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7" r:id="rId4"/>
    <p:sldMasterId id="2147484427" r:id="rId5"/>
  </p:sldMasterIdLst>
  <p:notesMasterIdLst>
    <p:notesMasterId r:id="rId84"/>
  </p:notesMasterIdLst>
  <p:handoutMasterIdLst>
    <p:handoutMasterId r:id="rId85"/>
  </p:handoutMasterIdLst>
  <p:sldIdLst>
    <p:sldId id="382" r:id="rId6"/>
    <p:sldId id="383" r:id="rId7"/>
    <p:sldId id="502" r:id="rId8"/>
    <p:sldId id="504" r:id="rId9"/>
    <p:sldId id="505" r:id="rId10"/>
    <p:sldId id="553" r:id="rId11"/>
    <p:sldId id="554" r:id="rId12"/>
    <p:sldId id="555" r:id="rId13"/>
    <p:sldId id="557" r:id="rId14"/>
    <p:sldId id="556" r:id="rId15"/>
    <p:sldId id="558" r:id="rId16"/>
    <p:sldId id="559" r:id="rId17"/>
    <p:sldId id="560" r:id="rId18"/>
    <p:sldId id="561" r:id="rId19"/>
    <p:sldId id="562" r:id="rId20"/>
    <p:sldId id="563" r:id="rId21"/>
    <p:sldId id="564" r:id="rId22"/>
    <p:sldId id="565" r:id="rId23"/>
    <p:sldId id="566" r:id="rId24"/>
    <p:sldId id="506" r:id="rId25"/>
    <p:sldId id="507" r:id="rId26"/>
    <p:sldId id="551" r:id="rId27"/>
    <p:sldId id="552" r:id="rId28"/>
    <p:sldId id="508" r:id="rId29"/>
    <p:sldId id="509" r:id="rId30"/>
    <p:sldId id="510" r:id="rId31"/>
    <p:sldId id="603" r:id="rId32"/>
    <p:sldId id="606" r:id="rId33"/>
    <p:sldId id="604" r:id="rId34"/>
    <p:sldId id="605" r:id="rId35"/>
    <p:sldId id="511" r:id="rId36"/>
    <p:sldId id="512" r:id="rId37"/>
    <p:sldId id="513" r:id="rId38"/>
    <p:sldId id="514" r:id="rId39"/>
    <p:sldId id="515" r:id="rId40"/>
    <p:sldId id="516" r:id="rId41"/>
    <p:sldId id="600" r:id="rId42"/>
    <p:sldId id="517" r:id="rId43"/>
    <p:sldId id="518" r:id="rId44"/>
    <p:sldId id="519" r:id="rId45"/>
    <p:sldId id="520" r:id="rId46"/>
    <p:sldId id="521" r:id="rId47"/>
    <p:sldId id="590" r:id="rId48"/>
    <p:sldId id="522" r:id="rId49"/>
    <p:sldId id="523" r:id="rId50"/>
    <p:sldId id="524" r:id="rId51"/>
    <p:sldId id="525" r:id="rId52"/>
    <p:sldId id="526" r:id="rId53"/>
    <p:sldId id="527" r:id="rId54"/>
    <p:sldId id="528" r:id="rId55"/>
    <p:sldId id="529" r:id="rId56"/>
    <p:sldId id="530" r:id="rId57"/>
    <p:sldId id="531" r:id="rId58"/>
    <p:sldId id="594" r:id="rId59"/>
    <p:sldId id="597" r:id="rId60"/>
    <p:sldId id="595" r:id="rId61"/>
    <p:sldId id="593" r:id="rId62"/>
    <p:sldId id="533" r:id="rId63"/>
    <p:sldId id="534" r:id="rId64"/>
    <p:sldId id="535" r:id="rId65"/>
    <p:sldId id="536" r:id="rId66"/>
    <p:sldId id="537" r:id="rId67"/>
    <p:sldId id="538" r:id="rId68"/>
    <p:sldId id="592" r:id="rId69"/>
    <p:sldId id="598" r:id="rId70"/>
    <p:sldId id="599" r:id="rId71"/>
    <p:sldId id="540" r:id="rId72"/>
    <p:sldId id="541" r:id="rId73"/>
    <p:sldId id="542" r:id="rId74"/>
    <p:sldId id="543" r:id="rId75"/>
    <p:sldId id="544" r:id="rId76"/>
    <p:sldId id="545" r:id="rId77"/>
    <p:sldId id="550" r:id="rId78"/>
    <p:sldId id="602" r:id="rId79"/>
    <p:sldId id="546" r:id="rId80"/>
    <p:sldId id="547" r:id="rId81"/>
    <p:sldId id="476" r:id="rId82"/>
    <p:sldId id="549" r:id="rId83"/>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bg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bg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bg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bg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bg1"/>
        </a:solidFill>
        <a:latin typeface="Times New Roman" panose="02020603050405020304" pitchFamily="18" charset="0"/>
        <a:ea typeface="+mn-ea"/>
        <a:cs typeface="+mn-cs"/>
      </a:defRPr>
    </a:lvl5pPr>
    <a:lvl6pPr marL="2286000" algn="l" defTabSz="914400" rtl="0" eaLnBrk="1" latinLnBrk="0" hangingPunct="1">
      <a:defRPr sz="2400" b="1" kern="1200">
        <a:solidFill>
          <a:schemeClr val="bg1"/>
        </a:solidFill>
        <a:latin typeface="Times New Roman" panose="02020603050405020304" pitchFamily="18" charset="0"/>
        <a:ea typeface="+mn-ea"/>
        <a:cs typeface="+mn-cs"/>
      </a:defRPr>
    </a:lvl6pPr>
    <a:lvl7pPr marL="2743200" algn="l" defTabSz="914400" rtl="0" eaLnBrk="1" latinLnBrk="0" hangingPunct="1">
      <a:defRPr sz="2400" b="1" kern="1200">
        <a:solidFill>
          <a:schemeClr val="bg1"/>
        </a:solidFill>
        <a:latin typeface="Times New Roman" panose="02020603050405020304" pitchFamily="18" charset="0"/>
        <a:ea typeface="+mn-ea"/>
        <a:cs typeface="+mn-cs"/>
      </a:defRPr>
    </a:lvl7pPr>
    <a:lvl8pPr marL="3200400" algn="l" defTabSz="914400" rtl="0" eaLnBrk="1" latinLnBrk="0" hangingPunct="1">
      <a:defRPr sz="2400" b="1" kern="1200">
        <a:solidFill>
          <a:schemeClr val="bg1"/>
        </a:solidFill>
        <a:latin typeface="Times New Roman" panose="02020603050405020304" pitchFamily="18" charset="0"/>
        <a:ea typeface="+mn-ea"/>
        <a:cs typeface="+mn-cs"/>
      </a:defRPr>
    </a:lvl8pPr>
    <a:lvl9pPr marL="3657600" algn="l" defTabSz="914400" rtl="0" eaLnBrk="1" latinLnBrk="0" hangingPunct="1">
      <a:defRPr sz="2400" b="1"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56">
          <p15:clr>
            <a:srgbClr val="A4A3A4"/>
          </p15:clr>
        </p15:guide>
        <p15:guide id="2" pos="326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y Wester" initials="" lastIdx="58" clrIdx="0"/>
  <p:cmAuthor id="2" name="Bethany Wester" initials="BW" lastIdx="44" clrIdx="1">
    <p:extLst>
      <p:ext uri="{19B8F6BF-5375-455C-9EA6-DF929625EA0E}">
        <p15:presenceInfo xmlns:p15="http://schemas.microsoft.com/office/powerpoint/2012/main" userId="S-1-5-21-2907210535-2448185442-2682557966-60387" providerId="AD"/>
      </p:ext>
    </p:extLst>
  </p:cmAuthor>
  <p:cmAuthor id="3" name="Dametria Hayward-Williams" initials="DH" lastIdx="9" clrIdx="2">
    <p:extLst>
      <p:ext uri="{19B8F6BF-5375-455C-9EA6-DF929625EA0E}">
        <p15:presenceInfo xmlns:p15="http://schemas.microsoft.com/office/powerpoint/2012/main" userId="S::HaywardD@FDOR.DOR.STATE.FL.US::8d67e591-6815-4b26-8cb9-a8d73b0bdd94" providerId="AD"/>
      </p:ext>
    </p:extLst>
  </p:cmAuthor>
  <p:cmAuthor id="4" name="Kathryn Ziewitz" initials="KZ" lastIdx="40" clrIdx="3">
    <p:extLst>
      <p:ext uri="{19B8F6BF-5375-455C-9EA6-DF929625EA0E}">
        <p15:presenceInfo xmlns:p15="http://schemas.microsoft.com/office/powerpoint/2012/main" userId="S::ziewitzk@fdor.dor.state.fl.us::5a60c69a-0ea6-4c06-99aa-4bd138c83299" providerId="AD"/>
      </p:ext>
    </p:extLst>
  </p:cmAuthor>
  <p:cmAuthor id="5" name="William Butler" initials="WB" lastIdx="1" clrIdx="4">
    <p:extLst>
      <p:ext uri="{19B8F6BF-5375-455C-9EA6-DF929625EA0E}">
        <p15:presenceInfo xmlns:p15="http://schemas.microsoft.com/office/powerpoint/2012/main" userId="S::ButlerW@fdor.dor.state.fl.us::61cb8dd3-c59c-442d-9856-b028dde6a1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FF"/>
    <a:srgbClr val="00ACA1"/>
    <a:srgbClr val="F23F58"/>
    <a:srgbClr val="CCFF99"/>
    <a:srgbClr val="339966"/>
    <a:srgbClr val="CCFFCC"/>
    <a:srgbClr val="FF99CC"/>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8" autoAdjust="0"/>
    <p:restoredTop sz="92991" autoAdjust="0"/>
  </p:normalViewPr>
  <p:slideViewPr>
    <p:cSldViewPr>
      <p:cViewPr varScale="1">
        <p:scale>
          <a:sx n="40" d="100"/>
          <a:sy n="40" d="100"/>
        </p:scale>
        <p:origin x="1206" y="30"/>
      </p:cViewPr>
      <p:guideLst>
        <p:guide orient="horz" pos="1056"/>
        <p:guide pos="326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124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95C4DD7-6A3B-4887-AD6F-8706F048B3AF}"/>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lgn="l" defTabSz="935038" eaLnBrk="0" hangingPunct="0">
              <a:spcBef>
                <a:spcPct val="0"/>
              </a:spcBef>
              <a:buClrTx/>
              <a:defRPr sz="1200" b="0">
                <a:solidFill>
                  <a:schemeClr val="tx1"/>
                </a:solidFill>
                <a:latin typeface="Times"/>
              </a:defRPr>
            </a:lvl1pPr>
          </a:lstStyle>
          <a:p>
            <a:pPr>
              <a:defRPr/>
            </a:pPr>
            <a:endParaRPr lang="en-US"/>
          </a:p>
        </p:txBody>
      </p:sp>
      <p:sp>
        <p:nvSpPr>
          <p:cNvPr id="122883" name="Rectangle 3">
            <a:extLst>
              <a:ext uri="{FF2B5EF4-FFF2-40B4-BE49-F238E27FC236}">
                <a16:creationId xmlns:a16="http://schemas.microsoft.com/office/drawing/2014/main" id="{293AB2EE-0B8E-4FCC-B2B5-B7EB6009FF03}"/>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t" anchorCtr="0" compatLnSpc="1">
            <a:prstTxWarp prst="textNoShape">
              <a:avLst/>
            </a:prstTxWarp>
          </a:bodyPr>
          <a:lstStyle>
            <a:lvl1pPr algn="r" defTabSz="935038" eaLnBrk="0" hangingPunct="0">
              <a:spcBef>
                <a:spcPct val="0"/>
              </a:spcBef>
              <a:buClrTx/>
              <a:defRPr sz="1200" b="0">
                <a:solidFill>
                  <a:schemeClr val="tx1"/>
                </a:solidFill>
                <a:latin typeface="Times"/>
              </a:defRPr>
            </a:lvl1pPr>
          </a:lstStyle>
          <a:p>
            <a:pPr>
              <a:defRPr/>
            </a:pPr>
            <a:endParaRPr lang="en-US"/>
          </a:p>
        </p:txBody>
      </p:sp>
      <p:sp>
        <p:nvSpPr>
          <p:cNvPr id="122884" name="Rectangle 4">
            <a:extLst>
              <a:ext uri="{FF2B5EF4-FFF2-40B4-BE49-F238E27FC236}">
                <a16:creationId xmlns:a16="http://schemas.microsoft.com/office/drawing/2014/main" id="{D0869522-8F68-44AB-9E90-19C4C54FA246}"/>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lgn="l" defTabSz="935038" eaLnBrk="0" hangingPunct="0">
              <a:spcBef>
                <a:spcPct val="0"/>
              </a:spcBef>
              <a:buClrTx/>
              <a:defRPr sz="1200" b="0">
                <a:solidFill>
                  <a:schemeClr val="tx1"/>
                </a:solidFill>
                <a:latin typeface="Times"/>
              </a:defRPr>
            </a:lvl1pPr>
          </a:lstStyle>
          <a:p>
            <a:pPr>
              <a:defRPr/>
            </a:pPr>
            <a:endParaRPr lang="en-US"/>
          </a:p>
        </p:txBody>
      </p:sp>
      <p:sp>
        <p:nvSpPr>
          <p:cNvPr id="122885" name="Rectangle 5">
            <a:extLst>
              <a:ext uri="{FF2B5EF4-FFF2-40B4-BE49-F238E27FC236}">
                <a16:creationId xmlns:a16="http://schemas.microsoft.com/office/drawing/2014/main" id="{B27F37A3-CB6F-4CC2-9287-9D8AC6D06421}"/>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71" tIns="46785" rIns="93571" bIns="46785" numCol="1" anchor="b" anchorCtr="0" compatLnSpc="1">
            <a:prstTxWarp prst="textNoShape">
              <a:avLst/>
            </a:prstTxWarp>
          </a:bodyPr>
          <a:lstStyle>
            <a:lvl1pPr algn="r" defTabSz="935038">
              <a:defRPr sz="1200" b="0">
                <a:solidFill>
                  <a:schemeClr val="tx1"/>
                </a:solidFill>
                <a:latin typeface="Times" panose="02020603050405020304" pitchFamily="18" charset="0"/>
              </a:defRPr>
            </a:lvl1pPr>
          </a:lstStyle>
          <a:p>
            <a:pPr>
              <a:defRPr/>
            </a:pPr>
            <a:fld id="{58732502-7267-4CB9-8AE9-07FC55A9D469}" type="slidenum">
              <a:rPr lang="en-US" altLang="en-US"/>
              <a:pPr>
                <a:defRPr/>
              </a:pPr>
              <a:t>‹#›</a:t>
            </a:fld>
            <a:endParaRPr lang="en-US" altLang="en-US"/>
          </a:p>
        </p:txBody>
      </p:sp>
    </p:spTree>
    <p:extLst>
      <p:ext uri="{BB962C8B-B14F-4D97-AF65-F5344CB8AC3E}">
        <p14:creationId xmlns:p14="http://schemas.microsoft.com/office/powerpoint/2010/main" val="1515386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C3FAEF24-9F9B-45CD-A369-43919DE316BA}"/>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spcBef>
                <a:spcPct val="0"/>
              </a:spcBef>
              <a:buClrTx/>
              <a:defRPr sz="1200" b="0">
                <a:solidFill>
                  <a:schemeClr val="tx1"/>
                </a:solidFill>
                <a:latin typeface="Times"/>
              </a:defRPr>
            </a:lvl1pPr>
          </a:lstStyle>
          <a:p>
            <a:pPr>
              <a:defRPr/>
            </a:pPr>
            <a:endParaRPr lang="en-US"/>
          </a:p>
        </p:txBody>
      </p:sp>
      <p:sp>
        <p:nvSpPr>
          <p:cNvPr id="194563" name="Rectangle 3">
            <a:extLst>
              <a:ext uri="{FF2B5EF4-FFF2-40B4-BE49-F238E27FC236}">
                <a16:creationId xmlns:a16="http://schemas.microsoft.com/office/drawing/2014/main" id="{C56EB75C-338C-4BA7-B068-AADB9991220F}"/>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ClrTx/>
              <a:defRPr sz="1200" b="0">
                <a:solidFill>
                  <a:schemeClr val="tx1"/>
                </a:solidFill>
                <a:latin typeface="Time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565" name="Rectangle 5">
            <a:extLst>
              <a:ext uri="{FF2B5EF4-FFF2-40B4-BE49-F238E27FC236}">
                <a16:creationId xmlns:a16="http://schemas.microsoft.com/office/drawing/2014/main" id="{7E97F5CD-E23C-4277-9317-24D7CFDBDC83}"/>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566" name="Rectangle 6">
            <a:extLst>
              <a:ext uri="{FF2B5EF4-FFF2-40B4-BE49-F238E27FC236}">
                <a16:creationId xmlns:a16="http://schemas.microsoft.com/office/drawing/2014/main" id="{DB2B1EF4-D9D6-420E-9D52-5C025CEFC711}"/>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spcBef>
                <a:spcPct val="0"/>
              </a:spcBef>
              <a:buClrTx/>
              <a:defRPr sz="1200" b="0">
                <a:solidFill>
                  <a:schemeClr val="tx1"/>
                </a:solidFill>
                <a:latin typeface="Times"/>
              </a:defRPr>
            </a:lvl1pPr>
          </a:lstStyle>
          <a:p>
            <a:pPr>
              <a:defRPr/>
            </a:pPr>
            <a:endParaRPr lang="en-US"/>
          </a:p>
        </p:txBody>
      </p:sp>
      <p:sp>
        <p:nvSpPr>
          <p:cNvPr id="194567" name="Rectangle 7">
            <a:extLst>
              <a:ext uri="{FF2B5EF4-FFF2-40B4-BE49-F238E27FC236}">
                <a16:creationId xmlns:a16="http://schemas.microsoft.com/office/drawing/2014/main" id="{846C9639-8857-4CA4-B29F-103AF3FE7F33}"/>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panose="02020603050405020304" pitchFamily="18" charset="0"/>
              </a:defRPr>
            </a:lvl1pPr>
          </a:lstStyle>
          <a:p>
            <a:pPr>
              <a:defRPr/>
            </a:pPr>
            <a:fld id="{7963AC1D-DADF-4ABC-AC49-2D6DD9CE998B}" type="slidenum">
              <a:rPr lang="en-US" altLang="en-US"/>
              <a:pPr>
                <a:defRPr/>
              </a:pPr>
              <a:t>‹#›</a:t>
            </a:fld>
            <a:endParaRPr lang="en-US" altLang="en-US"/>
          </a:p>
        </p:txBody>
      </p:sp>
    </p:spTree>
    <p:extLst>
      <p:ext uri="{BB962C8B-B14F-4D97-AF65-F5344CB8AC3E}">
        <p14:creationId xmlns:p14="http://schemas.microsoft.com/office/powerpoint/2010/main" val="34960081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A106FB-34E5-4302-BE5B-71D0AA55D2C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232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24</a:t>
            </a:fld>
            <a:endParaRPr lang="en-US" altLang="en-US"/>
          </a:p>
        </p:txBody>
      </p:sp>
    </p:spTree>
    <p:extLst>
      <p:ext uri="{BB962C8B-B14F-4D97-AF65-F5344CB8AC3E}">
        <p14:creationId xmlns:p14="http://schemas.microsoft.com/office/powerpoint/2010/main" val="216010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25</a:t>
            </a:fld>
            <a:endParaRPr lang="en-US" altLang="en-US"/>
          </a:p>
        </p:txBody>
      </p:sp>
    </p:spTree>
    <p:extLst>
      <p:ext uri="{BB962C8B-B14F-4D97-AF65-F5344CB8AC3E}">
        <p14:creationId xmlns:p14="http://schemas.microsoft.com/office/powerpoint/2010/main" val="1064389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36</a:t>
            </a:fld>
            <a:endParaRPr lang="en-US" altLang="en-US"/>
          </a:p>
        </p:txBody>
      </p:sp>
    </p:spTree>
    <p:extLst>
      <p:ext uri="{BB962C8B-B14F-4D97-AF65-F5344CB8AC3E}">
        <p14:creationId xmlns:p14="http://schemas.microsoft.com/office/powerpoint/2010/main" val="173204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ln/>
        </p:spPr>
      </p:sp>
      <p:sp>
        <p:nvSpPr>
          <p:cNvPr id="46083" name="Notes Placeholder 2"/>
          <p:cNvSpPr>
            <a:spLocks noGrp="1" noChangeArrowheads="1"/>
          </p:cNvSpPr>
          <p:nvPr>
            <p:ph type="body" idx="1"/>
          </p:nvPr>
        </p:nvSpPr>
        <p:spPr>
          <a:noFill/>
        </p:spPr>
        <p:txBody>
          <a:bodyPr/>
          <a:lstStyle/>
          <a:p>
            <a:endParaRPr lang="en-US" altLang="en-US">
              <a:latin typeface="Times" panose="02020603050405020304" pitchFamily="18" charset="0"/>
            </a:endParaRPr>
          </a:p>
        </p:txBody>
      </p:sp>
      <p:sp>
        <p:nvSpPr>
          <p:cNvPr id="46084" name="Slide Number Placeholder 3"/>
          <p:cNvSpPr>
            <a:spLocks noGrp="1"/>
          </p:cNvSpPr>
          <p:nvPr>
            <p:ph type="sldNum" sz="quarter" idx="5"/>
          </p:nvPr>
        </p:nvSpPr>
        <p:spPr>
          <a:noFill/>
        </p:spPr>
        <p:txBody>
          <a:bodyPr/>
          <a:lstStyle>
            <a:lvl1pPr>
              <a:defRPr sz="2400" b="1">
                <a:solidFill>
                  <a:schemeClr val="bg1"/>
                </a:solidFill>
                <a:latin typeface="Times New Roman" panose="02020603050405020304" pitchFamily="18" charset="0"/>
              </a:defRPr>
            </a:lvl1pPr>
            <a:lvl2pPr marL="742950" indent="-285750">
              <a:defRPr sz="2400" b="1">
                <a:solidFill>
                  <a:schemeClr val="bg1"/>
                </a:solidFill>
                <a:latin typeface="Times New Roman" panose="02020603050405020304" pitchFamily="18" charset="0"/>
              </a:defRPr>
            </a:lvl2pPr>
            <a:lvl3pPr marL="1143000" indent="-228600">
              <a:defRPr sz="2400" b="1">
                <a:solidFill>
                  <a:schemeClr val="bg1"/>
                </a:solidFill>
                <a:latin typeface="Times New Roman" panose="02020603050405020304" pitchFamily="18" charset="0"/>
              </a:defRPr>
            </a:lvl3pPr>
            <a:lvl4pPr marL="1600200" indent="-228600">
              <a:defRPr sz="2400" b="1">
                <a:solidFill>
                  <a:schemeClr val="bg1"/>
                </a:solidFill>
                <a:latin typeface="Times New Roman" panose="02020603050405020304" pitchFamily="18" charset="0"/>
              </a:defRPr>
            </a:lvl4pPr>
            <a:lvl5pPr marL="2057400" indent="-228600">
              <a:defRPr sz="2400" b="1">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bg1"/>
                </a:solidFill>
                <a:latin typeface="Times New Roman" panose="02020603050405020304" pitchFamily="18" charset="0"/>
              </a:defRPr>
            </a:lvl9pPr>
          </a:lstStyle>
          <a:p>
            <a:fld id="{734873F7-EFCD-4D9A-ACED-A24376E1EE09}" type="slidenum">
              <a:rPr lang="en-US" altLang="en-US" sz="1200" b="0" smtClean="0">
                <a:solidFill>
                  <a:schemeClr val="tx1"/>
                </a:solidFill>
                <a:latin typeface="Times" panose="02020603050405020304" pitchFamily="18" charset="0"/>
              </a:rPr>
              <a:pPr/>
              <a:t>40</a:t>
            </a:fld>
            <a:endParaRPr lang="en-US" altLang="en-US" sz="1200" b="0">
              <a:solidFill>
                <a:schemeClr val="tx1"/>
              </a:solidFill>
              <a:latin typeface="Times" panose="02020603050405020304" pitchFamily="18" charset="0"/>
            </a:endParaRPr>
          </a:p>
        </p:txBody>
      </p:sp>
    </p:spTree>
    <p:extLst>
      <p:ext uri="{BB962C8B-B14F-4D97-AF65-F5344CB8AC3E}">
        <p14:creationId xmlns:p14="http://schemas.microsoft.com/office/powerpoint/2010/main" val="369394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41</a:t>
            </a:fld>
            <a:endParaRPr lang="en-US" altLang="en-US"/>
          </a:p>
        </p:txBody>
      </p:sp>
    </p:spTree>
    <p:extLst>
      <p:ext uri="{BB962C8B-B14F-4D97-AF65-F5344CB8AC3E}">
        <p14:creationId xmlns:p14="http://schemas.microsoft.com/office/powerpoint/2010/main" val="1963603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ChangeArrowheads="1" noTextEdit="1"/>
          </p:cNvSpPr>
          <p:nvPr>
            <p:ph type="sldImg"/>
          </p:nvPr>
        </p:nvSpPr>
        <p:spPr>
          <a:ln/>
        </p:spPr>
      </p:sp>
      <p:sp>
        <p:nvSpPr>
          <p:cNvPr id="51203" name="Notes Placeholder 2"/>
          <p:cNvSpPr>
            <a:spLocks noGrp="1" noChangeArrowheads="1"/>
          </p:cNvSpPr>
          <p:nvPr>
            <p:ph type="body" idx="1"/>
          </p:nvPr>
        </p:nvSpPr>
        <p:spPr>
          <a:noFill/>
        </p:spPr>
        <p:txBody>
          <a:bodyPr/>
          <a:lstStyle/>
          <a:p>
            <a:endParaRPr lang="en-US" altLang="en-US">
              <a:latin typeface="Times" panose="02020603050405020304" pitchFamily="18" charset="0"/>
            </a:endParaRPr>
          </a:p>
        </p:txBody>
      </p:sp>
      <p:sp>
        <p:nvSpPr>
          <p:cNvPr id="51204" name="Slide Number Placeholder 3"/>
          <p:cNvSpPr>
            <a:spLocks noGrp="1"/>
          </p:cNvSpPr>
          <p:nvPr>
            <p:ph type="sldNum" sz="quarter" idx="5"/>
          </p:nvPr>
        </p:nvSpPr>
        <p:spPr>
          <a:noFill/>
        </p:spPr>
        <p:txBody>
          <a:bodyPr/>
          <a:lstStyle>
            <a:lvl1pPr>
              <a:defRPr sz="2400" b="1">
                <a:solidFill>
                  <a:schemeClr val="bg1"/>
                </a:solidFill>
                <a:latin typeface="Times New Roman" panose="02020603050405020304" pitchFamily="18" charset="0"/>
              </a:defRPr>
            </a:lvl1pPr>
            <a:lvl2pPr marL="742950" indent="-285750">
              <a:defRPr sz="2400" b="1">
                <a:solidFill>
                  <a:schemeClr val="bg1"/>
                </a:solidFill>
                <a:latin typeface="Times New Roman" panose="02020603050405020304" pitchFamily="18" charset="0"/>
              </a:defRPr>
            </a:lvl2pPr>
            <a:lvl3pPr marL="1143000" indent="-228600">
              <a:defRPr sz="2400" b="1">
                <a:solidFill>
                  <a:schemeClr val="bg1"/>
                </a:solidFill>
                <a:latin typeface="Times New Roman" panose="02020603050405020304" pitchFamily="18" charset="0"/>
              </a:defRPr>
            </a:lvl3pPr>
            <a:lvl4pPr marL="1600200" indent="-228600">
              <a:defRPr sz="2400" b="1">
                <a:solidFill>
                  <a:schemeClr val="bg1"/>
                </a:solidFill>
                <a:latin typeface="Times New Roman" panose="02020603050405020304" pitchFamily="18" charset="0"/>
              </a:defRPr>
            </a:lvl4pPr>
            <a:lvl5pPr marL="2057400" indent="-228600">
              <a:defRPr sz="2400" b="1">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bg1"/>
                </a:solidFill>
                <a:latin typeface="Times New Roman" panose="02020603050405020304" pitchFamily="18" charset="0"/>
              </a:defRPr>
            </a:lvl9pPr>
          </a:lstStyle>
          <a:p>
            <a:fld id="{7F297960-5BD2-47BA-A867-2B05DFDD3859}" type="slidenum">
              <a:rPr lang="en-US" altLang="en-US" sz="1200" b="0" smtClean="0">
                <a:solidFill>
                  <a:schemeClr val="tx1"/>
                </a:solidFill>
                <a:latin typeface="Times" panose="02020603050405020304" pitchFamily="18" charset="0"/>
              </a:rPr>
              <a:pPr/>
              <a:t>42</a:t>
            </a:fld>
            <a:endParaRPr lang="en-US" altLang="en-US"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56675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ChangeArrowheads="1" noTextEdit="1"/>
          </p:cNvSpPr>
          <p:nvPr>
            <p:ph type="sldImg"/>
          </p:nvPr>
        </p:nvSpPr>
        <p:spPr>
          <a:ln/>
        </p:spPr>
      </p:sp>
      <p:sp>
        <p:nvSpPr>
          <p:cNvPr id="55299" name="Notes Placeholder 2"/>
          <p:cNvSpPr>
            <a:spLocks noGrp="1" noChangeArrowheads="1"/>
          </p:cNvSpPr>
          <p:nvPr>
            <p:ph type="body" idx="1"/>
          </p:nvPr>
        </p:nvSpPr>
        <p:spPr>
          <a:noFill/>
        </p:spPr>
        <p:txBody>
          <a:bodyPr/>
          <a:lstStyle/>
          <a:p>
            <a:endParaRPr lang="en-US" altLang="en-US">
              <a:latin typeface="Times" panose="02020603050405020304" pitchFamily="18" charset="0"/>
            </a:endParaRPr>
          </a:p>
        </p:txBody>
      </p:sp>
      <p:sp>
        <p:nvSpPr>
          <p:cNvPr id="55300" name="Slide Number Placeholder 3"/>
          <p:cNvSpPr>
            <a:spLocks noGrp="1"/>
          </p:cNvSpPr>
          <p:nvPr>
            <p:ph type="sldNum" sz="quarter" idx="5"/>
          </p:nvPr>
        </p:nvSpPr>
        <p:spPr>
          <a:noFill/>
        </p:spPr>
        <p:txBody>
          <a:bodyPr/>
          <a:lstStyle>
            <a:lvl1pPr>
              <a:defRPr sz="2400" b="1">
                <a:solidFill>
                  <a:schemeClr val="bg1"/>
                </a:solidFill>
                <a:latin typeface="Times New Roman" panose="02020603050405020304" pitchFamily="18" charset="0"/>
              </a:defRPr>
            </a:lvl1pPr>
            <a:lvl2pPr marL="742950" indent="-285750">
              <a:defRPr sz="2400" b="1">
                <a:solidFill>
                  <a:schemeClr val="bg1"/>
                </a:solidFill>
                <a:latin typeface="Times New Roman" panose="02020603050405020304" pitchFamily="18" charset="0"/>
              </a:defRPr>
            </a:lvl2pPr>
            <a:lvl3pPr marL="1143000" indent="-228600">
              <a:defRPr sz="2400" b="1">
                <a:solidFill>
                  <a:schemeClr val="bg1"/>
                </a:solidFill>
                <a:latin typeface="Times New Roman" panose="02020603050405020304" pitchFamily="18" charset="0"/>
              </a:defRPr>
            </a:lvl3pPr>
            <a:lvl4pPr marL="1600200" indent="-228600">
              <a:defRPr sz="2400" b="1">
                <a:solidFill>
                  <a:schemeClr val="bg1"/>
                </a:solidFill>
                <a:latin typeface="Times New Roman" panose="02020603050405020304" pitchFamily="18" charset="0"/>
              </a:defRPr>
            </a:lvl4pPr>
            <a:lvl5pPr marL="2057400" indent="-228600">
              <a:defRPr sz="2400" b="1">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bg1"/>
                </a:solidFill>
                <a:latin typeface="Times New Roman" panose="02020603050405020304" pitchFamily="18" charset="0"/>
              </a:defRPr>
            </a:lvl9pPr>
          </a:lstStyle>
          <a:p>
            <a:fld id="{8F3EAF69-F207-41AE-BB01-B9704CCAD298}" type="slidenum">
              <a:rPr lang="en-US" altLang="en-US" sz="1200" b="0" smtClean="0">
                <a:solidFill>
                  <a:schemeClr val="tx1"/>
                </a:solidFill>
                <a:latin typeface="Times" panose="02020603050405020304" pitchFamily="18" charset="0"/>
              </a:rPr>
              <a:pPr/>
              <a:t>43</a:t>
            </a:fld>
            <a:endParaRPr lang="en-US" altLang="en-US"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659921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73</a:t>
            </a:fld>
            <a:endParaRPr lang="en-US" altLang="en-US"/>
          </a:p>
        </p:txBody>
      </p:sp>
    </p:spTree>
    <p:extLst>
      <p:ext uri="{BB962C8B-B14F-4D97-AF65-F5344CB8AC3E}">
        <p14:creationId xmlns:p14="http://schemas.microsoft.com/office/powerpoint/2010/main" val="3906076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74</a:t>
            </a:fld>
            <a:endParaRPr lang="en-US" altLang="en-US"/>
          </a:p>
        </p:txBody>
      </p:sp>
    </p:spTree>
    <p:extLst>
      <p:ext uri="{BB962C8B-B14F-4D97-AF65-F5344CB8AC3E}">
        <p14:creationId xmlns:p14="http://schemas.microsoft.com/office/powerpoint/2010/main" val="1698298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a:ln/>
        </p:spPr>
      </p:sp>
      <p:sp>
        <p:nvSpPr>
          <p:cNvPr id="83971" name="Notes Placeholder 2"/>
          <p:cNvSpPr>
            <a:spLocks noGrp="1" noChangeArrowheads="1"/>
          </p:cNvSpPr>
          <p:nvPr>
            <p:ph type="body" idx="1"/>
          </p:nvPr>
        </p:nvSpPr>
        <p:spPr>
          <a:noFill/>
        </p:spPr>
        <p:txBody>
          <a:bodyPr/>
          <a:lstStyle/>
          <a:p>
            <a:endParaRPr lang="en-US" altLang="en-US">
              <a:latin typeface="Times" panose="02020603050405020304" pitchFamily="18" charset="0"/>
            </a:endParaRPr>
          </a:p>
        </p:txBody>
      </p:sp>
      <p:sp>
        <p:nvSpPr>
          <p:cNvPr id="83972" name="Slide Number Placeholder 3"/>
          <p:cNvSpPr>
            <a:spLocks noGrp="1"/>
          </p:cNvSpPr>
          <p:nvPr>
            <p:ph type="sldNum" sz="quarter" idx="5"/>
          </p:nvPr>
        </p:nvSpPr>
        <p:spPr>
          <a:noFill/>
        </p:spPr>
        <p:txBody>
          <a:bodyPr/>
          <a:lstStyle>
            <a:lvl1pPr>
              <a:defRPr sz="2400" b="1">
                <a:solidFill>
                  <a:schemeClr val="bg1"/>
                </a:solidFill>
                <a:latin typeface="Times New Roman" panose="02020603050405020304" pitchFamily="18" charset="0"/>
              </a:defRPr>
            </a:lvl1pPr>
            <a:lvl2pPr marL="742950" indent="-285750">
              <a:defRPr sz="2400" b="1">
                <a:solidFill>
                  <a:schemeClr val="bg1"/>
                </a:solidFill>
                <a:latin typeface="Times New Roman" panose="02020603050405020304" pitchFamily="18" charset="0"/>
              </a:defRPr>
            </a:lvl2pPr>
            <a:lvl3pPr marL="1143000" indent="-228600">
              <a:defRPr sz="2400" b="1">
                <a:solidFill>
                  <a:schemeClr val="bg1"/>
                </a:solidFill>
                <a:latin typeface="Times New Roman" panose="02020603050405020304" pitchFamily="18" charset="0"/>
              </a:defRPr>
            </a:lvl3pPr>
            <a:lvl4pPr marL="1600200" indent="-228600">
              <a:defRPr sz="2400" b="1">
                <a:solidFill>
                  <a:schemeClr val="bg1"/>
                </a:solidFill>
                <a:latin typeface="Times New Roman" panose="02020603050405020304" pitchFamily="18" charset="0"/>
              </a:defRPr>
            </a:lvl4pPr>
            <a:lvl5pPr marL="2057400" indent="-228600">
              <a:defRPr sz="2400" b="1">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bg1"/>
                </a:solidFill>
                <a:latin typeface="Times New Roman" panose="02020603050405020304" pitchFamily="18" charset="0"/>
              </a:defRPr>
            </a:lvl9pPr>
          </a:lstStyle>
          <a:p>
            <a:fld id="{D9E0E433-25B7-451F-B6D7-6892C8C10383}" type="slidenum">
              <a:rPr lang="en-US" altLang="en-US" sz="1200" b="0" smtClean="0">
                <a:solidFill>
                  <a:schemeClr val="tx1"/>
                </a:solidFill>
                <a:latin typeface="Times" panose="02020603050405020304" pitchFamily="18" charset="0"/>
              </a:rPr>
              <a:pPr/>
              <a:t>76</a:t>
            </a:fld>
            <a:endParaRPr lang="en-US" altLang="en-US"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1219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A106FB-34E5-4302-BE5B-71D0AA55D2C1}" type="slidenum">
              <a:rPr lang="en-US" altLang="en-US" smtClean="0"/>
              <a:pPr/>
              <a:t>2</a:t>
            </a:fld>
            <a:endParaRPr lang="en-US" altLang="en-US"/>
          </a:p>
        </p:txBody>
      </p:sp>
    </p:spTree>
    <p:extLst>
      <p:ext uri="{BB962C8B-B14F-4D97-AF65-F5344CB8AC3E}">
        <p14:creationId xmlns:p14="http://schemas.microsoft.com/office/powerpoint/2010/main" val="209038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3</a:t>
            </a:fld>
            <a:endParaRPr lang="en-US" altLang="en-US"/>
          </a:p>
        </p:txBody>
      </p:sp>
    </p:spTree>
    <p:extLst>
      <p:ext uri="{BB962C8B-B14F-4D97-AF65-F5344CB8AC3E}">
        <p14:creationId xmlns:p14="http://schemas.microsoft.com/office/powerpoint/2010/main" val="407938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4</a:t>
            </a:fld>
            <a:endParaRPr lang="en-US" altLang="en-US"/>
          </a:p>
        </p:txBody>
      </p:sp>
    </p:spTree>
    <p:extLst>
      <p:ext uri="{BB962C8B-B14F-4D97-AF65-F5344CB8AC3E}">
        <p14:creationId xmlns:p14="http://schemas.microsoft.com/office/powerpoint/2010/main" val="1777220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8</a:t>
            </a:fld>
            <a:endParaRPr lang="en-US" altLang="en-US"/>
          </a:p>
        </p:txBody>
      </p:sp>
    </p:spTree>
    <p:extLst>
      <p:ext uri="{BB962C8B-B14F-4D97-AF65-F5344CB8AC3E}">
        <p14:creationId xmlns:p14="http://schemas.microsoft.com/office/powerpoint/2010/main" val="198693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ln/>
        </p:spPr>
      </p:sp>
      <p:sp>
        <p:nvSpPr>
          <p:cNvPr id="18435" name="Notes Placeholder 2"/>
          <p:cNvSpPr>
            <a:spLocks noGrp="1" noChangeArrowheads="1"/>
          </p:cNvSpPr>
          <p:nvPr>
            <p:ph type="body" idx="1"/>
          </p:nvPr>
        </p:nvSpPr>
        <p:spPr>
          <a:noFill/>
        </p:spPr>
        <p:txBody>
          <a:bodyPr/>
          <a:lstStyle/>
          <a:p>
            <a:endParaRPr lang="en-US" altLang="en-US">
              <a:latin typeface="Times" panose="02020603050405020304" pitchFamily="18" charset="0"/>
            </a:endParaRPr>
          </a:p>
        </p:txBody>
      </p:sp>
      <p:sp>
        <p:nvSpPr>
          <p:cNvPr id="18436" name="Slide Number Placeholder 3"/>
          <p:cNvSpPr>
            <a:spLocks noGrp="1"/>
          </p:cNvSpPr>
          <p:nvPr>
            <p:ph type="sldNum" sz="quarter" idx="5"/>
          </p:nvPr>
        </p:nvSpPr>
        <p:spPr>
          <a:noFill/>
        </p:spPr>
        <p:txBody>
          <a:bodyPr/>
          <a:lstStyle>
            <a:lvl1pPr>
              <a:defRPr sz="2400" b="1">
                <a:solidFill>
                  <a:schemeClr val="bg1"/>
                </a:solidFill>
                <a:latin typeface="Times New Roman" panose="02020603050405020304" pitchFamily="18" charset="0"/>
              </a:defRPr>
            </a:lvl1pPr>
            <a:lvl2pPr marL="742950" indent="-285750">
              <a:defRPr sz="2400" b="1">
                <a:solidFill>
                  <a:schemeClr val="bg1"/>
                </a:solidFill>
                <a:latin typeface="Times New Roman" panose="02020603050405020304" pitchFamily="18" charset="0"/>
              </a:defRPr>
            </a:lvl2pPr>
            <a:lvl3pPr marL="1143000" indent="-228600">
              <a:defRPr sz="2400" b="1">
                <a:solidFill>
                  <a:schemeClr val="bg1"/>
                </a:solidFill>
                <a:latin typeface="Times New Roman" panose="02020603050405020304" pitchFamily="18" charset="0"/>
              </a:defRPr>
            </a:lvl3pPr>
            <a:lvl4pPr marL="1600200" indent="-228600">
              <a:defRPr sz="2400" b="1">
                <a:solidFill>
                  <a:schemeClr val="bg1"/>
                </a:solidFill>
                <a:latin typeface="Times New Roman" panose="02020603050405020304" pitchFamily="18" charset="0"/>
              </a:defRPr>
            </a:lvl4pPr>
            <a:lvl5pPr marL="2057400" indent="-228600">
              <a:defRPr sz="2400" b="1">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bg1"/>
                </a:solidFill>
                <a:latin typeface="Times New Roman" panose="02020603050405020304" pitchFamily="18" charset="0"/>
              </a:defRPr>
            </a:lvl9pPr>
          </a:lstStyle>
          <a:p>
            <a:fld id="{6F58F2B7-2B29-4D96-97C2-2F62BB82217D}" type="slidenum">
              <a:rPr lang="en-US" altLang="en-US" sz="1200" b="0" smtClean="0">
                <a:solidFill>
                  <a:schemeClr val="tx1"/>
                </a:solidFill>
                <a:latin typeface="Times" panose="02020603050405020304" pitchFamily="18" charset="0"/>
              </a:rPr>
              <a:pPr/>
              <a:t>10</a:t>
            </a:fld>
            <a:endParaRPr lang="en-US" altLang="en-US"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163184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a:ln/>
        </p:spPr>
      </p:sp>
      <p:sp>
        <p:nvSpPr>
          <p:cNvPr id="21507" name="Notes Placeholder 2"/>
          <p:cNvSpPr>
            <a:spLocks noGrp="1" noChangeArrowheads="1"/>
          </p:cNvSpPr>
          <p:nvPr>
            <p:ph type="body" idx="1"/>
          </p:nvPr>
        </p:nvSpPr>
        <p:spPr>
          <a:noFill/>
        </p:spPr>
        <p:txBody>
          <a:bodyPr/>
          <a:lstStyle/>
          <a:p>
            <a:endParaRPr lang="en-US" altLang="en-US">
              <a:latin typeface="Times" panose="02020603050405020304" pitchFamily="18" charset="0"/>
            </a:endParaRPr>
          </a:p>
        </p:txBody>
      </p:sp>
      <p:sp>
        <p:nvSpPr>
          <p:cNvPr id="21508" name="Slide Number Placeholder 3"/>
          <p:cNvSpPr>
            <a:spLocks noGrp="1"/>
          </p:cNvSpPr>
          <p:nvPr>
            <p:ph type="sldNum" sz="quarter" idx="5"/>
          </p:nvPr>
        </p:nvSpPr>
        <p:spPr>
          <a:noFill/>
        </p:spPr>
        <p:txBody>
          <a:bodyPr/>
          <a:lstStyle>
            <a:lvl1pPr>
              <a:defRPr sz="2400" b="1">
                <a:solidFill>
                  <a:schemeClr val="bg1"/>
                </a:solidFill>
                <a:latin typeface="Times New Roman" panose="02020603050405020304" pitchFamily="18" charset="0"/>
              </a:defRPr>
            </a:lvl1pPr>
            <a:lvl2pPr marL="742950" indent="-285750">
              <a:defRPr sz="2400" b="1">
                <a:solidFill>
                  <a:schemeClr val="bg1"/>
                </a:solidFill>
                <a:latin typeface="Times New Roman" panose="02020603050405020304" pitchFamily="18" charset="0"/>
              </a:defRPr>
            </a:lvl2pPr>
            <a:lvl3pPr marL="1143000" indent="-228600">
              <a:defRPr sz="2400" b="1">
                <a:solidFill>
                  <a:schemeClr val="bg1"/>
                </a:solidFill>
                <a:latin typeface="Times New Roman" panose="02020603050405020304" pitchFamily="18" charset="0"/>
              </a:defRPr>
            </a:lvl3pPr>
            <a:lvl4pPr marL="1600200" indent="-228600">
              <a:defRPr sz="2400" b="1">
                <a:solidFill>
                  <a:schemeClr val="bg1"/>
                </a:solidFill>
                <a:latin typeface="Times New Roman" panose="02020603050405020304" pitchFamily="18" charset="0"/>
              </a:defRPr>
            </a:lvl4pPr>
            <a:lvl5pPr marL="2057400" indent="-228600">
              <a:defRPr sz="2400" b="1">
                <a:solidFill>
                  <a:schemeClr val="bg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bg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bg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bg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bg1"/>
                </a:solidFill>
                <a:latin typeface="Times New Roman" panose="02020603050405020304" pitchFamily="18" charset="0"/>
              </a:defRPr>
            </a:lvl9pPr>
          </a:lstStyle>
          <a:p>
            <a:fld id="{E395F207-44B5-496F-8602-3A507774C05B}" type="slidenum">
              <a:rPr lang="en-US" altLang="en-US" sz="1200" b="0" smtClean="0">
                <a:solidFill>
                  <a:schemeClr val="tx1"/>
                </a:solidFill>
                <a:latin typeface="Times" panose="02020603050405020304" pitchFamily="18" charset="0"/>
              </a:rPr>
              <a:pPr/>
              <a:t>12</a:t>
            </a:fld>
            <a:endParaRPr lang="en-US" altLang="en-US" sz="1200" b="0">
              <a:solidFill>
                <a:schemeClr val="tx1"/>
              </a:solidFill>
              <a:latin typeface="Times" panose="02020603050405020304" pitchFamily="18" charset="0"/>
            </a:endParaRPr>
          </a:p>
        </p:txBody>
      </p:sp>
    </p:spTree>
    <p:extLst>
      <p:ext uri="{BB962C8B-B14F-4D97-AF65-F5344CB8AC3E}">
        <p14:creationId xmlns:p14="http://schemas.microsoft.com/office/powerpoint/2010/main" val="261702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22</a:t>
            </a:fld>
            <a:endParaRPr lang="en-US" altLang="en-US"/>
          </a:p>
        </p:txBody>
      </p:sp>
    </p:spTree>
    <p:extLst>
      <p:ext uri="{BB962C8B-B14F-4D97-AF65-F5344CB8AC3E}">
        <p14:creationId xmlns:p14="http://schemas.microsoft.com/office/powerpoint/2010/main" val="3070180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963AC1D-DADF-4ABC-AC49-2D6DD9CE998B}" type="slidenum">
              <a:rPr lang="en-US" altLang="en-US"/>
              <a:pPr>
                <a:defRPr/>
              </a:pPr>
              <a:t>23</a:t>
            </a:fld>
            <a:endParaRPr lang="en-US" altLang="en-US"/>
          </a:p>
        </p:txBody>
      </p:sp>
    </p:spTree>
    <p:extLst>
      <p:ext uri="{BB962C8B-B14F-4D97-AF65-F5344CB8AC3E}">
        <p14:creationId xmlns:p14="http://schemas.microsoft.com/office/powerpoint/2010/main" val="264520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129FB3-CD85-4CE1-98B7-DBFF71BD518D}"/>
              </a:ext>
            </a:extLst>
          </p:cNvPr>
          <p:cNvSpPr>
            <a:spLocks noGrp="1"/>
          </p:cNvSpPr>
          <p:nvPr>
            <p:ph type="dt" sz="half" idx="10"/>
          </p:nvPr>
        </p:nvSpPr>
        <p:spPr/>
        <p:txBody>
          <a:bodyPr/>
          <a:lstStyle>
            <a:lvl1pPr>
              <a:defRPr/>
            </a:lvl1pPr>
          </a:lstStyle>
          <a:p>
            <a:pPr>
              <a:defRPr/>
            </a:pPr>
            <a:fld id="{2C8D0038-35B8-49DD-BD30-9F6066FB0171}" type="datetimeFigureOut">
              <a:rPr lang="en-US"/>
              <a:pPr>
                <a:defRPr/>
              </a:pPr>
              <a:t>7/15/2022</a:t>
            </a:fld>
            <a:endParaRPr lang="en-US"/>
          </a:p>
        </p:txBody>
      </p:sp>
      <p:sp>
        <p:nvSpPr>
          <p:cNvPr id="5" name="Footer Placeholder 4">
            <a:extLst>
              <a:ext uri="{FF2B5EF4-FFF2-40B4-BE49-F238E27FC236}">
                <a16:creationId xmlns:a16="http://schemas.microsoft.com/office/drawing/2014/main" id="{A15600F0-8EC2-4E5F-A1F2-D4E25CBAF3D7}"/>
              </a:ext>
            </a:extLst>
          </p:cNvPr>
          <p:cNvSpPr>
            <a:spLocks noGrp="1"/>
          </p:cNvSpPr>
          <p:nvPr>
            <p:ph type="ftr" sz="quarter" idx="11"/>
          </p:nvPr>
        </p:nvSpPr>
        <p:spPr/>
        <p:txBody>
          <a:bodyPr/>
          <a:lstStyle>
            <a:lvl1pPr>
              <a:defRPr/>
            </a:lvl1pPr>
          </a:lstStyle>
          <a:p>
            <a:pPr>
              <a:defRPr/>
            </a:pPr>
            <a:r>
              <a:rPr lang="en-US"/>
              <a:t>Footer</a:t>
            </a:r>
          </a:p>
        </p:txBody>
      </p:sp>
      <p:sp>
        <p:nvSpPr>
          <p:cNvPr id="6" name="Slide Number Placeholder 5">
            <a:extLst>
              <a:ext uri="{FF2B5EF4-FFF2-40B4-BE49-F238E27FC236}">
                <a16:creationId xmlns:a16="http://schemas.microsoft.com/office/drawing/2014/main" id="{0143220F-8C4B-4BA2-9105-80E7335E035D}"/>
              </a:ext>
            </a:extLst>
          </p:cNvPr>
          <p:cNvSpPr>
            <a:spLocks noGrp="1"/>
          </p:cNvSpPr>
          <p:nvPr>
            <p:ph type="sldNum" sz="quarter" idx="12"/>
          </p:nvPr>
        </p:nvSpPr>
        <p:spPr>
          <a:xfrm>
            <a:off x="6553200" y="6356350"/>
            <a:ext cx="1524000" cy="365125"/>
          </a:xfrm>
        </p:spPr>
        <p:txBody>
          <a:bodyPr/>
          <a:lstStyle>
            <a:lvl1pPr>
              <a:defRPr/>
            </a:lvl1pPr>
          </a:lstStyle>
          <a:p>
            <a:pPr>
              <a:defRPr/>
            </a:pPr>
            <a:fld id="{6EF849F6-C172-43D0-BCC2-7A4A6747F1DE}" type="slidenum">
              <a:rPr lang="en-US" altLang="en-US"/>
              <a:pPr>
                <a:defRPr/>
              </a:pPr>
              <a:t>‹#›</a:t>
            </a:fld>
            <a:endParaRPr lang="en-US" altLang="en-US"/>
          </a:p>
        </p:txBody>
      </p:sp>
    </p:spTree>
    <p:extLst>
      <p:ext uri="{BB962C8B-B14F-4D97-AF65-F5344CB8AC3E}">
        <p14:creationId xmlns:p14="http://schemas.microsoft.com/office/powerpoint/2010/main" val="198290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6F597E-DDB6-462D-A686-FE3A0380E3C6}" type="datetimeFigureOut">
              <a:rPr lang="en-US" smtClean="0"/>
              <a:t>7/15/2022</a:t>
            </a:fld>
            <a:endParaRPr lang="en-US"/>
          </a:p>
        </p:txBody>
      </p:sp>
      <p:sp>
        <p:nvSpPr>
          <p:cNvPr id="5" name="Footer Placeholder 4"/>
          <p:cNvSpPr>
            <a:spLocks noGrp="1"/>
          </p:cNvSpPr>
          <p:nvPr>
            <p:ph type="ftr" sz="quarter" idx="11"/>
          </p:nvPr>
        </p:nvSpPr>
        <p:spPr/>
        <p:txBody>
          <a:bodyPr/>
          <a:lstStyle>
            <a:lvl1pPr>
              <a:defRPr/>
            </a:lvl1pPr>
          </a:lstStyle>
          <a:p>
            <a:r>
              <a:rPr lang="en-US" dirty="0"/>
              <a:t>Footer</a:t>
            </a:r>
          </a:p>
        </p:txBody>
      </p:sp>
      <p:sp>
        <p:nvSpPr>
          <p:cNvPr id="6" name="Slide Number Placeholder 5"/>
          <p:cNvSpPr>
            <a:spLocks noGrp="1"/>
          </p:cNvSpPr>
          <p:nvPr>
            <p:ph type="sldNum" sz="quarter" idx="12"/>
          </p:nvPr>
        </p:nvSpPr>
        <p:spPr>
          <a:xfrm>
            <a:off x="6553200" y="6356350"/>
            <a:ext cx="1524000" cy="365125"/>
          </a:xfrm>
        </p:spPr>
        <p:txBody>
          <a:bodyPr/>
          <a:lstStyle/>
          <a:p>
            <a:fld id="{0D172627-8BDC-46A5-918B-1E77F1BBF56F}" type="slidenum">
              <a:rPr lang="en-US" smtClean="0"/>
              <a:t>‹#›</a:t>
            </a:fld>
            <a:endParaRPr lang="en-US" dirty="0"/>
          </a:p>
        </p:txBody>
      </p:sp>
    </p:spTree>
    <p:extLst>
      <p:ext uri="{BB962C8B-B14F-4D97-AF65-F5344CB8AC3E}">
        <p14:creationId xmlns:p14="http://schemas.microsoft.com/office/powerpoint/2010/main" val="455678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362200"/>
            <a:ext cx="8229600"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F6F597E-DDB6-462D-A686-FE3A0380E3C6}"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2824608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nchor="ctr"/>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685800" y="3724275"/>
            <a:ext cx="7772400"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F6F597E-DDB6-462D-A686-FE3A0380E3C6}" type="datetimeFigureOut">
              <a:rPr lang="en-US" smtClean="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233015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F6F597E-DDB6-462D-A686-FE3A0380E3C6}"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72627-8BDC-46A5-918B-1E77F1BBF56F}" type="slidenum">
              <a:rPr lang="en-US" smtClean="0"/>
              <a:t>‹#›</a:t>
            </a:fld>
            <a:endParaRPr lang="en-US"/>
          </a:p>
        </p:txBody>
      </p:sp>
      <p:sp>
        <p:nvSpPr>
          <p:cNvPr id="8" name="Title 1"/>
          <p:cNvSpPr>
            <a:spLocks noGrp="1"/>
          </p:cNvSpPr>
          <p:nvPr>
            <p:ph type="title"/>
          </p:nvPr>
        </p:nvSpPr>
        <p:spPr>
          <a:xfrm>
            <a:off x="457200" y="1295400"/>
            <a:ext cx="8229600" cy="914400"/>
          </a:xfrm>
        </p:spPr>
        <p:txBody>
          <a:bodyPr/>
          <a:lstStyle/>
          <a:p>
            <a:r>
              <a:rPr lang="en-US" dirty="0"/>
              <a:t>Click to edit Master title style</a:t>
            </a:r>
          </a:p>
        </p:txBody>
      </p:sp>
    </p:spTree>
    <p:extLst>
      <p:ext uri="{BB962C8B-B14F-4D97-AF65-F5344CB8AC3E}">
        <p14:creationId xmlns:p14="http://schemas.microsoft.com/office/powerpoint/2010/main" val="182878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34242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982184"/>
            <a:ext cx="4040188"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4242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982184"/>
            <a:ext cx="4041775"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F6F597E-DDB6-462D-A686-FE3A0380E3C6}" type="datetimeFigureOut">
              <a:rPr lang="en-US" smtClean="0"/>
              <a:t>7/15/2022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72627-8BDC-46A5-918B-1E77F1BBF56F}" type="slidenum">
              <a:rPr lang="en-US" smtClean="0"/>
              <a:t>‹#›</a:t>
            </a:fld>
            <a:endParaRPr lang="en-US"/>
          </a:p>
        </p:txBody>
      </p:sp>
      <p:sp>
        <p:nvSpPr>
          <p:cNvPr id="10" name="Title 1"/>
          <p:cNvSpPr>
            <a:spLocks noGrp="1"/>
          </p:cNvSpPr>
          <p:nvPr>
            <p:ph type="title"/>
          </p:nvPr>
        </p:nvSpPr>
        <p:spPr>
          <a:xfrm>
            <a:off x="457200" y="1295400"/>
            <a:ext cx="8229600" cy="914400"/>
          </a:xfrm>
        </p:spPr>
        <p:txBody>
          <a:bodyPr/>
          <a:lstStyle/>
          <a:p>
            <a:r>
              <a:rPr lang="en-US" dirty="0"/>
              <a:t>Click to edit Master title style</a:t>
            </a:r>
          </a:p>
        </p:txBody>
      </p:sp>
    </p:spTree>
    <p:extLst>
      <p:ext uri="{BB962C8B-B14F-4D97-AF65-F5344CB8AC3E}">
        <p14:creationId xmlns:p14="http://schemas.microsoft.com/office/powerpoint/2010/main" val="3767963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6F597E-DDB6-462D-A686-FE3A0380E3C6}" type="datetimeFigureOut">
              <a:rPr lang="en-US" smtClean="0"/>
              <a:t>7/15/2022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72627-8BDC-46A5-918B-1E77F1BBF56F}" type="slidenum">
              <a:rPr lang="en-US" smtClean="0"/>
              <a:t>‹#›</a:t>
            </a:fld>
            <a:endParaRPr lang="en-US"/>
          </a:p>
        </p:txBody>
      </p:sp>
      <p:sp>
        <p:nvSpPr>
          <p:cNvPr id="7"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8" name="Content Placeholder 2"/>
          <p:cNvSpPr>
            <a:spLocks noGrp="1"/>
          </p:cNvSpPr>
          <p:nvPr>
            <p:ph idx="1"/>
          </p:nvPr>
        </p:nvSpPr>
        <p:spPr>
          <a:xfrm>
            <a:off x="457200" y="2362200"/>
            <a:ext cx="8229600" cy="3763963"/>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48222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F597E-DDB6-462D-A686-FE3A0380E3C6}" type="datetimeFigureOut">
              <a:rPr lang="en-US" smtClean="0"/>
              <a:t>7/15/2022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84456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64812"/>
            <a:ext cx="3008313" cy="35613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F6F597E-DDB6-462D-A686-FE3A0380E3C6}" type="datetimeFigureOut">
              <a:rPr lang="en-US" smtClean="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72627-8BDC-46A5-918B-1E77F1BBF56F}" type="slidenum">
              <a:rPr lang="en-US" smtClean="0"/>
              <a:t>‹#›</a:t>
            </a:fld>
            <a:endParaRPr lang="en-US"/>
          </a:p>
        </p:txBody>
      </p:sp>
    </p:spTree>
    <p:extLst>
      <p:ext uri="{BB962C8B-B14F-4D97-AF65-F5344CB8AC3E}">
        <p14:creationId xmlns:p14="http://schemas.microsoft.com/office/powerpoint/2010/main" val="1709482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1524000" y="1600200"/>
            <a:ext cx="7162800" cy="4525963"/>
          </a:xfrm>
        </p:spPr>
        <p:txBody>
          <a:bodyPr>
            <a:normAutofit/>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http://dor.myflorida.com/dor/property/trim/</a:t>
            </a:r>
          </a:p>
        </p:txBody>
      </p:sp>
      <p:sp>
        <p:nvSpPr>
          <p:cNvPr id="6" name="Slide Number Placeholder 17"/>
          <p:cNvSpPr>
            <a:spLocks noGrp="1"/>
          </p:cNvSpPr>
          <p:nvPr>
            <p:ph type="sldNum" sz="quarter" idx="12"/>
          </p:nvPr>
        </p:nvSpPr>
        <p:spPr/>
        <p:txBody>
          <a:bodyPr/>
          <a:lstStyle>
            <a:lvl1pPr>
              <a:defRPr/>
            </a:lvl1pPr>
          </a:lstStyle>
          <a:p>
            <a:fld id="{DCF97A12-A798-4BFD-AD97-8746C58820AC}" type="slidenum">
              <a:rPr lang="en-US" altLang="en-US"/>
              <a:pPr/>
              <a:t>‹#›</a:t>
            </a:fld>
            <a:endParaRPr lang="en-US" altLang="en-US"/>
          </a:p>
        </p:txBody>
      </p:sp>
    </p:spTree>
    <p:extLst>
      <p:ext uri="{BB962C8B-B14F-4D97-AF65-F5344CB8AC3E}">
        <p14:creationId xmlns:p14="http://schemas.microsoft.com/office/powerpoint/2010/main" val="249150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362200"/>
            <a:ext cx="8229600"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8CD19F-7E94-4957-9F1D-4033DBF17211}"/>
              </a:ext>
            </a:extLst>
          </p:cNvPr>
          <p:cNvSpPr>
            <a:spLocks noGrp="1"/>
          </p:cNvSpPr>
          <p:nvPr>
            <p:ph type="dt" sz="half" idx="10"/>
          </p:nvPr>
        </p:nvSpPr>
        <p:spPr/>
        <p:txBody>
          <a:bodyPr/>
          <a:lstStyle>
            <a:lvl1pPr>
              <a:defRPr/>
            </a:lvl1pPr>
          </a:lstStyle>
          <a:p>
            <a:pPr>
              <a:defRPr/>
            </a:pPr>
            <a:fld id="{6D3C782D-97E7-4125-B9F7-284E3A6C74D3}" type="datetimeFigureOut">
              <a:rPr lang="en-US"/>
              <a:pPr>
                <a:defRPr/>
              </a:pPr>
              <a:t>7/15/2022</a:t>
            </a:fld>
            <a:endParaRPr lang="en-US"/>
          </a:p>
        </p:txBody>
      </p:sp>
      <p:sp>
        <p:nvSpPr>
          <p:cNvPr id="5" name="Footer Placeholder 4">
            <a:extLst>
              <a:ext uri="{FF2B5EF4-FFF2-40B4-BE49-F238E27FC236}">
                <a16:creationId xmlns:a16="http://schemas.microsoft.com/office/drawing/2014/main" id="{6647AD29-6CAA-4AA8-A74C-8037129E8E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06311D-9383-447F-A746-6AC3FEB80FAC}"/>
              </a:ext>
            </a:extLst>
          </p:cNvPr>
          <p:cNvSpPr>
            <a:spLocks noGrp="1"/>
          </p:cNvSpPr>
          <p:nvPr>
            <p:ph type="sldNum" sz="quarter" idx="12"/>
          </p:nvPr>
        </p:nvSpPr>
        <p:spPr/>
        <p:txBody>
          <a:bodyPr/>
          <a:lstStyle>
            <a:lvl1pPr>
              <a:defRPr/>
            </a:lvl1pPr>
          </a:lstStyle>
          <a:p>
            <a:pPr>
              <a:defRPr/>
            </a:pPr>
            <a:fld id="{7C0E5C79-DF08-4E77-9006-FE17B4E4C87B}" type="slidenum">
              <a:rPr lang="en-US" altLang="en-US"/>
              <a:pPr>
                <a:defRPr/>
              </a:pPr>
              <a:t>‹#›</a:t>
            </a:fld>
            <a:endParaRPr lang="en-US" altLang="en-US"/>
          </a:p>
        </p:txBody>
      </p:sp>
    </p:spTree>
    <p:extLst>
      <p:ext uri="{BB962C8B-B14F-4D97-AF65-F5344CB8AC3E}">
        <p14:creationId xmlns:p14="http://schemas.microsoft.com/office/powerpoint/2010/main" val="19956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685800" y="3724275"/>
            <a:ext cx="7772400"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EF8CD19F-7E94-4957-9F1D-4033DBF17211}"/>
              </a:ext>
            </a:extLst>
          </p:cNvPr>
          <p:cNvSpPr>
            <a:spLocks noGrp="1"/>
          </p:cNvSpPr>
          <p:nvPr>
            <p:ph type="dt" sz="half" idx="10"/>
          </p:nvPr>
        </p:nvSpPr>
        <p:spPr/>
        <p:txBody>
          <a:bodyPr/>
          <a:lstStyle>
            <a:lvl1pPr>
              <a:defRPr/>
            </a:lvl1pPr>
          </a:lstStyle>
          <a:p>
            <a:pPr>
              <a:defRPr/>
            </a:pPr>
            <a:fld id="{0E7B7510-FB05-45AD-A800-61F7A975A649}" type="datetimeFigureOut">
              <a:rPr lang="en-US"/>
              <a:pPr>
                <a:defRPr/>
              </a:pPr>
              <a:t>7/15/2022</a:t>
            </a:fld>
            <a:endParaRPr lang="en-US"/>
          </a:p>
        </p:txBody>
      </p:sp>
      <p:sp>
        <p:nvSpPr>
          <p:cNvPr id="5" name="Footer Placeholder 4">
            <a:extLst>
              <a:ext uri="{FF2B5EF4-FFF2-40B4-BE49-F238E27FC236}">
                <a16:creationId xmlns:a16="http://schemas.microsoft.com/office/drawing/2014/main" id="{6647AD29-6CAA-4AA8-A74C-8037129E8E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06311D-9383-447F-A746-6AC3FEB80FAC}"/>
              </a:ext>
            </a:extLst>
          </p:cNvPr>
          <p:cNvSpPr>
            <a:spLocks noGrp="1"/>
          </p:cNvSpPr>
          <p:nvPr>
            <p:ph type="sldNum" sz="quarter" idx="12"/>
          </p:nvPr>
        </p:nvSpPr>
        <p:spPr/>
        <p:txBody>
          <a:bodyPr/>
          <a:lstStyle>
            <a:lvl1pPr>
              <a:defRPr/>
            </a:lvl1pPr>
          </a:lstStyle>
          <a:p>
            <a:pPr>
              <a:defRPr/>
            </a:pPr>
            <a:fld id="{4734AA0B-DC24-4FB7-89E1-EADD9469B00B}" type="slidenum">
              <a:rPr lang="en-US" altLang="en-US"/>
              <a:pPr>
                <a:defRPr/>
              </a:pPr>
              <a:t>‹#›</a:t>
            </a:fld>
            <a:endParaRPr lang="en-US" altLang="en-US"/>
          </a:p>
        </p:txBody>
      </p:sp>
    </p:spTree>
    <p:extLst>
      <p:ext uri="{BB962C8B-B14F-4D97-AF65-F5344CB8AC3E}">
        <p14:creationId xmlns:p14="http://schemas.microsoft.com/office/powerpoint/2010/main" val="150466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5" name="Date Placeholder 3">
            <a:extLst>
              <a:ext uri="{FF2B5EF4-FFF2-40B4-BE49-F238E27FC236}">
                <a16:creationId xmlns:a16="http://schemas.microsoft.com/office/drawing/2014/main" id="{EF8CD19F-7E94-4957-9F1D-4033DBF17211}"/>
              </a:ext>
            </a:extLst>
          </p:cNvPr>
          <p:cNvSpPr>
            <a:spLocks noGrp="1"/>
          </p:cNvSpPr>
          <p:nvPr>
            <p:ph type="dt" sz="half" idx="10"/>
          </p:nvPr>
        </p:nvSpPr>
        <p:spPr/>
        <p:txBody>
          <a:bodyPr/>
          <a:lstStyle>
            <a:lvl1pPr>
              <a:defRPr/>
            </a:lvl1pPr>
          </a:lstStyle>
          <a:p>
            <a:pPr>
              <a:defRPr/>
            </a:pPr>
            <a:fld id="{0148A060-32DB-4395-9933-734119F1A492}" type="datetimeFigureOut">
              <a:rPr lang="en-US"/>
              <a:pPr>
                <a:defRPr/>
              </a:pPr>
              <a:t>7/15/2022</a:t>
            </a:fld>
            <a:endParaRPr lang="en-US"/>
          </a:p>
        </p:txBody>
      </p:sp>
      <p:sp>
        <p:nvSpPr>
          <p:cNvPr id="6" name="Footer Placeholder 4">
            <a:extLst>
              <a:ext uri="{FF2B5EF4-FFF2-40B4-BE49-F238E27FC236}">
                <a16:creationId xmlns:a16="http://schemas.microsoft.com/office/drawing/2014/main" id="{6647AD29-6CAA-4AA8-A74C-8037129E8E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06311D-9383-447F-A746-6AC3FEB80FAC}"/>
              </a:ext>
            </a:extLst>
          </p:cNvPr>
          <p:cNvSpPr>
            <a:spLocks noGrp="1"/>
          </p:cNvSpPr>
          <p:nvPr>
            <p:ph type="sldNum" sz="quarter" idx="12"/>
          </p:nvPr>
        </p:nvSpPr>
        <p:spPr/>
        <p:txBody>
          <a:bodyPr/>
          <a:lstStyle>
            <a:lvl1pPr>
              <a:defRPr/>
            </a:lvl1pPr>
          </a:lstStyle>
          <a:p>
            <a:pPr>
              <a:defRPr/>
            </a:pPr>
            <a:fld id="{5D69FBE3-09D4-4734-AAE0-150BA279F320}" type="slidenum">
              <a:rPr lang="en-US" altLang="en-US"/>
              <a:pPr>
                <a:defRPr/>
              </a:pPr>
              <a:t>‹#›</a:t>
            </a:fld>
            <a:endParaRPr lang="en-US" altLang="en-US"/>
          </a:p>
        </p:txBody>
      </p:sp>
    </p:spTree>
    <p:extLst>
      <p:ext uri="{BB962C8B-B14F-4D97-AF65-F5344CB8AC3E}">
        <p14:creationId xmlns:p14="http://schemas.microsoft.com/office/powerpoint/2010/main" val="1605469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34242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982184"/>
            <a:ext cx="4040188"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4242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982184"/>
            <a:ext cx="4041775" cy="31439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7" name="Date Placeholder 3">
            <a:extLst>
              <a:ext uri="{FF2B5EF4-FFF2-40B4-BE49-F238E27FC236}">
                <a16:creationId xmlns:a16="http://schemas.microsoft.com/office/drawing/2014/main" id="{EF8CD19F-7E94-4957-9F1D-4033DBF17211}"/>
              </a:ext>
            </a:extLst>
          </p:cNvPr>
          <p:cNvSpPr>
            <a:spLocks noGrp="1"/>
          </p:cNvSpPr>
          <p:nvPr>
            <p:ph type="dt" sz="half" idx="10"/>
          </p:nvPr>
        </p:nvSpPr>
        <p:spPr/>
        <p:txBody>
          <a:bodyPr/>
          <a:lstStyle>
            <a:lvl1pPr>
              <a:defRPr/>
            </a:lvl1pPr>
          </a:lstStyle>
          <a:p>
            <a:pPr>
              <a:defRPr/>
            </a:pPr>
            <a:fld id="{108754CC-776F-49DA-9508-B41481888BF0}" type="datetimeFigureOut">
              <a:rPr lang="en-US"/>
              <a:pPr>
                <a:defRPr/>
              </a:pPr>
              <a:t>7/15/2022</a:t>
            </a:fld>
            <a:endParaRPr lang="en-US"/>
          </a:p>
        </p:txBody>
      </p:sp>
      <p:sp>
        <p:nvSpPr>
          <p:cNvPr id="8" name="Footer Placeholder 4">
            <a:extLst>
              <a:ext uri="{FF2B5EF4-FFF2-40B4-BE49-F238E27FC236}">
                <a16:creationId xmlns:a16="http://schemas.microsoft.com/office/drawing/2014/main" id="{6647AD29-6CAA-4AA8-A74C-8037129E8E9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206311D-9383-447F-A746-6AC3FEB80FAC}"/>
              </a:ext>
            </a:extLst>
          </p:cNvPr>
          <p:cNvSpPr>
            <a:spLocks noGrp="1"/>
          </p:cNvSpPr>
          <p:nvPr>
            <p:ph type="sldNum" sz="quarter" idx="12"/>
          </p:nvPr>
        </p:nvSpPr>
        <p:spPr/>
        <p:txBody>
          <a:bodyPr/>
          <a:lstStyle>
            <a:lvl1pPr>
              <a:defRPr/>
            </a:lvl1pPr>
          </a:lstStyle>
          <a:p>
            <a:pPr>
              <a:defRPr/>
            </a:pPr>
            <a:fld id="{F7C729E3-0810-4C59-B618-2AA102B0CD7F}" type="slidenum">
              <a:rPr lang="en-US" altLang="en-US"/>
              <a:pPr>
                <a:defRPr/>
              </a:pPr>
              <a:t>‹#›</a:t>
            </a:fld>
            <a:endParaRPr lang="en-US" altLang="en-US"/>
          </a:p>
        </p:txBody>
      </p:sp>
    </p:spTree>
    <p:extLst>
      <p:ext uri="{BB962C8B-B14F-4D97-AF65-F5344CB8AC3E}">
        <p14:creationId xmlns:p14="http://schemas.microsoft.com/office/powerpoint/2010/main" val="398065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295400"/>
            <a:ext cx="8229600" cy="914400"/>
          </a:xfrm>
        </p:spPr>
        <p:txBody>
          <a:bodyPr/>
          <a:lstStyle/>
          <a:p>
            <a:r>
              <a:rPr lang="en-US" dirty="0"/>
              <a:t>Click to edit Master title style</a:t>
            </a:r>
          </a:p>
        </p:txBody>
      </p:sp>
      <p:sp>
        <p:nvSpPr>
          <p:cNvPr id="8" name="Content Placeholder 2"/>
          <p:cNvSpPr>
            <a:spLocks noGrp="1"/>
          </p:cNvSpPr>
          <p:nvPr>
            <p:ph idx="1"/>
          </p:nvPr>
        </p:nvSpPr>
        <p:spPr>
          <a:xfrm>
            <a:off x="457200" y="2362200"/>
            <a:ext cx="8229600" cy="3763963"/>
          </a:xfrm>
        </p:spPr>
        <p:txBody>
          <a:bodyPr/>
          <a:lstStyle>
            <a:lvl1pPr marL="0" indent="0">
              <a:buNone/>
              <a:defRPr/>
            </a:lvl1pPr>
          </a:lstStyle>
          <a:p>
            <a:pPr lvl="0"/>
            <a:endParaRPr lang="en-US" dirty="0"/>
          </a:p>
        </p:txBody>
      </p:sp>
      <p:sp>
        <p:nvSpPr>
          <p:cNvPr id="4" name="Date Placeholder 3">
            <a:extLst>
              <a:ext uri="{FF2B5EF4-FFF2-40B4-BE49-F238E27FC236}">
                <a16:creationId xmlns:a16="http://schemas.microsoft.com/office/drawing/2014/main" id="{EF8CD19F-7E94-4957-9F1D-4033DBF17211}"/>
              </a:ext>
            </a:extLst>
          </p:cNvPr>
          <p:cNvSpPr>
            <a:spLocks noGrp="1"/>
          </p:cNvSpPr>
          <p:nvPr>
            <p:ph type="dt" sz="half" idx="10"/>
          </p:nvPr>
        </p:nvSpPr>
        <p:spPr/>
        <p:txBody>
          <a:bodyPr/>
          <a:lstStyle>
            <a:lvl1pPr>
              <a:defRPr/>
            </a:lvl1pPr>
          </a:lstStyle>
          <a:p>
            <a:pPr>
              <a:defRPr/>
            </a:pPr>
            <a:fld id="{2BF8DA18-D4FD-4185-B9EC-5DBB91ED3E27}" type="datetimeFigureOut">
              <a:rPr lang="en-US"/>
              <a:pPr>
                <a:defRPr/>
              </a:pPr>
              <a:t>7/15/2022</a:t>
            </a:fld>
            <a:endParaRPr lang="en-US"/>
          </a:p>
        </p:txBody>
      </p:sp>
      <p:sp>
        <p:nvSpPr>
          <p:cNvPr id="5" name="Footer Placeholder 4">
            <a:extLst>
              <a:ext uri="{FF2B5EF4-FFF2-40B4-BE49-F238E27FC236}">
                <a16:creationId xmlns:a16="http://schemas.microsoft.com/office/drawing/2014/main" id="{6647AD29-6CAA-4AA8-A74C-8037129E8E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06311D-9383-447F-A746-6AC3FEB80FAC}"/>
              </a:ext>
            </a:extLst>
          </p:cNvPr>
          <p:cNvSpPr>
            <a:spLocks noGrp="1"/>
          </p:cNvSpPr>
          <p:nvPr>
            <p:ph type="sldNum" sz="quarter" idx="12"/>
          </p:nvPr>
        </p:nvSpPr>
        <p:spPr/>
        <p:txBody>
          <a:bodyPr/>
          <a:lstStyle>
            <a:lvl1pPr>
              <a:defRPr/>
            </a:lvl1pPr>
          </a:lstStyle>
          <a:p>
            <a:pPr>
              <a:defRPr/>
            </a:pPr>
            <a:fld id="{DDD90B04-E503-4565-9304-6B30A61CFD3A}" type="slidenum">
              <a:rPr lang="en-US" altLang="en-US"/>
              <a:pPr>
                <a:defRPr/>
              </a:pPr>
              <a:t>‹#›</a:t>
            </a:fld>
            <a:endParaRPr lang="en-US" altLang="en-US"/>
          </a:p>
        </p:txBody>
      </p:sp>
    </p:spTree>
    <p:extLst>
      <p:ext uri="{BB962C8B-B14F-4D97-AF65-F5344CB8AC3E}">
        <p14:creationId xmlns:p14="http://schemas.microsoft.com/office/powerpoint/2010/main" val="72255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F8CD19F-7E94-4957-9F1D-4033DBF17211}"/>
              </a:ext>
            </a:extLst>
          </p:cNvPr>
          <p:cNvSpPr>
            <a:spLocks noGrp="1"/>
          </p:cNvSpPr>
          <p:nvPr>
            <p:ph type="dt" sz="half" idx="10"/>
          </p:nvPr>
        </p:nvSpPr>
        <p:spPr/>
        <p:txBody>
          <a:bodyPr/>
          <a:lstStyle>
            <a:lvl1pPr>
              <a:defRPr/>
            </a:lvl1pPr>
          </a:lstStyle>
          <a:p>
            <a:pPr>
              <a:defRPr/>
            </a:pPr>
            <a:fld id="{218A5B04-9973-4CFD-B4AB-E3DCD3025CF0}" type="datetimeFigureOut">
              <a:rPr lang="en-US"/>
              <a:pPr>
                <a:defRPr/>
              </a:pPr>
              <a:t>7/15/2022</a:t>
            </a:fld>
            <a:endParaRPr lang="en-US"/>
          </a:p>
        </p:txBody>
      </p:sp>
      <p:sp>
        <p:nvSpPr>
          <p:cNvPr id="3" name="Footer Placeholder 4">
            <a:extLst>
              <a:ext uri="{FF2B5EF4-FFF2-40B4-BE49-F238E27FC236}">
                <a16:creationId xmlns:a16="http://schemas.microsoft.com/office/drawing/2014/main" id="{6647AD29-6CAA-4AA8-A74C-8037129E8E9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206311D-9383-447F-A746-6AC3FEB80FAC}"/>
              </a:ext>
            </a:extLst>
          </p:cNvPr>
          <p:cNvSpPr>
            <a:spLocks noGrp="1"/>
          </p:cNvSpPr>
          <p:nvPr>
            <p:ph type="sldNum" sz="quarter" idx="12"/>
          </p:nvPr>
        </p:nvSpPr>
        <p:spPr/>
        <p:txBody>
          <a:bodyPr/>
          <a:lstStyle>
            <a:lvl1pPr>
              <a:defRPr/>
            </a:lvl1pPr>
          </a:lstStyle>
          <a:p>
            <a:pPr>
              <a:defRPr/>
            </a:pPr>
            <a:fld id="{C60284F7-0D9F-4F4E-8EE4-075513A42C6E}" type="slidenum">
              <a:rPr lang="en-US" altLang="en-US"/>
              <a:pPr>
                <a:defRPr/>
              </a:pPr>
              <a:t>‹#›</a:t>
            </a:fld>
            <a:endParaRPr lang="en-US" altLang="en-US"/>
          </a:p>
        </p:txBody>
      </p:sp>
    </p:spTree>
    <p:extLst>
      <p:ext uri="{BB962C8B-B14F-4D97-AF65-F5344CB8AC3E}">
        <p14:creationId xmlns:p14="http://schemas.microsoft.com/office/powerpoint/2010/main" val="79041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64812"/>
            <a:ext cx="3008313" cy="35613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a:extLst>
              <a:ext uri="{FF2B5EF4-FFF2-40B4-BE49-F238E27FC236}">
                <a16:creationId xmlns:a16="http://schemas.microsoft.com/office/drawing/2014/main" id="{EF8CD19F-7E94-4957-9F1D-4033DBF17211}"/>
              </a:ext>
            </a:extLst>
          </p:cNvPr>
          <p:cNvSpPr>
            <a:spLocks noGrp="1"/>
          </p:cNvSpPr>
          <p:nvPr>
            <p:ph type="dt" sz="half" idx="10"/>
          </p:nvPr>
        </p:nvSpPr>
        <p:spPr/>
        <p:txBody>
          <a:bodyPr/>
          <a:lstStyle>
            <a:lvl1pPr>
              <a:defRPr/>
            </a:lvl1pPr>
          </a:lstStyle>
          <a:p>
            <a:pPr>
              <a:defRPr/>
            </a:pPr>
            <a:fld id="{B125A719-AA08-4A36-8E06-D158E033E6E9}" type="datetimeFigureOut">
              <a:rPr lang="en-US"/>
              <a:pPr>
                <a:defRPr/>
              </a:pPr>
              <a:t>7/15/2022</a:t>
            </a:fld>
            <a:endParaRPr lang="en-US"/>
          </a:p>
        </p:txBody>
      </p:sp>
      <p:sp>
        <p:nvSpPr>
          <p:cNvPr id="6" name="Footer Placeholder 4">
            <a:extLst>
              <a:ext uri="{FF2B5EF4-FFF2-40B4-BE49-F238E27FC236}">
                <a16:creationId xmlns:a16="http://schemas.microsoft.com/office/drawing/2014/main" id="{6647AD29-6CAA-4AA8-A74C-8037129E8E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06311D-9383-447F-A746-6AC3FEB80FAC}"/>
              </a:ext>
            </a:extLst>
          </p:cNvPr>
          <p:cNvSpPr>
            <a:spLocks noGrp="1"/>
          </p:cNvSpPr>
          <p:nvPr>
            <p:ph type="sldNum" sz="quarter" idx="12"/>
          </p:nvPr>
        </p:nvSpPr>
        <p:spPr/>
        <p:txBody>
          <a:bodyPr/>
          <a:lstStyle>
            <a:lvl1pPr>
              <a:defRPr/>
            </a:lvl1pPr>
          </a:lstStyle>
          <a:p>
            <a:pPr>
              <a:defRPr/>
            </a:pPr>
            <a:fld id="{72DAF7AF-B9D7-46E3-A936-9CBAFACF4DA2}" type="slidenum">
              <a:rPr lang="en-US" altLang="en-US"/>
              <a:pPr>
                <a:defRPr/>
              </a:pPr>
              <a:t>‹#›</a:t>
            </a:fld>
            <a:endParaRPr lang="en-US" altLang="en-US"/>
          </a:p>
        </p:txBody>
      </p:sp>
    </p:spTree>
    <p:extLst>
      <p:ext uri="{BB962C8B-B14F-4D97-AF65-F5344CB8AC3E}">
        <p14:creationId xmlns:p14="http://schemas.microsoft.com/office/powerpoint/2010/main" val="161270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a:t>Click to edit Master title style</a:t>
            </a:r>
          </a:p>
        </p:txBody>
      </p:sp>
      <p:sp>
        <p:nvSpPr>
          <p:cNvPr id="3" name="Table Placeholder 2"/>
          <p:cNvSpPr>
            <a:spLocks noGrp="1"/>
          </p:cNvSpPr>
          <p:nvPr>
            <p:ph type="tbl" idx="1"/>
          </p:nvPr>
        </p:nvSpPr>
        <p:spPr>
          <a:xfrm>
            <a:off x="1524000" y="1600200"/>
            <a:ext cx="7162800" cy="4525963"/>
          </a:xfrm>
        </p:spPr>
        <p:txBody>
          <a:bodyPr>
            <a:normAutofit/>
          </a:bodyPr>
          <a:lstStyle/>
          <a:p>
            <a:pPr lvl="0"/>
            <a:endParaRPr lang="en-US" noProof="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http://dor.myflorida.com/dor/property/trim/</a:t>
            </a:r>
          </a:p>
        </p:txBody>
      </p:sp>
      <p:sp>
        <p:nvSpPr>
          <p:cNvPr id="6" name="Slide Number Placeholder 17"/>
          <p:cNvSpPr>
            <a:spLocks noGrp="1"/>
          </p:cNvSpPr>
          <p:nvPr>
            <p:ph type="sldNum" sz="quarter" idx="12"/>
          </p:nvPr>
        </p:nvSpPr>
        <p:spPr/>
        <p:txBody>
          <a:bodyPr/>
          <a:lstStyle>
            <a:lvl1pPr>
              <a:defRPr/>
            </a:lvl1pPr>
          </a:lstStyle>
          <a:p>
            <a:fld id="{DCF97A12-A798-4BFD-AD97-8746C58820AC}" type="slidenum">
              <a:rPr lang="en-US" altLang="en-US"/>
              <a:pPr/>
              <a:t>‹#›</a:t>
            </a:fld>
            <a:endParaRPr lang="en-US" altLang="en-US"/>
          </a:p>
        </p:txBody>
      </p:sp>
    </p:spTree>
    <p:extLst>
      <p:ext uri="{BB962C8B-B14F-4D97-AF65-F5344CB8AC3E}">
        <p14:creationId xmlns:p14="http://schemas.microsoft.com/office/powerpoint/2010/main" val="315838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8CD19F-7E94-4957-9F1D-4033DBF1721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213DC00-C98F-4A37-BF5F-901A8D865464}" type="datetimeFigureOut">
              <a:rPr lang="en-US"/>
              <a:pPr>
                <a:defRPr/>
              </a:pPr>
              <a:t>7/15/2022</a:t>
            </a:fld>
            <a:endParaRPr lang="en-US"/>
          </a:p>
        </p:txBody>
      </p:sp>
      <p:sp>
        <p:nvSpPr>
          <p:cNvPr id="5" name="Footer Placeholder 4">
            <a:extLst>
              <a:ext uri="{FF2B5EF4-FFF2-40B4-BE49-F238E27FC236}">
                <a16:creationId xmlns:a16="http://schemas.microsoft.com/office/drawing/2014/main" id="{6647AD29-6CAA-4AA8-A74C-8037129E8E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206311D-9383-447F-A746-6AC3FEB80FA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B99"/>
                </a:solidFill>
              </a:defRPr>
            </a:lvl1pPr>
          </a:lstStyle>
          <a:p>
            <a:pPr>
              <a:defRPr/>
            </a:pPr>
            <a:fld id="{0F5CBB81-03C6-4C91-B90F-196CEB8BC8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425" r:id="rId1"/>
    <p:sldLayoutId id="2147484411" r:id="rId2"/>
    <p:sldLayoutId id="2147484412" r:id="rId3"/>
    <p:sldLayoutId id="2147484413" r:id="rId4"/>
    <p:sldLayoutId id="2147484414" r:id="rId5"/>
    <p:sldLayoutId id="2147484415" r:id="rId6"/>
    <p:sldLayoutId id="2147484416" r:id="rId7"/>
    <p:sldLayoutId id="2147484417" r:id="rId8"/>
    <p:sldLayoutId id="2147484426"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F597E-DDB6-462D-A686-FE3A0380E3C6}" type="datetimeFigureOut">
              <a:rPr lang="en-US" smtClean="0"/>
              <a:t>7/15/2022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72627-8BDC-46A5-918B-1E77F1BBF56F}" type="slidenum">
              <a:rPr lang="en-US" smtClean="0"/>
              <a:t>‹#›</a:t>
            </a:fld>
            <a:endParaRPr lang="en-US"/>
          </a:p>
        </p:txBody>
      </p:sp>
    </p:spTree>
    <p:extLst>
      <p:ext uri="{BB962C8B-B14F-4D97-AF65-F5344CB8AC3E}">
        <p14:creationId xmlns:p14="http://schemas.microsoft.com/office/powerpoint/2010/main" val="3160914203"/>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floridapublicnotice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mailto:ptotrimpackages@floridarevenue.co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eTRIM@floridarevenue.com" TargetMode="External"/><Relationship Id="rId2" Type="http://schemas.openxmlformats.org/officeDocument/2006/relationships/hyperlink" Target="mailto:TRIM@floridarevenue.com" TargetMode="External"/><Relationship Id="rId1" Type="http://schemas.openxmlformats.org/officeDocument/2006/relationships/slideLayout" Target="../slideLayouts/slideLayout9.xml"/><Relationship Id="rId4" Type="http://schemas.openxmlformats.org/officeDocument/2006/relationships/hyperlink" Target="mailto:ptotrimpackages@floridarevenue.com"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79690"/>
            <a:ext cx="7772400" cy="1470025"/>
          </a:xfrm>
        </p:spPr>
        <p:txBody>
          <a:bodyPr/>
          <a:lstStyle/>
          <a:p>
            <a:r>
              <a:rPr lang="en-US" dirty="0">
                <a:latin typeface="Arial" panose="020B0604020202020204" pitchFamily="34" charset="0"/>
                <a:cs typeface="Arial" panose="020B0604020202020204" pitchFamily="34" charset="0"/>
              </a:rPr>
              <a:t>Welcome to the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Department of Revenue’s</a:t>
            </a:r>
            <a:endParaRPr lang="en-US" strike="sngStrike"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3581400"/>
            <a:ext cx="6400800" cy="1752600"/>
          </a:xfrm>
        </p:spPr>
        <p:txBody>
          <a:bodyPr>
            <a:normAutofit fontScale="70000" lnSpcReduction="20000"/>
          </a:bodyPr>
          <a:lstStyle/>
          <a:p>
            <a:r>
              <a:rPr lang="en-US" sz="5400" b="1" dirty="0">
                <a:solidFill>
                  <a:schemeClr val="tx1"/>
                </a:solidFill>
                <a:latin typeface="Calibri" panose="020F0502020204030204" pitchFamily="34" charset="0"/>
                <a:cs typeface="Calibri" panose="020F0502020204030204" pitchFamily="34" charset="0"/>
              </a:rPr>
              <a:t>Truth in Millage (TRIM) Training</a:t>
            </a:r>
          </a:p>
          <a:p>
            <a:r>
              <a:rPr lang="en-US" altLang="en-US" sz="5400" b="1" dirty="0">
                <a:solidFill>
                  <a:schemeClr val="tx1"/>
                </a:solidFill>
                <a:latin typeface="Calibri" panose="020F0502020204030204" pitchFamily="34" charset="0"/>
                <a:cs typeface="Calibri" panose="020F0502020204030204" pitchFamily="34" charset="0"/>
              </a:rPr>
              <a:t>for School Districts</a:t>
            </a:r>
            <a:endParaRPr lang="en-US" sz="54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9475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br>
              <a:rPr lang="en-US" altLang="en-US" sz="3600" b="1" dirty="0">
                <a:solidFill>
                  <a:srgbClr val="00A49C"/>
                </a:solidFill>
                <a:ea typeface="Open Sans Semibold"/>
                <a:cs typeface="Open Sans Semibold"/>
              </a:rPr>
            </a:br>
            <a:r>
              <a:rPr lang="en-US" altLang="en-US" sz="3600" dirty="0">
                <a:solidFill>
                  <a:srgbClr val="00A49C"/>
                </a:solidFill>
                <a:ea typeface="Open Sans Semibold"/>
                <a:cs typeface="Open Sans Semibold"/>
              </a:rPr>
              <a:t>Day 35 = August 4</a:t>
            </a:r>
          </a:p>
        </p:txBody>
      </p:sp>
      <p:sp>
        <p:nvSpPr>
          <p:cNvPr id="3" name="Content Placeholder 2">
            <a:extLst>
              <a:ext uri="{FF2B5EF4-FFF2-40B4-BE49-F238E27FC236}">
                <a16:creationId xmlns:a16="http://schemas.microsoft.com/office/drawing/2014/main" id="{E627D541-119D-41AE-A618-956407AB163E}"/>
              </a:ext>
            </a:extLst>
          </p:cNvPr>
          <p:cNvSpPr>
            <a:spLocks noGrp="1"/>
          </p:cNvSpPr>
          <p:nvPr>
            <p:ph idx="1"/>
          </p:nvPr>
        </p:nvSpPr>
        <p:spPr>
          <a:xfrm>
            <a:off x="228600" y="2694021"/>
            <a:ext cx="4724400" cy="4114799"/>
          </a:xfrm>
        </p:spPr>
        <p:txBody>
          <a:bodyPr rtlCol="0">
            <a:normAutofit fontScale="55000" lnSpcReduction="20000"/>
          </a:bodyPr>
          <a:lstStyle/>
          <a:p>
            <a:pPr marL="109728" indent="0" eaLnBrk="1" fontAlgn="auto" hangingPunct="1">
              <a:spcAft>
                <a:spcPts val="0"/>
              </a:spcAft>
              <a:buFont typeface="Arial" panose="020B0604020202020204" pitchFamily="34" charset="0"/>
              <a:buNone/>
              <a:defRPr/>
            </a:pPr>
            <a:r>
              <a:rPr lang="en-US" sz="4400" dirty="0">
                <a:latin typeface="Arial" panose="020B0604020202020204" pitchFamily="34" charset="0"/>
                <a:ea typeface="Open Sans Semibold" panose="020B0706030804020204" pitchFamily="34" charset="0"/>
                <a:cs typeface="Arial" panose="020B0604020202020204" pitchFamily="34" charset="0"/>
              </a:rPr>
              <a:t>Within 35 days of certification of value, each school district must inform the PA of:</a:t>
            </a:r>
            <a:br>
              <a:rPr lang="en-US" sz="4400" dirty="0">
                <a:latin typeface="Arial" panose="020B0604020202020204" pitchFamily="34" charset="0"/>
                <a:ea typeface="Open Sans Semibold" panose="020B0706030804020204" pitchFamily="34" charset="0"/>
                <a:cs typeface="Arial" panose="020B0604020202020204" pitchFamily="34" charset="0"/>
              </a:rPr>
            </a:br>
            <a:r>
              <a:rPr lang="en-US" sz="4400" dirty="0">
                <a:latin typeface="Arial" panose="020B0604020202020204" pitchFamily="34" charset="0"/>
                <a:ea typeface="Open Sans Semibold" panose="020B0706030804020204" pitchFamily="34" charset="0"/>
                <a:cs typeface="Arial" panose="020B0604020202020204" pitchFamily="34" charset="0"/>
              </a:rPr>
              <a:t> </a:t>
            </a:r>
          </a:p>
          <a:p>
            <a:pPr marL="566928" indent="-457200" eaLnBrk="1" fontAlgn="auto" hangingPunct="1">
              <a:spcAft>
                <a:spcPts val="0"/>
              </a:spcAft>
              <a:defRPr/>
            </a:pPr>
            <a:r>
              <a:rPr lang="en-US" sz="4400" dirty="0">
                <a:latin typeface="Arial" panose="020B0604020202020204" pitchFamily="34" charset="0"/>
                <a:ea typeface="Open Sans Semibold" panose="020B0706030804020204" pitchFamily="34" charset="0"/>
                <a:cs typeface="Arial" panose="020B0604020202020204" pitchFamily="34" charset="0"/>
              </a:rPr>
              <a:t>Prior year millage rate </a:t>
            </a:r>
          </a:p>
          <a:p>
            <a:pPr marL="566928" indent="-457200" eaLnBrk="1" fontAlgn="auto" hangingPunct="1">
              <a:spcAft>
                <a:spcPts val="0"/>
              </a:spcAft>
              <a:defRPr/>
            </a:pPr>
            <a:r>
              <a:rPr lang="en-US" sz="4400" dirty="0">
                <a:latin typeface="Arial" panose="020B0604020202020204" pitchFamily="34" charset="0"/>
                <a:ea typeface="Open Sans Semibold" panose="020B0706030804020204" pitchFamily="34" charset="0"/>
                <a:cs typeface="Arial" panose="020B0604020202020204" pitchFamily="34" charset="0"/>
              </a:rPr>
              <a:t>Current year proposed millage rate</a:t>
            </a:r>
          </a:p>
          <a:p>
            <a:pPr marL="566928" indent="-457200" eaLnBrk="1" fontAlgn="auto" hangingPunct="1">
              <a:spcAft>
                <a:spcPts val="0"/>
              </a:spcAft>
              <a:defRPr/>
            </a:pPr>
            <a:r>
              <a:rPr lang="en-US" sz="4400" dirty="0">
                <a:latin typeface="Arial" panose="020B0604020202020204" pitchFamily="34" charset="0"/>
                <a:ea typeface="Open Sans Semibold" panose="020B0706030804020204" pitchFamily="34" charset="0"/>
                <a:cs typeface="Arial" panose="020B0604020202020204" pitchFamily="34" charset="0"/>
              </a:rPr>
              <a:t>Current year rolled-back rate</a:t>
            </a:r>
          </a:p>
          <a:p>
            <a:pPr marL="566928" indent="-457200" eaLnBrk="1" fontAlgn="auto" hangingPunct="1">
              <a:spcAft>
                <a:spcPts val="0"/>
              </a:spcAft>
              <a:defRPr/>
            </a:pPr>
            <a:r>
              <a:rPr lang="en-US" sz="4400" dirty="0">
                <a:latin typeface="Arial" panose="020B0604020202020204" pitchFamily="34" charset="0"/>
                <a:ea typeface="Open Sans Semibold" panose="020B0706030804020204" pitchFamily="34" charset="0"/>
                <a:cs typeface="Arial" panose="020B0604020202020204" pitchFamily="34" charset="0"/>
              </a:rPr>
              <a:t>The date, time, and meeting place of the final budget hearing for school districts </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
        <p:nvSpPr>
          <p:cNvPr id="17412" name="Rectangle 104"/>
          <p:cNvSpPr>
            <a:spLocks noChangeArrowheads="1"/>
          </p:cNvSpPr>
          <p:nvPr/>
        </p:nvSpPr>
        <p:spPr bwMode="auto">
          <a:xfrm>
            <a:off x="4419600" y="2570163"/>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00"/>
                </a:solidFill>
                <a:latin typeface="Arial Narrow" panose="020B0606020202030204" pitchFamily="34" charset="0"/>
              </a:rPr>
              <a:t>August</a:t>
            </a:r>
          </a:p>
        </p:txBody>
      </p:sp>
      <p:graphicFrame>
        <p:nvGraphicFramePr>
          <p:cNvPr id="8" name="Group 3">
            <a:extLst>
              <a:ext uri="{FF2B5EF4-FFF2-40B4-BE49-F238E27FC236}">
                <a16:creationId xmlns:a16="http://schemas.microsoft.com/office/drawing/2014/main" id="{53F008BE-334F-467B-81AF-B92A99E4C7FA}"/>
              </a:ext>
            </a:extLst>
          </p:cNvPr>
          <p:cNvGraphicFramePr>
            <a:graphicFrameLocks noGrp="1"/>
          </p:cNvGraphicFramePr>
          <p:nvPr/>
        </p:nvGraphicFramePr>
        <p:xfrm>
          <a:off x="4857750" y="2963863"/>
          <a:ext cx="3086100" cy="3408362"/>
        </p:xfrm>
        <a:graphic>
          <a:graphicData uri="http://schemas.openxmlformats.org/drawingml/2006/table">
            <a:tbl>
              <a:tblPr/>
              <a:tblGrid>
                <a:gridCol w="441440">
                  <a:extLst>
                    <a:ext uri="{9D8B030D-6E8A-4147-A177-3AD203B41FA5}">
                      <a16:colId xmlns:a16="http://schemas.microsoft.com/office/drawing/2014/main" val="20000"/>
                    </a:ext>
                  </a:extLst>
                </a:gridCol>
                <a:gridCol w="441439">
                  <a:extLst>
                    <a:ext uri="{9D8B030D-6E8A-4147-A177-3AD203B41FA5}">
                      <a16:colId xmlns:a16="http://schemas.microsoft.com/office/drawing/2014/main" val="20001"/>
                    </a:ext>
                  </a:extLst>
                </a:gridCol>
                <a:gridCol w="441440">
                  <a:extLst>
                    <a:ext uri="{9D8B030D-6E8A-4147-A177-3AD203B41FA5}">
                      <a16:colId xmlns:a16="http://schemas.microsoft.com/office/drawing/2014/main" val="20002"/>
                    </a:ext>
                  </a:extLst>
                </a:gridCol>
                <a:gridCol w="437463">
                  <a:extLst>
                    <a:ext uri="{9D8B030D-6E8A-4147-A177-3AD203B41FA5}">
                      <a16:colId xmlns:a16="http://schemas.microsoft.com/office/drawing/2014/main" val="20003"/>
                    </a:ext>
                  </a:extLst>
                </a:gridCol>
                <a:gridCol w="441439">
                  <a:extLst>
                    <a:ext uri="{9D8B030D-6E8A-4147-A177-3AD203B41FA5}">
                      <a16:colId xmlns:a16="http://schemas.microsoft.com/office/drawing/2014/main" val="20004"/>
                    </a:ext>
                  </a:extLst>
                </a:gridCol>
                <a:gridCol w="441440">
                  <a:extLst>
                    <a:ext uri="{9D8B030D-6E8A-4147-A177-3AD203B41FA5}">
                      <a16:colId xmlns:a16="http://schemas.microsoft.com/office/drawing/2014/main" val="20005"/>
                    </a:ext>
                  </a:extLst>
                </a:gridCol>
                <a:gridCol w="441439">
                  <a:extLst>
                    <a:ext uri="{9D8B030D-6E8A-4147-A177-3AD203B41FA5}">
                      <a16:colId xmlns:a16="http://schemas.microsoft.com/office/drawing/2014/main" val="20006"/>
                    </a:ext>
                  </a:extLst>
                </a:gridCol>
              </a:tblGrid>
              <a:tr h="6811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4</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8246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5</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6</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7</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8</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9</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10</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11</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811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12</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13</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14</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15</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16</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17</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18</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8246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19</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20</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21</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22</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23</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24</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25</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811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26</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27</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28</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29</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30</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pic>
        <p:nvPicPr>
          <p:cNvPr id="1746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2697163"/>
            <a:ext cx="9937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6">
            <a:extLst>
              <a:ext uri="{FF2B5EF4-FFF2-40B4-BE49-F238E27FC236}">
                <a16:creationId xmlns:a16="http://schemas.microsoft.com/office/drawing/2014/main" id="{4F4C3ADD-0064-4A1B-96C7-A3A631A71C2F}"/>
              </a:ext>
            </a:extLst>
          </p:cNvPr>
          <p:cNvSpPr>
            <a:spLocks noChangeArrowheads="1"/>
          </p:cNvSpPr>
          <p:nvPr/>
        </p:nvSpPr>
        <p:spPr bwMode="auto">
          <a:xfrm rot="20445487">
            <a:off x="5524500" y="3565525"/>
            <a:ext cx="1752600" cy="1066800"/>
          </a:xfrm>
          <a:prstGeom prst="rightArrowCallout">
            <a:avLst>
              <a:gd name="adj1" fmla="val 25000"/>
              <a:gd name="adj2" fmla="val 25000"/>
              <a:gd name="adj3" fmla="val 27381"/>
              <a:gd name="adj4" fmla="val 66667"/>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har char="•"/>
              <a:defRPr sz="2400">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Ø"/>
              <a:defRPr sz="2200" i="1">
                <a:solidFill>
                  <a:schemeClr val="tx2"/>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r>
              <a:rPr lang="en-US" altLang="en-US" sz="1800" b="0" kern="0">
                <a:solidFill>
                  <a:srgbClr val="FFFFFF"/>
                </a:solidFill>
                <a:latin typeface="Tahoma" panose="020B0604030504040204" pitchFamily="34" charset="0"/>
              </a:rPr>
              <a:t>DAY</a:t>
            </a:r>
          </a:p>
          <a:p>
            <a:pPr algn="ctr" eaLnBrk="1" fontAlgn="auto" hangingPunct="1">
              <a:spcBef>
                <a:spcPct val="0"/>
              </a:spcBef>
              <a:spcAft>
                <a:spcPts val="0"/>
              </a:spcAft>
              <a:buFontTx/>
              <a:buNone/>
              <a:defRPr/>
            </a:pPr>
            <a:r>
              <a:rPr lang="en-US" altLang="en-US" sz="1800" b="0" kern="0">
                <a:solidFill>
                  <a:srgbClr val="FFFFFF"/>
                </a:solidFill>
                <a:latin typeface="Tahoma" panose="020B0604030504040204" pitchFamily="34" charset="0"/>
              </a:rPr>
              <a:t>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p>
        </p:txBody>
      </p:sp>
      <p:sp>
        <p:nvSpPr>
          <p:cNvPr id="3" name="Content Placeholder 2">
            <a:extLst>
              <a:ext uri="{FF2B5EF4-FFF2-40B4-BE49-F238E27FC236}">
                <a16:creationId xmlns:a16="http://schemas.microsoft.com/office/drawing/2014/main" id="{D3FBBF92-BA12-4DD6-ADE3-19E4169C5B00}"/>
              </a:ext>
            </a:extLst>
          </p:cNvPr>
          <p:cNvSpPr>
            <a:spLocks noGrp="1"/>
          </p:cNvSpPr>
          <p:nvPr>
            <p:ph idx="1"/>
          </p:nvPr>
        </p:nvSpPr>
        <p:spPr>
          <a:xfrm>
            <a:off x="838200" y="2286000"/>
            <a:ext cx="7086600" cy="3687763"/>
          </a:xfrm>
        </p:spPr>
        <p:txBody>
          <a:bodyPr rtlCol="0">
            <a:normAutofit/>
          </a:bodyPr>
          <a:lstStyle/>
          <a:p>
            <a:pPr eaLnBrk="1" fontAlgn="auto" hangingPunct="1">
              <a:spcAft>
                <a:spcPts val="0"/>
              </a:spcAft>
              <a:buFont typeface="Calibri" panose="020F0502020204030204" pitchFamily="34" charset="0"/>
              <a:buChar char="‒"/>
              <a:defRPr/>
            </a:pPr>
            <a:r>
              <a:rPr lang="en-US" sz="2400" dirty="0">
                <a:latin typeface="Arial" panose="020B0604020202020204" pitchFamily="34" charset="0"/>
                <a:ea typeface="Open Sans Semibold" panose="020B0706030804020204" pitchFamily="34" charset="0"/>
                <a:cs typeface="Arial" panose="020B0604020202020204" pitchFamily="34" charset="0"/>
              </a:rPr>
              <a:t>If a school district fails to provide the information required within 35 days, it will be prohibited from levying a millage rate greater than the rolled-back rate for the upcoming year.</a:t>
            </a:r>
            <a:br>
              <a:rPr lang="en-US" sz="2400" dirty="0">
                <a:latin typeface="Arial" panose="020B0604020202020204" pitchFamily="34" charset="0"/>
                <a:ea typeface="Open Sans Semibold" panose="020B0706030804020204" pitchFamily="34" charset="0"/>
                <a:cs typeface="Arial" panose="020B0604020202020204" pitchFamily="34" charset="0"/>
              </a:rPr>
            </a:br>
            <a:endParaRPr lang="en-US" sz="2400"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2400" dirty="0">
                <a:latin typeface="Arial" panose="020B0604020202020204" pitchFamily="34" charset="0"/>
                <a:ea typeface="Open Sans Semibold" panose="020B0706030804020204" pitchFamily="34" charset="0"/>
                <a:cs typeface="Arial" panose="020B0604020202020204" pitchFamily="34" charset="0"/>
              </a:rPr>
              <a:t>The PA will compute the rolled-back rate and use it to prepare the </a:t>
            </a:r>
            <a:r>
              <a:rPr lang="en-US" sz="2400" i="1" dirty="0">
                <a:latin typeface="Arial" panose="020B0604020202020204" pitchFamily="34" charset="0"/>
                <a:ea typeface="Open Sans Semibold" panose="020B0706030804020204" pitchFamily="34" charset="0"/>
                <a:cs typeface="Arial" panose="020B0604020202020204" pitchFamily="34" charset="0"/>
              </a:rPr>
              <a:t>Notice of Proposed Property Taxes</a:t>
            </a:r>
            <a:r>
              <a:rPr lang="en-US" sz="2400" dirty="0">
                <a:latin typeface="Arial" panose="020B0604020202020204" pitchFamily="34" charset="0"/>
                <a:ea typeface="Open Sans Semibold" panose="020B0706030804020204" pitchFamily="34" charset="0"/>
                <a:cs typeface="Arial" panose="020B0604020202020204" pitchFamily="34" charset="0"/>
              </a:rPr>
              <a:t>.</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br>
              <a:rPr lang="en-US" altLang="en-US" sz="3600" b="1" dirty="0">
                <a:solidFill>
                  <a:srgbClr val="00A49C"/>
                </a:solidFill>
                <a:ea typeface="Open Sans Semibold"/>
                <a:cs typeface="Open Sans Semibold"/>
              </a:rPr>
            </a:br>
            <a:r>
              <a:rPr lang="en-US" altLang="en-US" sz="3600" dirty="0">
                <a:solidFill>
                  <a:srgbClr val="00A49C"/>
                </a:solidFill>
                <a:ea typeface="Open Sans Semibold"/>
                <a:cs typeface="Open Sans Semibold"/>
              </a:rPr>
              <a:t>Day 55 = August 24</a:t>
            </a:r>
          </a:p>
        </p:txBody>
      </p:sp>
      <p:sp>
        <p:nvSpPr>
          <p:cNvPr id="3" name="Content Placeholder 2">
            <a:extLst>
              <a:ext uri="{FF2B5EF4-FFF2-40B4-BE49-F238E27FC236}">
                <a16:creationId xmlns:a16="http://schemas.microsoft.com/office/drawing/2014/main" id="{64A53341-0541-48DA-AD39-9AAB03FCD42A}"/>
              </a:ext>
            </a:extLst>
          </p:cNvPr>
          <p:cNvSpPr>
            <a:spLocks noGrp="1"/>
          </p:cNvSpPr>
          <p:nvPr>
            <p:ph idx="1"/>
          </p:nvPr>
        </p:nvSpPr>
        <p:spPr>
          <a:xfrm>
            <a:off x="634945" y="2644793"/>
            <a:ext cx="4324350" cy="4190999"/>
          </a:xfrm>
        </p:spPr>
        <p:txBody>
          <a:bodyPr rtlCol="0">
            <a:normAutofit fontScale="77500" lnSpcReduction="20000"/>
          </a:bodyPr>
          <a:lstStyle/>
          <a:p>
            <a:pPr marL="109728" indent="0" eaLnBrk="1" fontAlgn="auto" hangingPunct="1">
              <a:spcAft>
                <a:spcPts val="0"/>
              </a:spcAft>
              <a:buFont typeface="Arial" panose="020B0604020202020204" pitchFamily="34" charset="0"/>
              <a:buNone/>
              <a:defRPr/>
            </a:pPr>
            <a:r>
              <a:rPr lang="en-US" sz="3100" dirty="0">
                <a:latin typeface="Arial" panose="020B0604020202020204" pitchFamily="34" charset="0"/>
                <a:ea typeface="Open Sans Semibold" panose="020B0706030804020204" pitchFamily="34" charset="0"/>
                <a:cs typeface="Arial" panose="020B0604020202020204" pitchFamily="34" charset="0"/>
              </a:rPr>
              <a:t>The PA should mail the </a:t>
            </a:r>
            <a:r>
              <a:rPr lang="en-US" sz="3100" i="1" dirty="0">
                <a:latin typeface="Arial" panose="020B0604020202020204" pitchFamily="34" charset="0"/>
                <a:ea typeface="Open Sans Semibold" panose="020B0706030804020204" pitchFamily="34" charset="0"/>
                <a:cs typeface="Arial" panose="020B0604020202020204" pitchFamily="34" charset="0"/>
              </a:rPr>
              <a:t>Notice of Proposed Property Taxes </a:t>
            </a:r>
            <a:r>
              <a:rPr lang="en-US" sz="3100" dirty="0">
                <a:latin typeface="Arial" panose="020B0604020202020204" pitchFamily="34" charset="0"/>
                <a:ea typeface="Open Sans Semibold" panose="020B0706030804020204" pitchFamily="34" charset="0"/>
                <a:cs typeface="Arial" panose="020B0604020202020204" pitchFamily="34" charset="0"/>
              </a:rPr>
              <a:t>(TRIM notice) no later than 55 days after certification of value.</a:t>
            </a:r>
            <a:br>
              <a:rPr lang="en-US" sz="3100" dirty="0">
                <a:latin typeface="Arial" panose="020B0604020202020204" pitchFamily="34" charset="0"/>
                <a:ea typeface="Open Sans Semibold" panose="020B0706030804020204" pitchFamily="34" charset="0"/>
                <a:cs typeface="Arial" panose="020B0604020202020204" pitchFamily="34" charset="0"/>
              </a:rPr>
            </a:br>
            <a:endParaRPr lang="en-US" sz="3100" dirty="0">
              <a:latin typeface="Arial" panose="020B0604020202020204" pitchFamily="34" charset="0"/>
              <a:ea typeface="Open Sans Semibold" panose="020B0706030804020204" pitchFamily="34" charset="0"/>
              <a:cs typeface="Arial" panose="020B0604020202020204" pitchFamily="34" charset="0"/>
            </a:endParaRPr>
          </a:p>
          <a:p>
            <a:pPr marL="109728" indent="0" eaLnBrk="1" fontAlgn="auto" hangingPunct="1">
              <a:spcAft>
                <a:spcPts val="0"/>
              </a:spcAft>
              <a:buFont typeface="Arial" panose="020B0604020202020204" pitchFamily="34" charset="0"/>
              <a:buNone/>
              <a:defRPr/>
            </a:pPr>
            <a:r>
              <a:rPr lang="en-US" sz="3100" dirty="0">
                <a:latin typeface="Arial" panose="020B0604020202020204" pitchFamily="34" charset="0"/>
                <a:ea typeface="Open Sans Semibold" panose="020B0706030804020204" pitchFamily="34" charset="0"/>
                <a:cs typeface="Arial" panose="020B0604020202020204" pitchFamily="34" charset="0"/>
              </a:rPr>
              <a:t>If the Department issues a review notice, the PA cannot send the TRIM notice until the Department has approved the assessment roll.</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
        <p:nvSpPr>
          <p:cNvPr id="20484" name="Rectangle 104"/>
          <p:cNvSpPr>
            <a:spLocks noChangeArrowheads="1"/>
          </p:cNvSpPr>
          <p:nvPr/>
        </p:nvSpPr>
        <p:spPr bwMode="auto">
          <a:xfrm>
            <a:off x="4419600" y="2570163"/>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00"/>
                </a:solidFill>
                <a:latin typeface="Arial Narrow" panose="020B0606020202030204" pitchFamily="34" charset="0"/>
              </a:rPr>
              <a:t>August</a:t>
            </a:r>
          </a:p>
        </p:txBody>
      </p:sp>
      <p:graphicFrame>
        <p:nvGraphicFramePr>
          <p:cNvPr id="8" name="Group 3">
            <a:extLst>
              <a:ext uri="{FF2B5EF4-FFF2-40B4-BE49-F238E27FC236}">
                <a16:creationId xmlns:a16="http://schemas.microsoft.com/office/drawing/2014/main" id="{B01E1AC3-F4FD-44B0-801B-52763B012F9D}"/>
              </a:ext>
            </a:extLst>
          </p:cNvPr>
          <p:cNvGraphicFramePr>
            <a:graphicFrameLocks noGrp="1"/>
          </p:cNvGraphicFramePr>
          <p:nvPr/>
        </p:nvGraphicFramePr>
        <p:xfrm>
          <a:off x="4857750" y="2963863"/>
          <a:ext cx="3086100" cy="3408362"/>
        </p:xfrm>
        <a:graphic>
          <a:graphicData uri="http://schemas.openxmlformats.org/drawingml/2006/table">
            <a:tbl>
              <a:tblPr/>
              <a:tblGrid>
                <a:gridCol w="441440">
                  <a:extLst>
                    <a:ext uri="{9D8B030D-6E8A-4147-A177-3AD203B41FA5}">
                      <a16:colId xmlns:a16="http://schemas.microsoft.com/office/drawing/2014/main" val="20000"/>
                    </a:ext>
                  </a:extLst>
                </a:gridCol>
                <a:gridCol w="441439">
                  <a:extLst>
                    <a:ext uri="{9D8B030D-6E8A-4147-A177-3AD203B41FA5}">
                      <a16:colId xmlns:a16="http://schemas.microsoft.com/office/drawing/2014/main" val="20001"/>
                    </a:ext>
                  </a:extLst>
                </a:gridCol>
                <a:gridCol w="441440">
                  <a:extLst>
                    <a:ext uri="{9D8B030D-6E8A-4147-A177-3AD203B41FA5}">
                      <a16:colId xmlns:a16="http://schemas.microsoft.com/office/drawing/2014/main" val="20002"/>
                    </a:ext>
                  </a:extLst>
                </a:gridCol>
                <a:gridCol w="437463">
                  <a:extLst>
                    <a:ext uri="{9D8B030D-6E8A-4147-A177-3AD203B41FA5}">
                      <a16:colId xmlns:a16="http://schemas.microsoft.com/office/drawing/2014/main" val="20003"/>
                    </a:ext>
                  </a:extLst>
                </a:gridCol>
                <a:gridCol w="441439">
                  <a:extLst>
                    <a:ext uri="{9D8B030D-6E8A-4147-A177-3AD203B41FA5}">
                      <a16:colId xmlns:a16="http://schemas.microsoft.com/office/drawing/2014/main" val="20004"/>
                    </a:ext>
                  </a:extLst>
                </a:gridCol>
                <a:gridCol w="441440">
                  <a:extLst>
                    <a:ext uri="{9D8B030D-6E8A-4147-A177-3AD203B41FA5}">
                      <a16:colId xmlns:a16="http://schemas.microsoft.com/office/drawing/2014/main" val="20005"/>
                    </a:ext>
                  </a:extLst>
                </a:gridCol>
                <a:gridCol w="441439">
                  <a:extLst>
                    <a:ext uri="{9D8B030D-6E8A-4147-A177-3AD203B41FA5}">
                      <a16:colId xmlns:a16="http://schemas.microsoft.com/office/drawing/2014/main" val="20006"/>
                    </a:ext>
                  </a:extLst>
                </a:gridCol>
              </a:tblGrid>
              <a:tr h="6811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4</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8246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5</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6</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7</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8</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9</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10</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11</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811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12</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13</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14</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15</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16</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17</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18</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8246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19</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20</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21</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22</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23</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24</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25</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8114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26</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27</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28</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29</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30</a:t>
                      </a: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marT="45722" marB="45722"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pic>
        <p:nvPicPr>
          <p:cNvPr id="2053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8788" y="4668838"/>
            <a:ext cx="9937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6">
            <a:extLst>
              <a:ext uri="{FF2B5EF4-FFF2-40B4-BE49-F238E27FC236}">
                <a16:creationId xmlns:a16="http://schemas.microsoft.com/office/drawing/2014/main" id="{24CD414F-418A-45A3-913F-9D3D1ABBAC30}"/>
              </a:ext>
            </a:extLst>
          </p:cNvPr>
          <p:cNvSpPr>
            <a:spLocks noChangeArrowheads="1"/>
          </p:cNvSpPr>
          <p:nvPr/>
        </p:nvSpPr>
        <p:spPr bwMode="auto">
          <a:xfrm rot="1540139">
            <a:off x="5205413" y="3995738"/>
            <a:ext cx="1752600" cy="1066800"/>
          </a:xfrm>
          <a:prstGeom prst="rightArrowCallout">
            <a:avLst>
              <a:gd name="adj1" fmla="val 25000"/>
              <a:gd name="adj2" fmla="val 25000"/>
              <a:gd name="adj3" fmla="val 27381"/>
              <a:gd name="adj4" fmla="val 66667"/>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har char="•"/>
              <a:defRPr sz="2400">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Ø"/>
              <a:defRPr sz="2200" i="1">
                <a:solidFill>
                  <a:schemeClr val="tx2"/>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r>
              <a:rPr lang="en-US" altLang="en-US" sz="1800" b="0" kern="0" dirty="0">
                <a:solidFill>
                  <a:srgbClr val="FFFFFF"/>
                </a:solidFill>
                <a:latin typeface="Tahoma" panose="020B0604030504040204" pitchFamily="34" charset="0"/>
              </a:rPr>
              <a:t>DAY</a:t>
            </a:r>
          </a:p>
          <a:p>
            <a:pPr algn="ctr" eaLnBrk="1" fontAlgn="auto" hangingPunct="1">
              <a:spcBef>
                <a:spcPct val="0"/>
              </a:spcBef>
              <a:spcAft>
                <a:spcPts val="0"/>
              </a:spcAft>
              <a:buFontTx/>
              <a:buNone/>
              <a:defRPr/>
            </a:pPr>
            <a:r>
              <a:rPr lang="en-US" altLang="en-US" sz="1800" b="0" kern="0" dirty="0">
                <a:solidFill>
                  <a:srgbClr val="FFFFFF"/>
                </a:solidFill>
                <a:latin typeface="Tahoma" panose="020B0604030504040204" pitchFamily="34" charset="0"/>
              </a:rPr>
              <a:t>55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ECE9-7A51-4D31-BE0C-87FC7ADC3067}"/>
              </a:ext>
            </a:extLst>
          </p:cNvPr>
          <p:cNvSpPr>
            <a:spLocks noGrp="1"/>
          </p:cNvSpPr>
          <p:nvPr>
            <p:ph type="title"/>
          </p:nvPr>
        </p:nvSpPr>
        <p:spPr>
          <a:xfrm>
            <a:off x="457200" y="12954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Timetable</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Days 65-80 = Sept. 3-18</a:t>
            </a:r>
          </a:p>
        </p:txBody>
      </p:sp>
      <p:sp>
        <p:nvSpPr>
          <p:cNvPr id="3" name="Content Placeholder 2">
            <a:extLst>
              <a:ext uri="{FF2B5EF4-FFF2-40B4-BE49-F238E27FC236}">
                <a16:creationId xmlns:a16="http://schemas.microsoft.com/office/drawing/2014/main" id="{FE1381BD-F3DC-4C86-868D-02CCB7B6B72D}"/>
              </a:ext>
            </a:extLst>
          </p:cNvPr>
          <p:cNvSpPr>
            <a:spLocks noGrp="1"/>
          </p:cNvSpPr>
          <p:nvPr>
            <p:ph idx="1"/>
          </p:nvPr>
        </p:nvSpPr>
        <p:spPr>
          <a:xfrm>
            <a:off x="469900" y="2590800"/>
            <a:ext cx="8229600" cy="3687763"/>
          </a:xfrm>
        </p:spPr>
        <p:txBody>
          <a:bodyPr rtlCol="0">
            <a:normAutofit/>
          </a:bodyPr>
          <a:lstStyle/>
          <a:p>
            <a:pPr eaLnBrk="1" fontAlgn="auto" hangingPunct="1">
              <a:spcAft>
                <a:spcPts val="0"/>
              </a:spcAft>
              <a:buFont typeface="Calibri" panose="020F0502020204030204" pitchFamily="34" charset="0"/>
              <a:buChar char="‒"/>
              <a:defRPr/>
            </a:pPr>
            <a:r>
              <a:rPr lang="en-US" sz="2400" dirty="0">
                <a:latin typeface="Arial" panose="020B0604020202020204" pitchFamily="34" charset="0"/>
                <a:ea typeface="Open Sans Semibold" panose="020B0706030804020204" pitchFamily="34" charset="0"/>
                <a:cs typeface="Arial" panose="020B0604020202020204" pitchFamily="34" charset="0"/>
              </a:rPr>
              <a:t>The school district should hold a public hearing on the final budget and final millage rates 65 to 80 days after certification of value.</a:t>
            </a:r>
            <a:br>
              <a:rPr lang="en-US" sz="2400" dirty="0">
                <a:latin typeface="Arial" panose="020B0604020202020204" pitchFamily="34" charset="0"/>
                <a:ea typeface="Open Sans Semibold" panose="020B0706030804020204" pitchFamily="34" charset="0"/>
                <a:cs typeface="Arial" panose="020B0604020202020204" pitchFamily="34" charset="0"/>
              </a:rPr>
            </a:br>
            <a:endParaRPr lang="en-US" sz="2400"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2400" dirty="0">
                <a:latin typeface="Arial" panose="020B0604020202020204" pitchFamily="34" charset="0"/>
                <a:ea typeface="Open Sans Semibold" panose="020B0706030804020204" pitchFamily="34" charset="0"/>
                <a:cs typeface="Arial" panose="020B0604020202020204" pitchFamily="34" charset="0"/>
              </a:rPr>
              <a:t>This hearing is published on the TRIM notice the PA mails.</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2019-4283-4312-B124-25C49566E888}"/>
              </a:ext>
            </a:extLst>
          </p:cNvPr>
          <p:cNvSpPr>
            <a:spLocks noGrp="1"/>
          </p:cNvSpPr>
          <p:nvPr>
            <p:ph type="title"/>
          </p:nvPr>
        </p:nvSpPr>
        <p:spPr>
          <a:xfrm>
            <a:off x="342900" y="1311111"/>
            <a:ext cx="84582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Timetable</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At the Final Hearing, the School District Will:</a:t>
            </a:r>
          </a:p>
        </p:txBody>
      </p:sp>
      <p:sp>
        <p:nvSpPr>
          <p:cNvPr id="3" name="Content Placeholder 2">
            <a:extLst>
              <a:ext uri="{FF2B5EF4-FFF2-40B4-BE49-F238E27FC236}">
                <a16:creationId xmlns:a16="http://schemas.microsoft.com/office/drawing/2014/main" id="{08917192-A90A-43AD-B6BC-DB4B89DDF303}"/>
              </a:ext>
            </a:extLst>
          </p:cNvPr>
          <p:cNvSpPr>
            <a:spLocks noGrp="1"/>
          </p:cNvSpPr>
          <p:nvPr>
            <p:ph idx="1"/>
          </p:nvPr>
        </p:nvSpPr>
        <p:spPr>
          <a:xfrm>
            <a:off x="465056" y="2454111"/>
            <a:ext cx="8229600" cy="3687763"/>
          </a:xfrm>
        </p:spPr>
        <p:txBody>
          <a:bodyPr rtlCol="0">
            <a:normAutofit fontScale="70000" lnSpcReduction="20000"/>
          </a:bodyPr>
          <a:lstStyle/>
          <a:p>
            <a:pPr eaLnBrk="1" fontAlgn="auto" hangingPunct="1">
              <a:spcAft>
                <a:spcPts val="0"/>
              </a:spcAft>
              <a:defRPr/>
            </a:pPr>
            <a:r>
              <a:rPr lang="en-US" sz="3400" dirty="0">
                <a:latin typeface="Arial" panose="020B0604020202020204" pitchFamily="34" charset="0"/>
                <a:ea typeface="Open Sans Semibold" panose="020B0706030804020204" pitchFamily="34" charset="0"/>
                <a:cs typeface="Arial" panose="020B0604020202020204" pitchFamily="34" charset="0"/>
              </a:rPr>
              <a:t>Amend the tentatively adopted budget and millage rates</a:t>
            </a:r>
            <a:br>
              <a:rPr lang="en-US" sz="3400" dirty="0">
                <a:latin typeface="Arial" panose="020B0604020202020204" pitchFamily="34" charset="0"/>
                <a:ea typeface="Open Sans Semibold" panose="020B0706030804020204" pitchFamily="34" charset="0"/>
                <a:cs typeface="Arial" panose="020B0604020202020204" pitchFamily="34" charset="0"/>
              </a:rPr>
            </a:br>
            <a:endParaRPr lang="en-US" sz="3400"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3400" dirty="0">
                <a:latin typeface="Arial" panose="020B0604020202020204" pitchFamily="34" charset="0"/>
                <a:ea typeface="Open Sans Semibold" panose="020B0706030804020204" pitchFamily="34" charset="0"/>
                <a:cs typeface="Arial" panose="020B0604020202020204" pitchFamily="34" charset="0"/>
              </a:rPr>
              <a:t>Publicly announce the percentage increase in the re-computed millage over the rolled-back rate</a:t>
            </a:r>
            <a:br>
              <a:rPr lang="en-US" sz="3400" dirty="0">
                <a:latin typeface="Arial" panose="020B0604020202020204" pitchFamily="34" charset="0"/>
                <a:ea typeface="Open Sans Semibold" panose="020B0706030804020204" pitchFamily="34" charset="0"/>
                <a:cs typeface="Arial" panose="020B0604020202020204" pitchFamily="34" charset="0"/>
              </a:rPr>
            </a:br>
            <a:endParaRPr lang="en-US" sz="3400"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3400" dirty="0">
                <a:latin typeface="Arial" panose="020B0604020202020204" pitchFamily="34" charset="0"/>
                <a:ea typeface="Open Sans Semibold" panose="020B0706030804020204" pitchFamily="34" charset="0"/>
                <a:cs typeface="Arial" panose="020B0604020202020204" pitchFamily="34" charset="0"/>
              </a:rPr>
              <a:t>Adopt final millage rates and final budget</a:t>
            </a:r>
            <a:br>
              <a:rPr lang="en-US" sz="3400" dirty="0">
                <a:latin typeface="Arial" panose="020B0604020202020204" pitchFamily="34" charset="0"/>
                <a:ea typeface="Open Sans Semibold" panose="020B0706030804020204" pitchFamily="34" charset="0"/>
                <a:cs typeface="Arial" panose="020B0604020202020204" pitchFamily="34" charset="0"/>
              </a:rPr>
            </a:br>
            <a:endParaRPr lang="en-US" sz="3400" dirty="0">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None/>
              <a:defRPr/>
            </a:pPr>
            <a:r>
              <a:rPr lang="en-US" sz="3400" dirty="0">
                <a:latin typeface="Arial" panose="020B0604020202020204" pitchFamily="34" charset="0"/>
                <a:ea typeface="Open Sans Semibold" panose="020B0706030804020204" pitchFamily="34" charset="0"/>
                <a:cs typeface="Arial" panose="020B0604020202020204" pitchFamily="34" charset="0"/>
              </a:rPr>
              <a:t>- If the adopted millage rate exceeds the tentatively adopted rate, each taxpayer in the jurisdiction will be notified of the increase by first class mail at the taxing authority’s expense.</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2497A-E9E8-406F-8DF2-C72D8CA9E3E8}"/>
              </a:ext>
            </a:extLst>
          </p:cNvPr>
          <p:cNvSpPr>
            <a:spLocks noGrp="1"/>
          </p:cNvSpPr>
          <p:nvPr>
            <p:ph type="title"/>
          </p:nvPr>
        </p:nvSpPr>
        <p:spPr>
          <a:xfrm>
            <a:off x="457200" y="12954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Timetable</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 Within Three Days of the Final Hearing:</a:t>
            </a:r>
          </a:p>
        </p:txBody>
      </p:sp>
      <p:sp>
        <p:nvSpPr>
          <p:cNvPr id="3" name="Content Placeholder 2">
            <a:extLst>
              <a:ext uri="{FF2B5EF4-FFF2-40B4-BE49-F238E27FC236}">
                <a16:creationId xmlns:a16="http://schemas.microsoft.com/office/drawing/2014/main" id="{B5E4CE96-CDE7-4681-A6A6-BD14FAD29B89}"/>
              </a:ext>
            </a:extLst>
          </p:cNvPr>
          <p:cNvSpPr>
            <a:spLocks noGrp="1"/>
          </p:cNvSpPr>
          <p:nvPr>
            <p:ph idx="1"/>
          </p:nvPr>
        </p:nvSpPr>
        <p:spPr>
          <a:xfrm>
            <a:off x="381000" y="2590800"/>
            <a:ext cx="8229600" cy="3687763"/>
          </a:xfrm>
        </p:spPr>
        <p:txBody>
          <a:bodyPr rtlCol="0">
            <a:normAutofit/>
          </a:bodyPr>
          <a:lstStyle/>
          <a:p>
            <a:pPr marL="566928" indent="-457200" eaLnBrk="1" fontAlgn="auto" hangingPunct="1">
              <a:spcAft>
                <a:spcPts val="0"/>
              </a:spcAft>
              <a:buFont typeface="Calibri" panose="020F0502020204030204" pitchFamily="34" charset="0"/>
              <a:buChar char="‒"/>
              <a:defRPr/>
            </a:pPr>
            <a:r>
              <a:rPr lang="en-US" sz="2600" dirty="0">
                <a:latin typeface="Arial" panose="020B0604020202020204" pitchFamily="34" charset="0"/>
                <a:ea typeface="Open Sans Semibold" panose="020B0706030804020204" pitchFamily="34" charset="0"/>
                <a:cs typeface="Arial" panose="020B0604020202020204" pitchFamily="34" charset="0"/>
              </a:rPr>
              <a:t>The school district will forward the resolution or ordinance adopting the final millage rate to the PA,  tax collector, and Department of Revenue.  </a:t>
            </a:r>
            <a:br>
              <a:rPr lang="en-US" sz="2600" dirty="0">
                <a:latin typeface="Arial" panose="020B0604020202020204" pitchFamily="34" charset="0"/>
                <a:ea typeface="Open Sans Semibold" panose="020B0706030804020204" pitchFamily="34" charset="0"/>
                <a:cs typeface="Arial" panose="020B0604020202020204" pitchFamily="34" charset="0"/>
              </a:rPr>
            </a:br>
            <a:endParaRPr lang="en-US" sz="2600" dirty="0">
              <a:latin typeface="Arial" panose="020B0604020202020204" pitchFamily="34" charset="0"/>
              <a:ea typeface="Open Sans Semibold" panose="020B0706030804020204" pitchFamily="34" charset="0"/>
              <a:cs typeface="Arial" panose="020B0604020202020204" pitchFamily="34" charset="0"/>
            </a:endParaRPr>
          </a:p>
          <a:p>
            <a:pPr marL="566928" indent="-457200" eaLnBrk="1" fontAlgn="auto" hangingPunct="1">
              <a:spcAft>
                <a:spcPts val="0"/>
              </a:spcAft>
              <a:buFont typeface="Calibri" panose="020F0502020204030204" pitchFamily="34" charset="0"/>
              <a:buChar char="‒"/>
              <a:defRPr/>
            </a:pPr>
            <a:r>
              <a:rPr lang="en-US" sz="2600" dirty="0">
                <a:latin typeface="Arial" panose="020B0604020202020204" pitchFamily="34" charset="0"/>
                <a:ea typeface="Open Sans Semibold" panose="020B0706030804020204" pitchFamily="34" charset="0"/>
                <a:cs typeface="Arial" panose="020B0604020202020204" pitchFamily="34" charset="0"/>
              </a:rPr>
              <a:t>When the PA receives the resolution or ordinance, notification of the final millage rate is considered official. </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endParaRPr lang="en-US" altLang="en-US" sz="3600" dirty="0">
              <a:solidFill>
                <a:srgbClr val="00A49C"/>
              </a:solidFill>
              <a:ea typeface="Open Sans Semibold"/>
              <a:cs typeface="Open Sans Semibold"/>
            </a:endParaRPr>
          </a:p>
        </p:txBody>
      </p:sp>
      <p:sp>
        <p:nvSpPr>
          <p:cNvPr id="25603" name="Content Placeholder 2"/>
          <p:cNvSpPr>
            <a:spLocks noGrp="1"/>
          </p:cNvSpPr>
          <p:nvPr>
            <p:ph idx="1"/>
          </p:nvPr>
        </p:nvSpPr>
        <p:spPr>
          <a:xfrm>
            <a:off x="914400" y="2590800"/>
            <a:ext cx="7391400" cy="3687763"/>
          </a:xfrm>
        </p:spPr>
        <p:txBody>
          <a:bodyPr/>
          <a:lstStyle/>
          <a:p>
            <a:pPr marL="109538" indent="0" eaLnBrk="1" hangingPunct="1">
              <a:buFont typeface="Arial" panose="020B0604020202020204" pitchFamily="34" charset="0"/>
              <a:buNone/>
            </a:pPr>
            <a:r>
              <a:rPr lang="en-US" altLang="en-US" sz="2400" dirty="0">
                <a:latin typeface="Arial" panose="020B0604020202020204" pitchFamily="34" charset="0"/>
                <a:ea typeface="Open Sans Semibold"/>
                <a:cs typeface="Arial" panose="020B0604020202020204" pitchFamily="34" charset="0"/>
              </a:rPr>
              <a:t>No taxing authority may levy a millage other than one approved by referendum until the taxing authority’s governing board approves the resolution or ordinance to levy and submits it to the PA, tax collector, and Department of Revenue.</a:t>
            </a:r>
          </a:p>
          <a:p>
            <a:pPr marL="109538" indent="0" eaLnBrk="1" hangingPunct="1">
              <a:buFont typeface="Arial" panose="020B0604020202020204" pitchFamily="34" charset="0"/>
              <a:buNone/>
            </a:pPr>
            <a:endParaRPr lang="en-US" altLang="en-US" dirty="0">
              <a:latin typeface="Arial" panose="020B0604020202020204" pitchFamily="34" charset="0"/>
              <a:ea typeface="Open Sans Semibold"/>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endParaRPr lang="en-US" altLang="en-US" sz="3600" dirty="0">
              <a:solidFill>
                <a:srgbClr val="00A49C"/>
              </a:solidFill>
              <a:ea typeface="Open Sans Semibold"/>
              <a:cs typeface="Open Sans Semibold"/>
            </a:endParaRPr>
          </a:p>
        </p:txBody>
      </p:sp>
      <p:sp>
        <p:nvSpPr>
          <p:cNvPr id="26627" name="Content Placeholder 2"/>
          <p:cNvSpPr>
            <a:spLocks noGrp="1"/>
          </p:cNvSpPr>
          <p:nvPr>
            <p:ph idx="1"/>
          </p:nvPr>
        </p:nvSpPr>
        <p:spPr>
          <a:xfrm>
            <a:off x="914400" y="2362200"/>
            <a:ext cx="7315200" cy="3687763"/>
          </a:xfrm>
        </p:spPr>
        <p:txBody>
          <a:bodyPr/>
          <a:lstStyle/>
          <a:p>
            <a:pPr marL="109538" indent="0" eaLnBrk="1" hangingPunct="1">
              <a:buFont typeface="Arial" panose="020B0604020202020204" pitchFamily="34" charset="0"/>
              <a:buNone/>
            </a:pPr>
            <a:r>
              <a:rPr lang="en-US" altLang="en-US" sz="2400" dirty="0">
                <a:latin typeface="Arial" panose="020B0604020202020204" pitchFamily="34" charset="0"/>
                <a:ea typeface="Open Sans Semibold"/>
                <a:cs typeface="Arial" panose="020B0604020202020204" pitchFamily="34" charset="0"/>
              </a:rPr>
              <a:t>Before the extension of the rolls, the PA will notify each taxing authority of the aggregate change in the assessment roll on Form DR-422. </a:t>
            </a:r>
          </a:p>
          <a:p>
            <a:pPr marL="109538" indent="0" eaLnBrk="1" hangingPunct="1">
              <a:buFont typeface="Arial" panose="020B0604020202020204" pitchFamily="34" charset="0"/>
              <a:buNone/>
            </a:pPr>
            <a:endParaRPr lang="en-US" altLang="en-US" dirty="0">
              <a:latin typeface="Arial" panose="020B0604020202020204" pitchFamily="34" charset="0"/>
              <a:ea typeface="Open Sans Semibold"/>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endParaRPr lang="en-US" altLang="en-US" sz="3600" dirty="0">
              <a:solidFill>
                <a:srgbClr val="00A49C"/>
              </a:solidFill>
              <a:ea typeface="Open Sans Semibold"/>
              <a:cs typeface="Open Sans Semibold"/>
            </a:endParaRPr>
          </a:p>
        </p:txBody>
      </p:sp>
      <p:sp>
        <p:nvSpPr>
          <p:cNvPr id="27651" name="Content Placeholder 2"/>
          <p:cNvSpPr>
            <a:spLocks noGrp="1"/>
          </p:cNvSpPr>
          <p:nvPr>
            <p:ph idx="1"/>
          </p:nvPr>
        </p:nvSpPr>
        <p:spPr>
          <a:xfrm>
            <a:off x="990600" y="2575719"/>
            <a:ext cx="7010400" cy="3687763"/>
          </a:xfrm>
        </p:spPr>
        <p:txBody>
          <a:bodyPr/>
          <a:lstStyle/>
          <a:p>
            <a:pPr marL="109538" indent="0" eaLnBrk="1" hangingPunct="1">
              <a:buFont typeface="Arial" panose="020B0604020202020204" pitchFamily="34" charset="0"/>
              <a:buNone/>
            </a:pPr>
            <a:r>
              <a:rPr lang="en-US" altLang="en-US" sz="2400" b="1" dirty="0">
                <a:solidFill>
                  <a:srgbClr val="002060"/>
                </a:solidFill>
                <a:latin typeface="Arial" panose="020B0604020202020204" pitchFamily="34" charset="0"/>
                <a:ea typeface="Open Sans Semibold"/>
                <a:cs typeface="Arial" panose="020B0604020202020204" pitchFamily="34" charset="0"/>
              </a:rPr>
              <a:t>Within three days </a:t>
            </a:r>
            <a:r>
              <a:rPr lang="en-US" altLang="en-US" sz="2400" dirty="0">
                <a:latin typeface="Arial" panose="020B0604020202020204" pitchFamily="34" charset="0"/>
                <a:ea typeface="Open Sans Semibold"/>
                <a:cs typeface="Arial" panose="020B0604020202020204" pitchFamily="34" charset="0"/>
              </a:rPr>
              <a:t>after receiving Form DR-422, the school district will complete and certify the final millage rates to the PA. </a:t>
            </a:r>
          </a:p>
          <a:p>
            <a:pPr marL="109538" indent="0" eaLnBrk="1" hangingPunct="1">
              <a:buFont typeface="Arial" panose="020B0604020202020204" pitchFamily="34" charset="0"/>
              <a:buNone/>
            </a:pPr>
            <a:endParaRPr lang="en-US" altLang="en-US" dirty="0">
              <a:latin typeface="Arial" panose="020B0604020202020204" pitchFamily="34" charset="0"/>
              <a:ea typeface="Open Sans Semibold"/>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76EC-F0F5-4166-87F2-65CC10B3420B}"/>
              </a:ext>
            </a:extLst>
          </p:cNvPr>
          <p:cNvSpPr>
            <a:spLocks noGrp="1"/>
          </p:cNvSpPr>
          <p:nvPr>
            <p:ph type="title"/>
          </p:nvPr>
        </p:nvSpPr>
        <p:spPr>
          <a:xfrm>
            <a:off x="457200" y="12954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Timetable</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Within 30 Days of the Final Hearing:</a:t>
            </a:r>
          </a:p>
        </p:txBody>
      </p:sp>
      <p:sp>
        <p:nvSpPr>
          <p:cNvPr id="3" name="Content Placeholder 2">
            <a:extLst>
              <a:ext uri="{FF2B5EF4-FFF2-40B4-BE49-F238E27FC236}">
                <a16:creationId xmlns:a16="http://schemas.microsoft.com/office/drawing/2014/main" id="{F797090A-6B7E-4B4F-B532-4424D147D091}"/>
              </a:ext>
            </a:extLst>
          </p:cNvPr>
          <p:cNvSpPr>
            <a:spLocks noGrp="1"/>
          </p:cNvSpPr>
          <p:nvPr>
            <p:ph idx="1"/>
          </p:nvPr>
        </p:nvSpPr>
        <p:spPr>
          <a:xfrm>
            <a:off x="647700" y="2575719"/>
            <a:ext cx="7848600" cy="3687763"/>
          </a:xfrm>
        </p:spPr>
        <p:txBody>
          <a:bodyPr rtlCol="0">
            <a:normAutofit fontScale="92500" lnSpcReduction="10000"/>
          </a:bodyPr>
          <a:lstStyle/>
          <a:p>
            <a:pPr marL="109728" indent="0" eaLnBrk="1" fontAlgn="auto" hangingPunct="1">
              <a:spcAft>
                <a:spcPts val="0"/>
              </a:spcAft>
              <a:buNone/>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school district must certify compliance to the Department of Revenue.  </a:t>
            </a:r>
            <a:b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1081088" indent="-971550" eaLnBrk="1" fontAlgn="auto" hangingPunct="1">
              <a:spcAft>
                <a:spcPts val="0"/>
              </a:spcAft>
              <a:buFont typeface="Calibri" panose="020F0502020204030204" pitchFamily="34" charset="0"/>
              <a:buChar char="‒"/>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Do not wait to certify compliance if you have not received Form DR-422 from the property appraiser.</a:t>
            </a:r>
            <a:b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1081088" indent="-971550" eaLnBrk="1" fontAlgn="auto" hangingPunct="1">
              <a:spcAft>
                <a:spcPts val="0"/>
              </a:spcAft>
              <a:buFont typeface="Calibri" panose="020F0502020204030204" pitchFamily="34" charset="0"/>
              <a:buChar char="‒"/>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Complete Form DR-422 as soon as you receive it and submit it to the PA and to the Property Tax Oversight TRIM section.</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Overview</a:t>
            </a:r>
          </a:p>
        </p:txBody>
      </p:sp>
      <p:sp>
        <p:nvSpPr>
          <p:cNvPr id="3" name="Content Placeholder 2"/>
          <p:cNvSpPr>
            <a:spLocks noGrp="1"/>
          </p:cNvSpPr>
          <p:nvPr>
            <p:ph idx="1"/>
          </p:nvPr>
        </p:nvSpPr>
        <p:spPr>
          <a:xfrm>
            <a:off x="457200" y="2209800"/>
            <a:ext cx="8229600" cy="3916363"/>
          </a:xfrm>
        </p:spPr>
        <p:txBody>
          <a:bodyPr>
            <a:normAutofit fontScale="92500" lnSpcReduction="10000"/>
          </a:bodyPr>
          <a:lstStyle/>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Introduction</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Timetable</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Certification Forms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Advertising Requirements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Hearing Requirements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Resolutions/Ordinances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Certifying Compliance to the Department</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2021 Top Infractions and Violations</a:t>
            </a:r>
          </a:p>
          <a:p>
            <a:pPr marL="566928" indent="-457200"/>
            <a:r>
              <a:rPr lang="en-US" sz="2600" dirty="0">
                <a:solidFill>
                  <a:srgbClr val="163962"/>
                </a:solidFill>
                <a:latin typeface="Arial" panose="020B0604020202020204" pitchFamily="34" charset="0"/>
                <a:ea typeface="Open Sans Extrabold" panose="020B0906030804020204" pitchFamily="34" charset="0"/>
                <a:cs typeface="Arial" panose="020B0604020202020204" pitchFamily="34" charset="0"/>
              </a:rPr>
              <a:t>TRIM Compliance Contacts</a:t>
            </a:r>
          </a:p>
          <a:p>
            <a:pPr marL="109728" indent="0">
              <a:buNone/>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55745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685800" y="3048000"/>
            <a:ext cx="7772400" cy="1470025"/>
          </a:xfrm>
        </p:spPr>
        <p:txBody>
          <a:bodyPr/>
          <a:lstStyle/>
          <a:p>
            <a:pPr eaLnBrk="1" hangingPunct="1"/>
            <a:r>
              <a:rPr lang="en-US" altLang="en-US" b="1" dirty="0"/>
              <a:t>TRIM Certification Forms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Certification Forms</a:t>
            </a:r>
          </a:p>
        </p:txBody>
      </p:sp>
      <p:sp>
        <p:nvSpPr>
          <p:cNvPr id="3" name="Content Placeholder 2">
            <a:extLst>
              <a:ext uri="{FF2B5EF4-FFF2-40B4-BE49-F238E27FC236}">
                <a16:creationId xmlns:a16="http://schemas.microsoft.com/office/drawing/2014/main" id="{173A83AF-DC2E-4281-BC84-6B9F8C57F7E8}"/>
              </a:ext>
            </a:extLst>
          </p:cNvPr>
          <p:cNvSpPr>
            <a:spLocks noGrp="1"/>
          </p:cNvSpPr>
          <p:nvPr>
            <p:ph idx="1"/>
          </p:nvPr>
        </p:nvSpPr>
        <p:spPr>
          <a:xfrm>
            <a:off x="914400" y="2438400"/>
            <a:ext cx="7543800" cy="3687763"/>
          </a:xfrm>
        </p:spPr>
        <p:txBody>
          <a:bodyPr rtlCol="0">
            <a:normAutofit/>
          </a:bodyPr>
          <a:lstStyle/>
          <a:p>
            <a:pPr eaLnBrk="1" fontAlgn="auto" hangingPunct="1">
              <a:spcAft>
                <a:spcPts val="0"/>
              </a:spcAft>
              <a:defRPr/>
            </a:pPr>
            <a:r>
              <a:rPr lang="en-US" sz="2400" i="1" dirty="0">
                <a:latin typeface="Arial" panose="020B0604020202020204" pitchFamily="34" charset="0"/>
                <a:ea typeface="Open Sans Semibold" panose="020B0706030804020204" pitchFamily="34" charset="0"/>
                <a:cs typeface="Arial" panose="020B0604020202020204" pitchFamily="34" charset="0"/>
              </a:rPr>
              <a:t>Certification of School Taxable Value </a:t>
            </a:r>
          </a:p>
          <a:p>
            <a:pPr marL="0" indent="0" eaLnBrk="1" fontAlgn="auto" hangingPunct="1">
              <a:spcAft>
                <a:spcPts val="0"/>
              </a:spcAft>
              <a:buNone/>
              <a:defRPr/>
            </a:pPr>
            <a:r>
              <a:rPr lang="en-US" sz="2400" i="1" dirty="0">
                <a:latin typeface="Arial" panose="020B0604020202020204" pitchFamily="34" charset="0"/>
                <a:ea typeface="Open Sans Semibold" panose="020B0706030804020204" pitchFamily="34" charset="0"/>
                <a:cs typeface="Arial" panose="020B0604020202020204" pitchFamily="34" charset="0"/>
              </a:rPr>
              <a:t>    </a:t>
            </a:r>
            <a:r>
              <a:rPr lang="en-US" sz="2400" dirty="0">
                <a:latin typeface="Arial" panose="020B0604020202020204" pitchFamily="34" charset="0"/>
                <a:ea typeface="Open Sans Semibold" panose="020B0706030804020204" pitchFamily="34" charset="0"/>
                <a:cs typeface="Arial" panose="020B0604020202020204" pitchFamily="34" charset="0"/>
              </a:rPr>
              <a:t>(Form DR-420S) </a:t>
            </a:r>
            <a:endParaRPr lang="en-US" sz="2400" i="1"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2400" i="1" dirty="0">
                <a:latin typeface="Arial" panose="020B0604020202020204" pitchFamily="34" charset="0"/>
                <a:ea typeface="Open Sans Semibold" panose="020B0706030804020204" pitchFamily="34" charset="0"/>
                <a:cs typeface="Arial" panose="020B0604020202020204" pitchFamily="34" charset="0"/>
              </a:rPr>
              <a:t>Certification of Voted Debt Millage </a:t>
            </a:r>
          </a:p>
          <a:p>
            <a:pPr marL="0" indent="0" eaLnBrk="1" fontAlgn="auto" hangingPunct="1">
              <a:spcAft>
                <a:spcPts val="0"/>
              </a:spcAft>
              <a:buNone/>
              <a:defRPr/>
            </a:pPr>
            <a:r>
              <a:rPr lang="en-US" sz="2400" i="1" dirty="0">
                <a:latin typeface="Arial" panose="020B0604020202020204" pitchFamily="34" charset="0"/>
                <a:ea typeface="Open Sans Semibold" panose="020B0706030804020204" pitchFamily="34" charset="0"/>
                <a:cs typeface="Arial" panose="020B0604020202020204" pitchFamily="34" charset="0"/>
              </a:rPr>
              <a:t>    </a:t>
            </a:r>
            <a:r>
              <a:rPr lang="en-US" sz="2400" dirty="0">
                <a:latin typeface="Arial" panose="020B0604020202020204" pitchFamily="34" charset="0"/>
                <a:ea typeface="Open Sans Semibold" panose="020B0706030804020204" pitchFamily="34" charset="0"/>
                <a:cs typeface="Arial" panose="020B0604020202020204" pitchFamily="34" charset="0"/>
              </a:rPr>
              <a:t>(Form DR-420DEBT)</a:t>
            </a:r>
            <a:endParaRPr lang="en-US" sz="2400" i="1" dirty="0">
              <a:latin typeface="Arial" panose="020B0604020202020204" pitchFamily="34" charset="0"/>
              <a:ea typeface="Open Sans Semibold" panose="020B0706030804020204" pitchFamily="34" charset="0"/>
              <a:cs typeface="Arial" panose="020B0604020202020204" pitchFamily="34" charset="0"/>
            </a:endParaRP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a:extLst>
              <a:ext uri="{FF2B5EF4-FFF2-40B4-BE49-F238E27FC236}">
                <a16:creationId xmlns:a16="http://schemas.microsoft.com/office/drawing/2014/main" id="{B7DFBA55-D0FE-4917-BC20-95431614A522}"/>
              </a:ext>
            </a:extLst>
          </p:cNvPr>
          <p:cNvSpPr txBox="1">
            <a:spLocks noChangeArrowheads="1"/>
          </p:cNvSpPr>
          <p:nvPr/>
        </p:nvSpPr>
        <p:spPr bwMode="auto">
          <a:xfrm>
            <a:off x="5410200" y="3475038"/>
            <a:ext cx="2895600" cy="457200"/>
          </a:xfrm>
          <a:prstGeom prst="rect">
            <a:avLst/>
          </a:prstGeom>
          <a:solidFill>
            <a:srgbClr val="F23F58"/>
          </a:solidFill>
          <a:ln w="25400">
            <a:solidFill>
              <a:srgbClr val="00ACA1"/>
            </a:solidFill>
          </a:ln>
          <a:effectLst/>
        </p:spPr>
        <p:txBody>
          <a:bodyPr>
            <a:spAutoFit/>
          </a:bodyPr>
          <a:lstStyle>
            <a:lvl1pPr marL="457200" indent="-457200">
              <a:spcBef>
                <a:spcPct val="50000"/>
              </a:spcBef>
              <a:buChar char="•"/>
              <a:defRPr sz="2400">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Ø"/>
              <a:defRPr sz="2200" i="1">
                <a:solidFill>
                  <a:schemeClr val="tx2"/>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lgn="ctr" eaLnBrk="1" fontAlgn="auto" hangingPunct="1">
              <a:spcAft>
                <a:spcPts val="0"/>
              </a:spcAft>
              <a:buClr>
                <a:srgbClr val="FFCC00"/>
              </a:buClr>
              <a:buFontTx/>
              <a:buNone/>
              <a:defRPr/>
            </a:pPr>
            <a:r>
              <a:rPr lang="en-US" altLang="en-US" b="0" kern="0" dirty="0">
                <a:solidFill>
                  <a:srgbClr val="FFFFFF"/>
                </a:solidFill>
              </a:rPr>
              <a:t>DR-420S</a:t>
            </a:r>
          </a:p>
        </p:txBody>
      </p:sp>
      <p:pic>
        <p:nvPicPr>
          <p:cNvPr id="3174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038" y="1427163"/>
            <a:ext cx="387032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900" y="1295400"/>
            <a:ext cx="406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C8635542-85F5-4C77-A1B8-426929295D17}"/>
              </a:ext>
            </a:extLst>
          </p:cNvPr>
          <p:cNvSpPr/>
          <p:nvPr/>
        </p:nvSpPr>
        <p:spPr>
          <a:xfrm>
            <a:off x="5486400" y="3435145"/>
            <a:ext cx="2819400" cy="457200"/>
          </a:xfrm>
          <a:prstGeom prst="rect">
            <a:avLst/>
          </a:prstGeom>
          <a:solidFill>
            <a:srgbClr val="F23F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6D0BDA-CFD2-4D64-ABA4-AEFAEFB3A3FB}"/>
              </a:ext>
            </a:extLst>
          </p:cNvPr>
          <p:cNvSpPr txBox="1"/>
          <p:nvPr/>
        </p:nvSpPr>
        <p:spPr>
          <a:xfrm>
            <a:off x="5791200" y="3429000"/>
            <a:ext cx="2590800" cy="461665"/>
          </a:xfrm>
          <a:prstGeom prst="rect">
            <a:avLst/>
          </a:prstGeom>
          <a:noFill/>
        </p:spPr>
        <p:txBody>
          <a:bodyPr wrap="square" rtlCol="0">
            <a:spAutoFit/>
          </a:bodyPr>
          <a:lstStyle/>
          <a:p>
            <a:r>
              <a:rPr lang="en-US" b="0" dirty="0">
                <a:solidFill>
                  <a:srgbClr val="FFFFFF"/>
                </a:solidFill>
                <a:latin typeface="Arial" panose="020B0604020202020204" pitchFamily="34" charset="0"/>
                <a:cs typeface="Arial" panose="020B0604020202020204" pitchFamily="34" charset="0"/>
              </a:rPr>
              <a:t>DR-420DEBT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762000" y="2819400"/>
            <a:ext cx="7772400" cy="1470025"/>
          </a:xfrm>
        </p:spPr>
        <p:txBody>
          <a:bodyPr/>
          <a:lstStyle/>
          <a:p>
            <a:pPr eaLnBrk="1" hangingPunct="1"/>
            <a:r>
              <a:rPr lang="en-US" altLang="en-US" b="1" dirty="0"/>
              <a:t>TRIM Advertising Requirements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682C-5C9E-4428-AFC0-C7BEF6FADCB0}"/>
              </a:ext>
            </a:extLst>
          </p:cNvPr>
          <p:cNvSpPr>
            <a:spLocks noGrp="1"/>
          </p:cNvSpPr>
          <p:nvPr>
            <p:ph type="title"/>
          </p:nvPr>
        </p:nvSpPr>
        <p:spPr>
          <a:xfrm>
            <a:off x="457200" y="12954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Types of TRIM Advertisements </a:t>
            </a:r>
          </a:p>
        </p:txBody>
      </p:sp>
      <p:sp>
        <p:nvSpPr>
          <p:cNvPr id="3" name="Content Placeholder 2">
            <a:extLst>
              <a:ext uri="{FF2B5EF4-FFF2-40B4-BE49-F238E27FC236}">
                <a16:creationId xmlns:a16="http://schemas.microsoft.com/office/drawing/2014/main" id="{38D4AC04-B9DB-43B2-A8D4-4CCD0308E961}"/>
              </a:ext>
            </a:extLst>
          </p:cNvPr>
          <p:cNvSpPr>
            <a:spLocks noGrp="1"/>
          </p:cNvSpPr>
          <p:nvPr>
            <p:ph idx="1"/>
          </p:nvPr>
        </p:nvSpPr>
        <p:spPr>
          <a:xfrm>
            <a:off x="457200" y="2590800"/>
            <a:ext cx="8229600" cy="3687763"/>
          </a:xfrm>
        </p:spPr>
        <p:txBody>
          <a:bodyPr rtlCol="0">
            <a:normAutofit/>
          </a:bodyPr>
          <a:lstStyle/>
          <a:p>
            <a:pPr eaLnBrk="1" fontAlgn="auto" hangingPunct="1">
              <a:spcAft>
                <a:spcPts val="0"/>
              </a:spcAft>
              <a:defRPr/>
            </a:pPr>
            <a:r>
              <a:rPr lang="en-US" sz="2400" i="1" dirty="0">
                <a:latin typeface="Arial" panose="020B0604020202020204" pitchFamily="34" charset="0"/>
                <a:ea typeface="Open Sans Semibold" panose="020B0706030804020204" pitchFamily="34" charset="0"/>
                <a:cs typeface="Arial" panose="020B0604020202020204" pitchFamily="34" charset="0"/>
              </a:rPr>
              <a:t>Notice of Budget Hearing</a:t>
            </a:r>
          </a:p>
          <a:p>
            <a:pPr eaLnBrk="1" fontAlgn="auto" hangingPunct="1">
              <a:spcAft>
                <a:spcPts val="0"/>
              </a:spcAft>
              <a:defRPr/>
            </a:pPr>
            <a:r>
              <a:rPr lang="en-US" sz="2400" i="1" dirty="0">
                <a:latin typeface="Arial" panose="020B0604020202020204" pitchFamily="34" charset="0"/>
                <a:ea typeface="Open Sans Semibold" panose="020B0706030804020204" pitchFamily="34" charset="0"/>
                <a:cs typeface="Arial" panose="020B0604020202020204" pitchFamily="34" charset="0"/>
              </a:rPr>
              <a:t>Notice of Proposed Tax Increase</a:t>
            </a:r>
          </a:p>
          <a:p>
            <a:pPr eaLnBrk="1" fontAlgn="auto" hangingPunct="1">
              <a:spcAft>
                <a:spcPts val="0"/>
              </a:spcAft>
              <a:defRPr/>
            </a:pPr>
            <a:r>
              <a:rPr lang="en-US" sz="2400" i="1" dirty="0">
                <a:latin typeface="Arial" panose="020B0604020202020204" pitchFamily="34" charset="0"/>
                <a:ea typeface="Open Sans Semibold" panose="020B0706030804020204" pitchFamily="34" charset="0"/>
                <a:cs typeface="Arial" panose="020B0604020202020204" pitchFamily="34" charset="0"/>
              </a:rPr>
              <a:t>Notice of Tax for School Capital Outlay</a:t>
            </a:r>
          </a:p>
          <a:p>
            <a:pPr eaLnBrk="1" fontAlgn="auto" hangingPunct="1">
              <a:spcAft>
                <a:spcPts val="0"/>
              </a:spcAft>
              <a:defRPr/>
            </a:pPr>
            <a:r>
              <a:rPr lang="en-US" sz="2400" i="1" dirty="0">
                <a:latin typeface="Arial" panose="020B0604020202020204" pitchFamily="34" charset="0"/>
                <a:ea typeface="Open Sans Semibold" panose="020B0706030804020204" pitchFamily="34" charset="0"/>
                <a:cs typeface="Arial" panose="020B0604020202020204" pitchFamily="34" charset="0"/>
              </a:rPr>
              <a:t>Budget Summary </a:t>
            </a:r>
          </a:p>
          <a:p>
            <a:pPr eaLnBrk="1" fontAlgn="auto" hangingPunct="1">
              <a:spcAft>
                <a:spcPts val="0"/>
              </a:spcAft>
              <a:defRPr/>
            </a:pPr>
            <a:r>
              <a:rPr lang="en-US" sz="2400" i="1" dirty="0">
                <a:latin typeface="Arial" panose="020B0604020202020204" pitchFamily="34" charset="0"/>
                <a:ea typeface="Open Sans Semibold" panose="020B0706030804020204" pitchFamily="34" charset="0"/>
                <a:cs typeface="Arial" panose="020B0604020202020204" pitchFamily="34" charset="0"/>
              </a:rPr>
              <a:t>Amended Notice of Tax for School Capital Outlay</a:t>
            </a:r>
          </a:p>
          <a:p>
            <a:pPr eaLnBrk="1" fontAlgn="auto" hangingPunct="1">
              <a:spcAft>
                <a:spcPts val="0"/>
              </a:spcAft>
              <a:defRPr/>
            </a:pPr>
            <a:r>
              <a:rPr lang="en-US" sz="2400" i="1" dirty="0">
                <a:latin typeface="Arial" panose="020B0604020202020204" pitchFamily="34" charset="0"/>
                <a:ea typeface="Open Sans Semibold" panose="020B0706030804020204" pitchFamily="34" charset="0"/>
                <a:cs typeface="Arial" panose="020B0604020202020204" pitchFamily="34" charset="0"/>
              </a:rPr>
              <a:t>Notice of Continuation</a:t>
            </a:r>
          </a:p>
          <a:p>
            <a:pPr eaLnBrk="1" fontAlgn="auto" hangingPunct="1">
              <a:spcAft>
                <a:spcPts val="0"/>
              </a:spcAft>
              <a:defRPr/>
            </a:pPr>
            <a:r>
              <a:rPr lang="en-US" sz="2400" i="1" dirty="0">
                <a:latin typeface="Arial" panose="020B0604020202020204" pitchFamily="34" charset="0"/>
                <a:ea typeface="Open Sans Semibold" panose="020B0706030804020204" pitchFamily="34" charset="0"/>
                <a:cs typeface="Arial" panose="020B0604020202020204" pitchFamily="34" charset="0"/>
              </a:rPr>
              <a:t>Notice of Rescheduled Hearing</a:t>
            </a:r>
          </a:p>
          <a:p>
            <a:pPr eaLnBrk="1" fontAlgn="auto" hangingPunct="1">
              <a:spcAft>
                <a:spcPts val="0"/>
              </a:spcAft>
              <a:defRPr/>
            </a:pPr>
            <a:endParaRPr lang="en-US" sz="2800" i="1" dirty="0">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endParaRPr lang="en-US" i="1" dirty="0">
              <a:latin typeface="Arial" panose="020B0604020202020204" pitchFamily="34" charset="0"/>
              <a:ea typeface="Open Sans Semibold" panose="020B0706030804020204" pitchFamily="34" charset="0"/>
              <a:cs typeface="Arial" panose="020B0604020202020204" pitchFamily="34" charset="0"/>
            </a:endParaRP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A9A8-1032-4F44-BE5A-6691FC183863}"/>
              </a:ext>
            </a:extLst>
          </p:cNvPr>
          <p:cNvSpPr>
            <a:spLocks noGrp="1"/>
          </p:cNvSpPr>
          <p:nvPr>
            <p:ph type="title"/>
          </p:nvPr>
        </p:nvSpPr>
        <p:spPr>
          <a:xfrm>
            <a:off x="457200" y="12954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Newspaper Requirements	</a:t>
            </a:r>
          </a:p>
        </p:txBody>
      </p:sp>
      <p:sp>
        <p:nvSpPr>
          <p:cNvPr id="3" name="Content Placeholder 2">
            <a:extLst>
              <a:ext uri="{FF2B5EF4-FFF2-40B4-BE49-F238E27FC236}">
                <a16:creationId xmlns:a16="http://schemas.microsoft.com/office/drawing/2014/main" id="{C295604D-B171-473F-A4AC-309EE2CDA798}"/>
              </a:ext>
            </a:extLst>
          </p:cNvPr>
          <p:cNvSpPr>
            <a:spLocks noGrp="1"/>
          </p:cNvSpPr>
          <p:nvPr>
            <p:ph idx="1"/>
          </p:nvPr>
        </p:nvSpPr>
        <p:spPr>
          <a:xfrm>
            <a:off x="457200" y="2438400"/>
            <a:ext cx="8229600" cy="3687763"/>
          </a:xfrm>
        </p:spPr>
        <p:txBody>
          <a:bodyPr rtlCol="0">
            <a:noAutofit/>
          </a:bodyPr>
          <a:lstStyle/>
          <a:p>
            <a:pPr marL="0" indent="0" eaLnBrk="1" fontAlgn="auto" hangingPunct="1">
              <a:spcAft>
                <a:spcPts val="0"/>
              </a:spcAft>
              <a:buFont typeface="Arial" panose="020B0604020202020204" pitchFamily="34" charset="0"/>
              <a:buNone/>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School districts must select the appropriate newspaper advertisement to announce the tentative TRIM hearing.</a:t>
            </a:r>
          </a:p>
          <a:p>
            <a:pPr marL="0" indent="0" eaLnBrk="1" fontAlgn="auto" hangingPunct="1">
              <a:spcAft>
                <a:spcPts val="0"/>
              </a:spcAft>
              <a:buFont typeface="Arial" panose="020B0604020202020204" pitchFamily="34" charset="0"/>
              <a:buNone/>
              <a:defRPr/>
            </a:pPr>
            <a:r>
              <a:rPr lang="en-US" sz="24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All</a:t>
            </a: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 TRIM advertisements must: </a:t>
            </a:r>
          </a:p>
          <a:p>
            <a:pPr eaLnBrk="1" fontAlgn="auto" hangingPunct="1">
              <a:spcAft>
                <a:spcPts val="0"/>
              </a:spcAft>
              <a:defRPr/>
            </a:pPr>
            <a:r>
              <a:rPr lang="en-US" sz="2400" dirty="0">
                <a:latin typeface="Arial" panose="020B0604020202020204" pitchFamily="34" charset="0"/>
                <a:ea typeface="Open Sans Semibold" panose="020B0706030804020204" pitchFamily="34" charset="0"/>
                <a:cs typeface="Arial" panose="020B0604020202020204" pitchFamily="34" charset="0"/>
              </a:rPr>
              <a:t>Be published as provided in chapter 50</a:t>
            </a:r>
          </a:p>
          <a:p>
            <a:pPr eaLnBrk="1" fontAlgn="auto" hangingPunct="1">
              <a:spcAft>
                <a:spcPts val="0"/>
              </a:spcAft>
              <a:defRPr/>
            </a:pPr>
            <a:r>
              <a:rPr lang="en-US" sz="2400" dirty="0">
                <a:latin typeface="Arial" panose="020B0604020202020204" pitchFamily="34" charset="0"/>
                <a:ea typeface="Open Sans Semibold" panose="020B0706030804020204" pitchFamily="34" charset="0"/>
                <a:cs typeface="Arial" panose="020B0604020202020204" pitchFamily="34" charset="0"/>
              </a:rPr>
              <a:t>Appear in a newspaper of general circulation in the county or in its geographically limited insert </a:t>
            </a:r>
          </a:p>
          <a:p>
            <a:pPr eaLnBrk="1" fontAlgn="auto" hangingPunct="1">
              <a:spcAft>
                <a:spcPts val="0"/>
              </a:spcAft>
              <a:defRPr/>
            </a:pPr>
            <a:r>
              <a:rPr lang="en-US" sz="2400" dirty="0">
                <a:latin typeface="Arial" panose="020B0604020202020204" pitchFamily="34" charset="0"/>
                <a:ea typeface="Open Sans Semibold" panose="020B0706030804020204" pitchFamily="34" charset="0"/>
                <a:cs typeface="Arial" panose="020B0604020202020204" pitchFamily="34" charset="0"/>
              </a:rPr>
              <a:t>Be adjacent to accompanying TRIM ads</a:t>
            </a:r>
          </a:p>
          <a:p>
            <a:pPr eaLnBrk="1" fontAlgn="auto" hangingPunct="1">
              <a:spcAft>
                <a:spcPts val="0"/>
              </a:spcAft>
              <a:defRPr/>
            </a:pPr>
            <a:r>
              <a:rPr lang="en-US" sz="2400" dirty="0">
                <a:latin typeface="Arial" panose="020B0604020202020204" pitchFamily="34" charset="0"/>
                <a:ea typeface="Open Sans Semibold" panose="020B0706030804020204" pitchFamily="34" charset="0"/>
                <a:cs typeface="Arial" panose="020B0604020202020204" pitchFamily="34" charset="0"/>
              </a:rPr>
              <a:t>Be submitted with proof of publication and the entire page of the newspaper on which they appear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258AA-178C-44C8-BA37-E8CB4E47B7C6}"/>
              </a:ext>
            </a:extLst>
          </p:cNvPr>
          <p:cNvSpPr>
            <a:spLocks noGrp="1"/>
          </p:cNvSpPr>
          <p:nvPr>
            <p:ph type="title"/>
          </p:nvPr>
        </p:nvSpPr>
        <p:spPr>
          <a:xfrm>
            <a:off x="457200" y="1524000"/>
            <a:ext cx="8229600" cy="914400"/>
          </a:xfrm>
        </p:spPr>
        <p:txBody>
          <a:bodyPr/>
          <a:lstStyle/>
          <a:p>
            <a:r>
              <a:rPr lang="en-US" sz="4400" b="1" dirty="0">
                <a:solidFill>
                  <a:srgbClr val="00A49C"/>
                </a:solidFill>
                <a:ea typeface="Open Sans Semibold" panose="020B0706030804020204" pitchFamily="34" charset="0"/>
              </a:rPr>
              <a:t>TRIM Advertising Requirements</a:t>
            </a:r>
            <a:br>
              <a:rPr lang="en-US" sz="4400" b="1" dirty="0">
                <a:solidFill>
                  <a:srgbClr val="00A49C"/>
                </a:solidFill>
                <a:ea typeface="Open Sans Semibold" panose="020B0706030804020204" pitchFamily="34" charset="0"/>
              </a:rPr>
            </a:br>
            <a:r>
              <a:rPr lang="en-US" sz="4400" dirty="0">
                <a:solidFill>
                  <a:srgbClr val="00A49C"/>
                </a:solidFill>
                <a:ea typeface="Open Sans Semibold" panose="020B0706030804020204" pitchFamily="34" charset="0"/>
              </a:rPr>
              <a:t>Newspaper Requirements</a:t>
            </a:r>
            <a:endParaRPr lang="en-US" strike="sngStrike" dirty="0"/>
          </a:p>
        </p:txBody>
      </p:sp>
      <p:sp>
        <p:nvSpPr>
          <p:cNvPr id="3" name="Content Placeholder 2">
            <a:extLst>
              <a:ext uri="{FF2B5EF4-FFF2-40B4-BE49-F238E27FC236}">
                <a16:creationId xmlns:a16="http://schemas.microsoft.com/office/drawing/2014/main" id="{B7303C52-614A-468A-A36D-E8662E10C1AB}"/>
              </a:ext>
            </a:extLst>
          </p:cNvPr>
          <p:cNvSpPr>
            <a:spLocks noGrp="1"/>
          </p:cNvSpPr>
          <p:nvPr>
            <p:ph idx="1"/>
          </p:nvPr>
        </p:nvSpPr>
        <p:spPr>
          <a:xfrm>
            <a:off x="457200" y="2766219"/>
            <a:ext cx="8229600" cy="3763963"/>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TRIM newspaper advertisements cannot: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Appear in the legal or classified section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Deviate from the language specified in s. 200.065, F.S.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Be accompanied, preceded, or followed by other ads or notices which conflict with or contradict the required publications (s. 200.065(3)(h), F.S.)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Be combined.  The ads must be separate and adjacent (s. 200.065(3)(l), F.S.)</a:t>
            </a:r>
          </a:p>
          <a:p>
            <a:pPr marL="0" indent="0">
              <a:buNone/>
            </a:pPr>
            <a:endParaRPr lang="en-US" sz="1600" dirty="0"/>
          </a:p>
        </p:txBody>
      </p:sp>
    </p:spTree>
    <p:extLst>
      <p:ext uri="{BB962C8B-B14F-4D97-AF65-F5344CB8AC3E}">
        <p14:creationId xmlns:p14="http://schemas.microsoft.com/office/powerpoint/2010/main" val="84893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D221-5C0C-4F9E-964F-AB3FB6B7699A}"/>
              </a:ext>
            </a:extLst>
          </p:cNvPr>
          <p:cNvSpPr>
            <a:spLocks noGrp="1"/>
          </p:cNvSpPr>
          <p:nvPr>
            <p:ph type="title"/>
          </p:nvPr>
        </p:nvSpPr>
        <p:spPr/>
        <p:txBody>
          <a:bodyPr/>
          <a:lstStyle/>
          <a:p>
            <a:r>
              <a:rPr lang="en-US" dirty="0"/>
              <a:t>“Adjacent to” </a:t>
            </a:r>
          </a:p>
        </p:txBody>
      </p:sp>
      <p:sp>
        <p:nvSpPr>
          <p:cNvPr id="3" name="Content Placeholder 2">
            <a:extLst>
              <a:ext uri="{FF2B5EF4-FFF2-40B4-BE49-F238E27FC236}">
                <a16:creationId xmlns:a16="http://schemas.microsoft.com/office/drawing/2014/main" id="{DD8D316C-8DD1-464A-9272-45DE0FDBB841}"/>
              </a:ext>
            </a:extLst>
          </p:cNvPr>
          <p:cNvSpPr>
            <a:spLocks noGrp="1"/>
          </p:cNvSpPr>
          <p:nvPr>
            <p:ph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“Adjacent to,” when used in reference to newspaper advertisements, means next to, touching, or contiguous, either at the sides or at the corners. This term includes ads placed adjacent to one another, either on the same page or on adjoining pages with a crease separating them, so that a reader may view the ads simultaneously when the pages are open on a flat surface.</a:t>
            </a:r>
          </a:p>
          <a:p>
            <a:endParaRPr lang="en-US" dirty="0"/>
          </a:p>
        </p:txBody>
      </p:sp>
    </p:spTree>
    <p:extLst>
      <p:ext uri="{BB962C8B-B14F-4D97-AF65-F5344CB8AC3E}">
        <p14:creationId xmlns:p14="http://schemas.microsoft.com/office/powerpoint/2010/main" val="13626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C389D-E089-40C3-9FCB-3A087D5C6006}"/>
              </a:ext>
            </a:extLst>
          </p:cNvPr>
          <p:cNvSpPr>
            <a:spLocks noGrp="1"/>
          </p:cNvSpPr>
          <p:nvPr>
            <p:ph type="title"/>
          </p:nvPr>
        </p:nvSpPr>
        <p:spPr>
          <a:xfrm>
            <a:off x="457200" y="1295400"/>
            <a:ext cx="8229600" cy="1219200"/>
          </a:xfrm>
        </p:spPr>
        <p:txBody>
          <a:bodyPr/>
          <a:lstStyle/>
          <a:p>
            <a:r>
              <a:rPr lang="en-US" sz="32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TRIM Advertising Requirements</a:t>
            </a:r>
            <a:br>
              <a:rPr lang="en-US" sz="32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br>
            <a:r>
              <a:rPr lang="en-US" sz="3200" b="1" i="1" dirty="0">
                <a:solidFill>
                  <a:srgbClr val="00A49C"/>
                </a:solidFill>
                <a:latin typeface="Arial" panose="020B0604020202020204" pitchFamily="34" charset="0"/>
                <a:ea typeface="Open Sans Semibold" panose="020B0706030804020204" pitchFamily="34" charset="0"/>
                <a:cs typeface="Arial" panose="020B0604020202020204" pitchFamily="34" charset="0"/>
              </a:rPr>
              <a:t>Internet Only Publication</a:t>
            </a:r>
            <a:endParaRPr lang="en-US" sz="3200" dirty="0"/>
          </a:p>
        </p:txBody>
      </p:sp>
      <p:sp>
        <p:nvSpPr>
          <p:cNvPr id="3" name="Content Placeholder 2">
            <a:extLst>
              <a:ext uri="{FF2B5EF4-FFF2-40B4-BE49-F238E27FC236}">
                <a16:creationId xmlns:a16="http://schemas.microsoft.com/office/drawing/2014/main" id="{E340324F-1AE2-4E9F-8529-8731A13C7F6B}"/>
              </a:ext>
            </a:extLst>
          </p:cNvPr>
          <p:cNvSpPr>
            <a:spLocks noGrp="1"/>
          </p:cNvSpPr>
          <p:nvPr>
            <p:ph idx="1"/>
          </p:nvPr>
        </p:nvSpPr>
        <p:spPr>
          <a:xfrm>
            <a:off x="457200" y="2514600"/>
            <a:ext cx="8229600" cy="3763963"/>
          </a:xfrm>
        </p:spPr>
        <p:txBody>
          <a:bodyPr/>
          <a:lstStyle/>
          <a:p>
            <a:pPr marL="109728"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Taxing authorities may opt for internet only publication of TRIM advertisements.  A taxing authority that chooses this option must adhere to the following requirements (see s. 50.0211(5)(a)&amp;(d), F.S.):</a:t>
            </a:r>
          </a:p>
          <a:p>
            <a:pPr marL="452628"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Hold a public hearing which is noticed in a print edition of a newspaper in accordance with chapter 50, F.S.</a:t>
            </a:r>
          </a:p>
          <a:p>
            <a:pPr marL="452628"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Make a determination by a majority of the members of the governing body that Internet publication of the taxing authority’s notices is in the public interest and that residents within the jurisdiction of the taxing authority have sufficient access to the Internet by broadband service</a:t>
            </a:r>
          </a:p>
          <a:p>
            <a:pPr marL="0" indent="0">
              <a:buNone/>
            </a:pPr>
            <a:endParaRPr lang="en-US" dirty="0"/>
          </a:p>
        </p:txBody>
      </p:sp>
    </p:spTree>
    <p:extLst>
      <p:ext uri="{BB962C8B-B14F-4D97-AF65-F5344CB8AC3E}">
        <p14:creationId xmlns:p14="http://schemas.microsoft.com/office/powerpoint/2010/main" val="91280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Introduction </a:t>
            </a:r>
          </a:p>
        </p:txBody>
      </p:sp>
      <p:sp>
        <p:nvSpPr>
          <p:cNvPr id="3" name="Content Placeholder 2">
            <a:extLst>
              <a:ext uri="{FF2B5EF4-FFF2-40B4-BE49-F238E27FC236}">
                <a16:creationId xmlns:a16="http://schemas.microsoft.com/office/drawing/2014/main" id="{8DC15FD5-8317-438E-AF23-0214F63322AC}"/>
              </a:ext>
            </a:extLst>
          </p:cNvPr>
          <p:cNvSpPr>
            <a:spLocks noGrp="1"/>
          </p:cNvSpPr>
          <p:nvPr>
            <p:ph idx="1"/>
          </p:nvPr>
        </p:nvSpPr>
        <p:spPr>
          <a:xfrm>
            <a:off x="457200" y="2438400"/>
            <a:ext cx="8229600" cy="3687763"/>
          </a:xfrm>
        </p:spPr>
        <p:txBody>
          <a:bodyPr rtlCol="0">
            <a:normAutofit/>
          </a:bodyPr>
          <a:lstStyle/>
          <a:p>
            <a:pPr eaLnBrk="1" fontAlgn="auto" hangingPunct="1">
              <a:spcAft>
                <a:spcPts val="0"/>
              </a:spcAft>
              <a:defRPr/>
            </a:pPr>
            <a:r>
              <a:rPr lang="en-US" sz="2400" dirty="0">
                <a:latin typeface="Arial" panose="020B0604020202020204" pitchFamily="34" charset="0"/>
                <a:ea typeface="Open Sans Semibold" panose="020B0706030804020204" pitchFamily="34" charset="0"/>
                <a:cs typeface="Arial" panose="020B0604020202020204" pitchFamily="34" charset="0"/>
              </a:rPr>
              <a:t>TRIM process and the public</a:t>
            </a:r>
          </a:p>
          <a:p>
            <a:pPr eaLnBrk="1" fontAlgn="auto" hangingPunct="1">
              <a:spcAft>
                <a:spcPts val="0"/>
              </a:spcAft>
              <a:defRPr/>
            </a:pPr>
            <a:r>
              <a:rPr lang="en-US" sz="2400" dirty="0">
                <a:latin typeface="Arial" panose="020B0604020202020204" pitchFamily="34" charset="0"/>
                <a:ea typeface="Open Sans Semibold" panose="020B0706030804020204" pitchFamily="34" charset="0"/>
                <a:cs typeface="Arial" panose="020B0604020202020204" pitchFamily="34" charset="0"/>
              </a:rPr>
              <a:t>Chapter 200, Florida Statutes</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469A-BD2A-499E-A777-98ABC852EA90}"/>
              </a:ext>
            </a:extLst>
          </p:cNvPr>
          <p:cNvSpPr>
            <a:spLocks noGrp="1"/>
          </p:cNvSpPr>
          <p:nvPr>
            <p:ph type="title"/>
          </p:nvPr>
        </p:nvSpPr>
        <p:spPr>
          <a:xfrm>
            <a:off x="457200" y="1524000"/>
            <a:ext cx="8229600" cy="914400"/>
          </a:xfrm>
        </p:spPr>
        <p:txBody>
          <a:bodyPr/>
          <a:lstStyle/>
          <a:p>
            <a:r>
              <a:rPr kumimoji="0" lang="en-US" sz="3600" b="1" i="0" u="none" strike="noStrike" kern="1200" cap="none" spc="0" normalizeH="0" baseline="0" noProof="0" dirty="0">
                <a:ln>
                  <a:noFill/>
                </a:ln>
                <a:solidFill>
                  <a:srgbClr val="00A49C"/>
                </a:solidFill>
                <a:effectLst/>
                <a:uLnTx/>
                <a:uFillTx/>
                <a:latin typeface="Arial" panose="020B0604020202020204" pitchFamily="34" charset="0"/>
                <a:ea typeface="Open Sans Semibold" panose="020B0706030804020204" pitchFamily="34" charset="0"/>
                <a:cs typeface="Arial" panose="020B0604020202020204" pitchFamily="34" charset="0"/>
              </a:rPr>
              <a:t>TRIM Advertising Requirements</a:t>
            </a:r>
            <a:br>
              <a:rPr kumimoji="0" lang="en-US" sz="3600" b="1" i="0" u="none" strike="noStrike" kern="1200" cap="none" spc="0" normalizeH="0" baseline="0" noProof="0" dirty="0">
                <a:ln>
                  <a:noFill/>
                </a:ln>
                <a:solidFill>
                  <a:srgbClr val="00A49C"/>
                </a:solidFill>
                <a:effectLst/>
                <a:uLnTx/>
                <a:uFillTx/>
                <a:latin typeface="Arial" panose="020B0604020202020204" pitchFamily="34" charset="0"/>
                <a:ea typeface="Open Sans Semibold" panose="020B0706030804020204" pitchFamily="34" charset="0"/>
                <a:cs typeface="Arial" panose="020B0604020202020204" pitchFamily="34" charset="0"/>
              </a:rPr>
            </a:br>
            <a:r>
              <a:rPr kumimoji="0" lang="en-US" sz="3600" b="1" i="1" u="none" strike="noStrike" kern="1200" cap="none" spc="0" normalizeH="0" baseline="0" noProof="0" dirty="0">
                <a:ln>
                  <a:noFill/>
                </a:ln>
                <a:solidFill>
                  <a:srgbClr val="00A49C"/>
                </a:solidFill>
                <a:effectLst/>
                <a:uLnTx/>
                <a:uFillTx/>
                <a:latin typeface="Arial" panose="020B0604020202020204" pitchFamily="34" charset="0"/>
                <a:ea typeface="Open Sans Semibold" panose="020B0706030804020204" pitchFamily="34" charset="0"/>
                <a:cs typeface="Arial" panose="020B0604020202020204" pitchFamily="34" charset="0"/>
              </a:rPr>
              <a:t>Internet Only Publication </a:t>
            </a:r>
            <a:r>
              <a:rPr kumimoji="0" lang="en-US" sz="3200" b="1" i="1" u="none" strike="noStrike" kern="1200" cap="none" spc="0" normalizeH="0" baseline="0" noProof="0" dirty="0">
                <a:ln>
                  <a:noFill/>
                </a:ln>
                <a:solidFill>
                  <a:srgbClr val="00A49C"/>
                </a:solidFill>
                <a:effectLst/>
                <a:uLnTx/>
                <a:uFillTx/>
                <a:latin typeface="Arial" panose="020B0604020202020204" pitchFamily="34" charset="0"/>
                <a:ea typeface="Open Sans Semibold" panose="020B0706030804020204" pitchFamily="34" charset="0"/>
                <a:cs typeface="Arial" panose="020B0604020202020204" pitchFamily="34" charset="0"/>
              </a:rPr>
              <a:t>(continued)</a:t>
            </a:r>
            <a:endParaRPr lang="en-US" dirty="0"/>
          </a:p>
        </p:txBody>
      </p:sp>
      <p:sp>
        <p:nvSpPr>
          <p:cNvPr id="3" name="Content Placeholder 2">
            <a:extLst>
              <a:ext uri="{FF2B5EF4-FFF2-40B4-BE49-F238E27FC236}">
                <a16:creationId xmlns:a16="http://schemas.microsoft.com/office/drawing/2014/main" id="{64BE0EA1-5004-468F-B599-B1EEA9D16465}"/>
              </a:ext>
            </a:extLst>
          </p:cNvPr>
          <p:cNvSpPr>
            <a:spLocks noGrp="1"/>
          </p:cNvSpPr>
          <p:nvPr>
            <p:ph idx="1"/>
          </p:nvPr>
        </p:nvSpPr>
        <p:spPr>
          <a:xfrm>
            <a:off x="457200" y="2766219"/>
            <a:ext cx="8229600" cy="3763963"/>
          </a:xfrm>
        </p:spPr>
        <p:txBody>
          <a:bodyPr/>
          <a:lstStyle/>
          <a:p>
            <a:pPr marL="452628"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Provide notice at least once per week in the print edition of a newspaper of general circulation within the region the taxing authority is located which states that legal notices pertaining to the taxing authority do not all appear in the print edition of the local newspaper and that additional legal notices may be accessed on the newspaper’s website at </a:t>
            </a: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www.floridapublicnotices.com</a:t>
            </a: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  </a:t>
            </a:r>
          </a:p>
          <a:p>
            <a:pPr marL="452628"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lumMod val="10000"/>
                  </a:schemeClr>
                </a:solidFill>
                <a:effectLst/>
                <a:uLnTx/>
                <a:uFillTx/>
                <a:latin typeface="Arial" panose="020B0604020202020204" pitchFamily="34" charset="0"/>
                <a:ea typeface="Open Sans Semibold" panose="020B0706030804020204" pitchFamily="34" charset="0"/>
                <a:cs typeface="Arial" panose="020B0604020202020204" pitchFamily="34" charset="0"/>
              </a:rPr>
              <a:t>Post a link on the taxing authority’s website homepage to a webpage that lists all the newspapers in which the taxing authority publishes legal notices</a:t>
            </a:r>
          </a:p>
          <a:p>
            <a:pPr marL="0" indent="0">
              <a:buNone/>
            </a:pPr>
            <a:endParaRPr lang="en-US" dirty="0"/>
          </a:p>
        </p:txBody>
      </p:sp>
    </p:spTree>
    <p:extLst>
      <p:ext uri="{BB962C8B-B14F-4D97-AF65-F5344CB8AC3E}">
        <p14:creationId xmlns:p14="http://schemas.microsoft.com/office/powerpoint/2010/main" val="20647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A0D7-2EBD-4A2E-A8F6-C5A384A7FC0F}"/>
              </a:ext>
            </a:extLst>
          </p:cNvPr>
          <p:cNvSpPr>
            <a:spLocks noGrp="1"/>
          </p:cNvSpPr>
          <p:nvPr>
            <p:ph type="title"/>
          </p:nvPr>
        </p:nvSpPr>
        <p:spPr>
          <a:xfrm>
            <a:off x="457200" y="12954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i="1" dirty="0">
                <a:solidFill>
                  <a:srgbClr val="00A49C"/>
                </a:solidFill>
                <a:ea typeface="Open Sans Semibold" panose="020B0706030804020204" pitchFamily="34" charset="0"/>
              </a:rPr>
              <a:t>Notice of Budget Hearing </a:t>
            </a:r>
            <a:r>
              <a:rPr lang="en-US" sz="4000" dirty="0">
                <a:solidFill>
                  <a:srgbClr val="00A49C"/>
                </a:solidFill>
                <a:ea typeface="Open Sans Semibold" panose="020B0706030804020204" pitchFamily="34" charset="0"/>
              </a:rPr>
              <a:t>Ad	</a:t>
            </a:r>
          </a:p>
        </p:txBody>
      </p:sp>
      <p:sp>
        <p:nvSpPr>
          <p:cNvPr id="36867" name="Content Placeholder 2"/>
          <p:cNvSpPr>
            <a:spLocks noGrp="1"/>
          </p:cNvSpPr>
          <p:nvPr>
            <p:ph idx="1"/>
          </p:nvPr>
        </p:nvSpPr>
        <p:spPr>
          <a:xfrm>
            <a:off x="1066800" y="2575719"/>
            <a:ext cx="7239000" cy="3687763"/>
          </a:xfrm>
        </p:spPr>
        <p:txBody>
          <a:bodyPr/>
          <a:lstStyle/>
          <a:p>
            <a:pPr marL="0" indent="0" eaLnBrk="1" hangingPunct="1">
              <a:buFont typeface="Arial" panose="020B0604020202020204" pitchFamily="34" charset="0"/>
              <a:buNone/>
            </a:pPr>
            <a:r>
              <a:rPr lang="en-US" altLang="en-US" sz="2400" dirty="0">
                <a:solidFill>
                  <a:srgbClr val="002060"/>
                </a:solidFill>
                <a:latin typeface="Arial" panose="020B0604020202020204" pitchFamily="34" charset="0"/>
                <a:ea typeface="Open Sans Semibold"/>
                <a:cs typeface="Arial" panose="020B0604020202020204" pitchFamily="34" charset="0"/>
              </a:rPr>
              <a:t>The school district uses the </a:t>
            </a:r>
            <a:r>
              <a:rPr lang="en-US" altLang="en-US" sz="2400" i="1" dirty="0">
                <a:solidFill>
                  <a:srgbClr val="002060"/>
                </a:solidFill>
                <a:latin typeface="Arial" panose="020B0604020202020204" pitchFamily="34" charset="0"/>
                <a:ea typeface="Open Sans Semibold"/>
                <a:cs typeface="Arial" panose="020B0604020202020204" pitchFamily="34" charset="0"/>
              </a:rPr>
              <a:t>Notice of Budget Hearing </a:t>
            </a:r>
            <a:r>
              <a:rPr lang="en-US" altLang="en-US" sz="2400" dirty="0">
                <a:solidFill>
                  <a:srgbClr val="002060"/>
                </a:solidFill>
                <a:latin typeface="Arial" panose="020B0604020202020204" pitchFamily="34" charset="0"/>
                <a:ea typeface="Open Sans Semibold"/>
                <a:cs typeface="Arial" panose="020B0604020202020204" pitchFamily="34" charset="0"/>
              </a:rPr>
              <a:t>ad when the school district proposes a millage rate that is </a:t>
            </a:r>
            <a:r>
              <a:rPr lang="en-US" altLang="en-US" sz="2400" b="1" dirty="0">
                <a:solidFill>
                  <a:srgbClr val="002060"/>
                </a:solidFill>
                <a:latin typeface="Arial" panose="020B0604020202020204" pitchFamily="34" charset="0"/>
                <a:ea typeface="Open Sans Semibold"/>
                <a:cs typeface="Arial" panose="020B0604020202020204" pitchFamily="34" charset="0"/>
              </a:rPr>
              <a:t>equal to or less than </a:t>
            </a:r>
            <a:r>
              <a:rPr lang="en-US" altLang="en-US" sz="2400" dirty="0">
                <a:solidFill>
                  <a:srgbClr val="002060"/>
                </a:solidFill>
                <a:latin typeface="Arial" panose="020B0604020202020204" pitchFamily="34" charset="0"/>
                <a:ea typeface="Open Sans Semibold"/>
                <a:cs typeface="Arial" panose="020B0604020202020204" pitchFamily="34" charset="0"/>
              </a:rPr>
              <a:t>the current year’s rolled back rate.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2D40-00BA-436E-8235-D2CE62F9AD48}"/>
              </a:ext>
            </a:extLst>
          </p:cNvPr>
          <p:cNvSpPr>
            <a:spLocks noGrp="1"/>
          </p:cNvSpPr>
          <p:nvPr>
            <p:ph type="title"/>
          </p:nvPr>
        </p:nvSpPr>
        <p:spPr>
          <a:xfrm>
            <a:off x="457200" y="12954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The </a:t>
            </a:r>
            <a:r>
              <a:rPr lang="en-US" sz="4000" i="1" dirty="0">
                <a:solidFill>
                  <a:srgbClr val="00A49C"/>
                </a:solidFill>
                <a:ea typeface="Open Sans Semibold" panose="020B0706030804020204" pitchFamily="34" charset="0"/>
              </a:rPr>
              <a:t>Notice of Budget Hearing </a:t>
            </a:r>
            <a:r>
              <a:rPr lang="en-US" sz="4000" dirty="0">
                <a:solidFill>
                  <a:srgbClr val="00A49C"/>
                </a:solidFill>
                <a:ea typeface="Open Sans Semibold" panose="020B0706030804020204" pitchFamily="34" charset="0"/>
              </a:rPr>
              <a:t>ad must:	</a:t>
            </a:r>
          </a:p>
        </p:txBody>
      </p:sp>
      <p:sp>
        <p:nvSpPr>
          <p:cNvPr id="3" name="Content Placeholder 2">
            <a:extLst>
              <a:ext uri="{FF2B5EF4-FFF2-40B4-BE49-F238E27FC236}">
                <a16:creationId xmlns:a16="http://schemas.microsoft.com/office/drawing/2014/main" id="{3CBF6A11-84CC-4ABC-A439-870CF30112EC}"/>
              </a:ext>
            </a:extLst>
          </p:cNvPr>
          <p:cNvSpPr>
            <a:spLocks noGrp="1"/>
          </p:cNvSpPr>
          <p:nvPr>
            <p:ph idx="1"/>
          </p:nvPr>
        </p:nvSpPr>
        <p:spPr>
          <a:xfrm>
            <a:off x="838200" y="2438400"/>
            <a:ext cx="7581900" cy="3687763"/>
          </a:xfrm>
        </p:spPr>
        <p:txBody>
          <a:bodyPr rtlCol="0">
            <a:normAutofit fontScale="55000" lnSpcReduction="20000"/>
          </a:bodyPr>
          <a:lstStyle/>
          <a:p>
            <a:pPr eaLnBrk="1" fontAlgn="auto" hangingPunct="1">
              <a:spcAft>
                <a:spcPts val="0"/>
              </a:spcAft>
              <a:defRPr/>
            </a:pP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Be published within </a:t>
            </a:r>
            <a:r>
              <a:rPr lang="en-US" sz="3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29 days</a:t>
            </a: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 of certification of taxable value</a:t>
            </a:r>
          </a:p>
          <a:p>
            <a:pPr marL="0" indent="0" eaLnBrk="1" fontAlgn="auto" hangingPunct="1">
              <a:spcAft>
                <a:spcPts val="0"/>
              </a:spcAft>
              <a:buFont typeface="Arial" panose="020B0604020202020204" pitchFamily="34" charset="0"/>
              <a:buNone/>
              <a:defRPr/>
            </a:pPr>
            <a:endPar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Not deviate from the specified language</a:t>
            </a:r>
          </a:p>
          <a:p>
            <a:pPr marL="0" indent="0" eaLnBrk="1" fontAlgn="auto" hangingPunct="1">
              <a:spcAft>
                <a:spcPts val="0"/>
              </a:spcAft>
              <a:buFont typeface="Arial" panose="020B0604020202020204" pitchFamily="34" charset="0"/>
              <a:buNone/>
              <a:defRPr/>
            </a:pPr>
            <a:endPar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Have an adjacent </a:t>
            </a:r>
            <a:r>
              <a:rPr lang="en-US" sz="38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Budget Summary </a:t>
            </a: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ad </a:t>
            </a:r>
            <a:r>
              <a:rPr lang="en-US" sz="3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and</a:t>
            </a: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 </a:t>
            </a:r>
            <a:r>
              <a:rPr lang="en-US" sz="38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Capital Outlay </a:t>
            </a: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ad, if applicable</a:t>
            </a:r>
          </a:p>
          <a:p>
            <a:pPr marL="0" indent="0" eaLnBrk="1" fontAlgn="auto" hangingPunct="1">
              <a:spcAft>
                <a:spcPts val="0"/>
              </a:spcAft>
              <a:buFont typeface="Arial" panose="020B0604020202020204" pitchFamily="34" charset="0"/>
              <a:buNone/>
              <a:defRPr/>
            </a:pPr>
            <a:b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r>
              <a:rPr lang="en-US" sz="3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a:t>
            </a:r>
            <a:r>
              <a:rPr lang="en-US" sz="3800" b="1" i="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Budget Hearing </a:t>
            </a:r>
            <a:r>
              <a:rPr lang="en-US" sz="3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ad doesn’t have a size requirement.</a:t>
            </a:r>
          </a:p>
          <a:p>
            <a:pPr eaLnBrk="1" fontAlgn="auto" hangingPunct="1">
              <a:spcAft>
                <a:spcPts val="0"/>
              </a:spcAft>
              <a:defRPr/>
            </a:pPr>
            <a:endParaRPr lang="en-US" sz="3800" b="1"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3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taxing authority must hold the hearing two to five days after ads are published.</a:t>
            </a: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8968-DC29-42C0-83E2-62D3BA7B99B1}"/>
              </a:ext>
            </a:extLst>
          </p:cNvPr>
          <p:cNvSpPr>
            <a:spLocks noGrp="1"/>
          </p:cNvSpPr>
          <p:nvPr>
            <p:ph type="title"/>
          </p:nvPr>
        </p:nvSpPr>
        <p:spPr>
          <a:xfrm>
            <a:off x="457200" y="12954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i="1" dirty="0">
                <a:solidFill>
                  <a:srgbClr val="00A49C"/>
                </a:solidFill>
                <a:ea typeface="Open Sans Semibold" panose="020B0706030804020204" pitchFamily="34" charset="0"/>
              </a:rPr>
              <a:t>Notice of Budget Hearing </a:t>
            </a:r>
            <a:r>
              <a:rPr lang="en-US" sz="4000" dirty="0">
                <a:solidFill>
                  <a:srgbClr val="00A49C"/>
                </a:solidFill>
                <a:ea typeface="Open Sans Semibold" panose="020B0706030804020204" pitchFamily="34" charset="0"/>
              </a:rPr>
              <a:t>Ad Example	</a:t>
            </a:r>
          </a:p>
        </p:txBody>
      </p:sp>
      <p:sp>
        <p:nvSpPr>
          <p:cNvPr id="3" name="Content Placeholder 2">
            <a:extLst>
              <a:ext uri="{FF2B5EF4-FFF2-40B4-BE49-F238E27FC236}">
                <a16:creationId xmlns:a16="http://schemas.microsoft.com/office/drawing/2014/main" id="{01485A65-C4F5-486C-9A91-729607AD17D6}"/>
              </a:ext>
            </a:extLst>
          </p:cNvPr>
          <p:cNvSpPr>
            <a:spLocks noGrp="1"/>
          </p:cNvSpPr>
          <p:nvPr>
            <p:ph idx="1"/>
          </p:nvPr>
        </p:nvSpPr>
        <p:spPr>
          <a:xfrm>
            <a:off x="723900" y="2575719"/>
            <a:ext cx="7696200" cy="3687763"/>
          </a:xfrm>
        </p:spPr>
        <p:txBody>
          <a:bodyPr rtlCol="0">
            <a:normAutofit fontScale="77500" lnSpcReduction="20000"/>
          </a:bodyPr>
          <a:lstStyle/>
          <a:p>
            <a:pPr marL="0" indent="0" algn="ctr" eaLnBrk="1" fontAlgn="auto" hangingPunct="1">
              <a:spcAft>
                <a:spcPts val="0"/>
              </a:spcAft>
              <a:buFont typeface="Arial" panose="020B0604020202020204" pitchFamily="34" charset="0"/>
              <a:buNone/>
              <a:defRPr/>
            </a:pPr>
            <a:r>
              <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BUDGET HEARING</a:t>
            </a:r>
          </a:p>
          <a:p>
            <a:pPr marL="0" indent="0" algn="ctr" eaLnBrk="1" fontAlgn="auto" hangingPunct="1">
              <a:spcAft>
                <a:spcPts val="0"/>
              </a:spcAft>
              <a:buFont typeface="Arial" panose="020B0604020202020204" pitchFamily="34" charset="0"/>
              <a:buNone/>
              <a:defRPr/>
            </a:pPr>
            <a:br>
              <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rPr>
            </a:br>
            <a:r>
              <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(name of school district) will soon consider a budget for (fiscal year). A public hearing to make a DECISION on the budget AND TAXES will be held on</a:t>
            </a:r>
          </a:p>
          <a:p>
            <a:pPr marL="0" indent="0" algn="ctr" eaLnBrk="1" fontAlgn="auto" hangingPunct="1">
              <a:spcAft>
                <a:spcPts val="0"/>
              </a:spcAft>
              <a:buFont typeface="Arial" panose="020B0604020202020204" pitchFamily="34" charset="0"/>
              <a:buNone/>
              <a:defRPr/>
            </a:pPr>
            <a:endParaRPr lang="en-US" u="sng"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algn="ctr" eaLnBrk="1" fontAlgn="auto" hangingPunct="1">
              <a:spcAft>
                <a:spcPts val="0"/>
              </a:spcAft>
              <a:buFont typeface="Arial" panose="020B0604020202020204" pitchFamily="34" charset="0"/>
              <a:buNone/>
              <a:defRPr/>
            </a:pPr>
            <a:r>
              <a:rPr lang="en-US" u="sng" dirty="0">
                <a:solidFill>
                  <a:srgbClr val="002060"/>
                </a:solidFill>
                <a:latin typeface="Arial" panose="020B0604020202020204" pitchFamily="34" charset="0"/>
                <a:ea typeface="Open Sans Semibold" panose="020B0706030804020204" pitchFamily="34" charset="0"/>
                <a:cs typeface="Arial" panose="020B0604020202020204" pitchFamily="34" charset="0"/>
              </a:rPr>
              <a:t>Date and Time</a:t>
            </a:r>
          </a:p>
          <a:p>
            <a:pPr marL="0" indent="0" algn="ctr" eaLnBrk="1" fontAlgn="auto" hangingPunct="1">
              <a:spcAft>
                <a:spcPts val="0"/>
              </a:spcAft>
              <a:buFont typeface="Arial" panose="020B0604020202020204" pitchFamily="34" charset="0"/>
              <a:buNone/>
              <a:defRPr/>
            </a:pPr>
            <a:r>
              <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rPr>
              <a:t>at </a:t>
            </a:r>
          </a:p>
          <a:p>
            <a:pPr marL="0" indent="0" algn="ctr" eaLnBrk="1" fontAlgn="auto" hangingPunct="1">
              <a:spcAft>
                <a:spcPts val="0"/>
              </a:spcAft>
              <a:buFont typeface="Arial" panose="020B0604020202020204" pitchFamily="34" charset="0"/>
              <a:buNone/>
              <a:defRPr/>
            </a:pPr>
            <a:r>
              <a:rPr lang="en-US" u="sng" dirty="0">
                <a:solidFill>
                  <a:srgbClr val="002060"/>
                </a:solidFill>
                <a:latin typeface="Arial" panose="020B0604020202020204" pitchFamily="34" charset="0"/>
                <a:ea typeface="Open Sans Semibold" panose="020B0706030804020204" pitchFamily="34" charset="0"/>
                <a:cs typeface="Arial" panose="020B0604020202020204" pitchFamily="34" charset="0"/>
              </a:rPr>
              <a:t>Meeting Place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EC06-0D24-4F55-B358-705DC8E16EF4}"/>
              </a:ext>
            </a:extLst>
          </p:cNvPr>
          <p:cNvSpPr>
            <a:spLocks noGrp="1"/>
          </p:cNvSpPr>
          <p:nvPr>
            <p:ph type="title"/>
          </p:nvPr>
        </p:nvSpPr>
        <p:spPr>
          <a:xfrm>
            <a:off x="457200" y="12954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4000" i="1" dirty="0">
                <a:solidFill>
                  <a:srgbClr val="00A49C"/>
                </a:solidFill>
                <a:ea typeface="Open Sans Semibold" panose="020B0706030804020204" pitchFamily="34" charset="0"/>
              </a:rPr>
              <a:t>Notice of Proposed Tax Increase</a:t>
            </a:r>
            <a:r>
              <a:rPr lang="en-US" sz="4000" dirty="0">
                <a:solidFill>
                  <a:srgbClr val="00A49C"/>
                </a:solidFill>
                <a:ea typeface="Open Sans Semibold" panose="020B0706030804020204" pitchFamily="34" charset="0"/>
              </a:rPr>
              <a:t> Ad	</a:t>
            </a:r>
          </a:p>
        </p:txBody>
      </p:sp>
      <p:sp>
        <p:nvSpPr>
          <p:cNvPr id="39939" name="Content Placeholder 2"/>
          <p:cNvSpPr>
            <a:spLocks noGrp="1"/>
          </p:cNvSpPr>
          <p:nvPr>
            <p:ph idx="1"/>
          </p:nvPr>
        </p:nvSpPr>
        <p:spPr>
          <a:xfrm>
            <a:off x="1143000" y="2667000"/>
            <a:ext cx="7086600" cy="3687763"/>
          </a:xfrm>
        </p:spPr>
        <p:txBody>
          <a:bodyPr/>
          <a:lstStyle/>
          <a:p>
            <a:pPr marL="0" indent="0" eaLnBrk="1" hangingPunct="1">
              <a:buFont typeface="Arial" panose="020B0604020202020204" pitchFamily="34" charset="0"/>
              <a:buNone/>
            </a:pPr>
            <a:r>
              <a:rPr lang="en-US" altLang="en-US" sz="2400" dirty="0">
                <a:solidFill>
                  <a:srgbClr val="002060"/>
                </a:solidFill>
                <a:latin typeface="Arial" panose="020B0604020202020204" pitchFamily="34" charset="0"/>
                <a:ea typeface="Open Sans Semibold"/>
                <a:cs typeface="Arial" panose="020B0604020202020204" pitchFamily="34" charset="0"/>
              </a:rPr>
              <a:t>The school district uses the </a:t>
            </a:r>
            <a:r>
              <a:rPr lang="en-US" altLang="en-US" sz="2400" i="1" dirty="0">
                <a:solidFill>
                  <a:srgbClr val="002060"/>
                </a:solidFill>
                <a:latin typeface="Arial" panose="020B0604020202020204" pitchFamily="34" charset="0"/>
                <a:ea typeface="Open Sans Semibold"/>
                <a:cs typeface="Arial" panose="020B0604020202020204" pitchFamily="34" charset="0"/>
              </a:rPr>
              <a:t>Notice of Proposed Tax Increase</a:t>
            </a:r>
            <a:r>
              <a:rPr lang="en-US" altLang="en-US" sz="2400" dirty="0">
                <a:solidFill>
                  <a:srgbClr val="002060"/>
                </a:solidFill>
                <a:latin typeface="Arial" panose="020B0604020202020204" pitchFamily="34" charset="0"/>
                <a:ea typeface="Open Sans Semibold"/>
                <a:cs typeface="Arial" panose="020B0604020202020204" pitchFamily="34" charset="0"/>
              </a:rPr>
              <a:t> ad if the school district proposes a millage rate </a:t>
            </a:r>
            <a:r>
              <a:rPr lang="en-US" altLang="en-US" sz="2400" b="1" dirty="0">
                <a:solidFill>
                  <a:srgbClr val="002060"/>
                </a:solidFill>
                <a:latin typeface="Arial" panose="020B0604020202020204" pitchFamily="34" charset="0"/>
                <a:ea typeface="Open Sans Semibold"/>
                <a:cs typeface="Arial" panose="020B0604020202020204" pitchFamily="34" charset="0"/>
              </a:rPr>
              <a:t>greater than </a:t>
            </a:r>
            <a:r>
              <a:rPr lang="en-US" altLang="en-US" sz="2400" dirty="0">
                <a:solidFill>
                  <a:srgbClr val="002060"/>
                </a:solidFill>
                <a:latin typeface="Arial" panose="020B0604020202020204" pitchFamily="34" charset="0"/>
                <a:ea typeface="Open Sans Semibold"/>
                <a:cs typeface="Arial" panose="020B0604020202020204" pitchFamily="34" charset="0"/>
              </a:rPr>
              <a:t>the current year’s rolled back rate.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0690-407D-4D45-9C30-630936C69333}"/>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4000" i="1" dirty="0">
                <a:solidFill>
                  <a:srgbClr val="00A49C"/>
                </a:solidFill>
                <a:ea typeface="Open Sans Semibold" panose="020B0706030804020204" pitchFamily="34" charset="0"/>
              </a:rPr>
              <a:t>Notice of Proposed Tax Increase</a:t>
            </a:r>
            <a:r>
              <a:rPr lang="en-US" sz="4000" dirty="0">
                <a:solidFill>
                  <a:srgbClr val="00A49C"/>
                </a:solidFill>
                <a:ea typeface="Open Sans Semibold" panose="020B0706030804020204" pitchFamily="34" charset="0"/>
              </a:rPr>
              <a:t> ad must:	</a:t>
            </a:r>
          </a:p>
        </p:txBody>
      </p:sp>
      <p:sp>
        <p:nvSpPr>
          <p:cNvPr id="3" name="Content Placeholder 2">
            <a:extLst>
              <a:ext uri="{FF2B5EF4-FFF2-40B4-BE49-F238E27FC236}">
                <a16:creationId xmlns:a16="http://schemas.microsoft.com/office/drawing/2014/main" id="{6A62561D-08A7-4D0E-A8B9-35A2ACF47A0D}"/>
              </a:ext>
            </a:extLst>
          </p:cNvPr>
          <p:cNvSpPr>
            <a:spLocks noGrp="1"/>
          </p:cNvSpPr>
          <p:nvPr>
            <p:ph idx="1"/>
          </p:nvPr>
        </p:nvSpPr>
        <p:spPr>
          <a:xfrm>
            <a:off x="838200" y="2514600"/>
            <a:ext cx="7467600" cy="3505200"/>
          </a:xfrm>
        </p:spPr>
        <p:txBody>
          <a:bodyPr rtlCol="0">
            <a:normAutofit fontScale="85000" lnSpcReduction="20000"/>
          </a:bodyPr>
          <a:lstStyle/>
          <a:p>
            <a:pPr eaLnBrk="1" fontAlgn="auto" hangingPunct="1">
              <a:spcAft>
                <a:spcPts val="0"/>
              </a:spcAft>
              <a:defRPr/>
            </a:pP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Be published within </a:t>
            </a:r>
            <a:r>
              <a:rPr lang="en-US" sz="2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29 days</a:t>
            </a: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 of certification of taxable value</a:t>
            </a:r>
          </a:p>
          <a:p>
            <a:pPr eaLnBrk="1" fontAlgn="auto" hangingPunct="1">
              <a:spcAft>
                <a:spcPts val="0"/>
              </a:spcAft>
              <a:defRPr/>
            </a:pP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Use 100% of tax levies</a:t>
            </a:r>
          </a:p>
          <a:p>
            <a:pPr eaLnBrk="1" fontAlgn="auto" hangingPunct="1">
              <a:spcAft>
                <a:spcPts val="0"/>
              </a:spcAft>
              <a:defRPr/>
            </a:pP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Be a </a:t>
            </a:r>
            <a:r>
              <a:rPr lang="en-US" sz="2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quarter page </a:t>
            </a: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of the newspaper</a:t>
            </a:r>
          </a:p>
          <a:p>
            <a:pPr eaLnBrk="1" fontAlgn="auto" hangingPunct="1">
              <a:spcAft>
                <a:spcPts val="0"/>
              </a:spcAft>
              <a:defRPr/>
            </a:pP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Have an adjacent </a:t>
            </a:r>
            <a:r>
              <a:rPr lang="en-US" sz="28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Budget Summary</a:t>
            </a: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 ad and a </a:t>
            </a:r>
            <a:r>
              <a:rPr lang="en-US" sz="28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Capital Outlay</a:t>
            </a: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 ad if applicable</a:t>
            </a:r>
          </a:p>
          <a:p>
            <a:pPr eaLnBrk="1" fontAlgn="auto" hangingPunct="1">
              <a:spcAft>
                <a:spcPts val="0"/>
              </a:spcAft>
              <a:defRPr/>
            </a:pPr>
            <a:r>
              <a:rPr lang="en-US" sz="2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a:t>
            </a: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 deviate from the specified language </a:t>
            </a:r>
          </a:p>
          <a:p>
            <a:pPr marL="0" indent="0" eaLnBrk="1" fontAlgn="auto" hangingPunct="1">
              <a:spcAft>
                <a:spcPts val="0"/>
              </a:spcAft>
              <a:buFont typeface="Arial" panose="020B0604020202020204" pitchFamily="34" charset="0"/>
              <a:buNone/>
              <a:defRPr/>
            </a:pPr>
            <a:br>
              <a:rPr lang="en-US" sz="2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br>
            <a:r>
              <a:rPr lang="en-US" sz="2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taxing authority must hold the hearing two to five days after the ads are published.</a:t>
            </a:r>
          </a:p>
          <a:p>
            <a:pPr eaLnBrk="1" fontAlgn="auto" hangingPunct="1">
              <a:spcAft>
                <a:spcPts val="0"/>
              </a:spcAft>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4CAD-36EC-4A46-84A9-DD30342749CD}"/>
              </a:ext>
            </a:extLst>
          </p:cNvPr>
          <p:cNvSpPr>
            <a:spLocks noGrp="1"/>
          </p:cNvSpPr>
          <p:nvPr>
            <p:ph type="title"/>
          </p:nvPr>
        </p:nvSpPr>
        <p:spPr>
          <a:xfrm>
            <a:off x="190500" y="1524000"/>
            <a:ext cx="8686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i="1" dirty="0">
                <a:solidFill>
                  <a:srgbClr val="00A49C"/>
                </a:solidFill>
                <a:ea typeface="Open Sans Semibold" panose="020B0706030804020204" pitchFamily="34" charset="0"/>
              </a:rPr>
              <a:t>Notice of Proposed Tax Increase</a:t>
            </a:r>
            <a:r>
              <a:rPr lang="en-US" sz="4000" dirty="0">
                <a:solidFill>
                  <a:srgbClr val="00A49C"/>
                </a:solidFill>
                <a:ea typeface="Open Sans Semibold" panose="020B0706030804020204" pitchFamily="34" charset="0"/>
              </a:rPr>
              <a:t> Ad Example</a:t>
            </a:r>
          </a:p>
        </p:txBody>
      </p:sp>
      <p:pic>
        <p:nvPicPr>
          <p:cNvPr id="41987" name="Picture 4" descr="slide 19"/>
          <p:cNvPicPr>
            <a:picLocks noChangeAspect="1" noChangeArrowheads="1"/>
          </p:cNvPicPr>
          <p:nvPr/>
        </p:nvPicPr>
        <p:blipFill>
          <a:blip r:embed="rId3" cstate="print">
            <a:extLst>
              <a:ext uri="{28A0092B-C50C-407E-A947-70E740481C1C}">
                <a14:useLocalDpi xmlns:a14="http://schemas.microsoft.com/office/drawing/2010/main" val="0"/>
              </a:ext>
            </a:extLst>
          </a:blip>
          <a:srcRect l="11868" t="11607" r="11868" b="41072"/>
          <a:stretch>
            <a:fillRect/>
          </a:stretch>
        </p:blipFill>
        <p:spPr bwMode="auto">
          <a:xfrm>
            <a:off x="2209800" y="2695575"/>
            <a:ext cx="4648200" cy="373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BB9A576-372C-4815-B5C7-5CF6AC0051A7}"/>
              </a:ext>
            </a:extLst>
          </p:cNvPr>
          <p:cNvSpPr txBox="1"/>
          <p:nvPr/>
        </p:nvSpPr>
        <p:spPr>
          <a:xfrm>
            <a:off x="304800" y="1371600"/>
            <a:ext cx="8458200" cy="1200329"/>
          </a:xfrm>
          <a:prstGeom prst="rect">
            <a:avLst/>
          </a:prstGeom>
          <a:noFill/>
        </p:spPr>
        <p:txBody>
          <a:bodyPr wrap="square">
            <a:spAutoFit/>
          </a:bodyPr>
          <a:lstStyle/>
          <a:p>
            <a:pPr algn="ctr"/>
            <a:r>
              <a:rPr lang="en-US" sz="3600" b="1" dirty="0">
                <a:solidFill>
                  <a:srgbClr val="00A49C"/>
                </a:solidFill>
                <a:latin typeface="+mj-lt"/>
                <a:ea typeface="Open Sans Semibold" panose="020B0706030804020204" pitchFamily="34" charset="0"/>
              </a:rPr>
              <a:t>TRIM Advertising Requirements</a:t>
            </a:r>
            <a:br>
              <a:rPr lang="en-US" sz="3600" b="1" dirty="0">
                <a:solidFill>
                  <a:srgbClr val="00A49C"/>
                </a:solidFill>
                <a:latin typeface="+mn-lt"/>
                <a:ea typeface="Open Sans Semibold" panose="020B0706030804020204" pitchFamily="34" charset="0"/>
              </a:rPr>
            </a:br>
            <a:r>
              <a:rPr lang="en-US" sz="3600" b="0" i="1" dirty="0">
                <a:solidFill>
                  <a:srgbClr val="00A49C"/>
                </a:solidFill>
                <a:latin typeface="+mj-lt"/>
                <a:ea typeface="Open Sans Semibold" panose="020B0706030804020204" pitchFamily="34" charset="0"/>
              </a:rPr>
              <a:t>Notice of Proposed Tax Increase</a:t>
            </a:r>
            <a:r>
              <a:rPr lang="en-US" sz="3600" b="0" dirty="0">
                <a:solidFill>
                  <a:srgbClr val="00A49C"/>
                </a:solidFill>
                <a:latin typeface="+mj-lt"/>
                <a:ea typeface="Open Sans Semibold" panose="020B0706030804020204" pitchFamily="34" charset="0"/>
              </a:rPr>
              <a:t> Ad Example</a:t>
            </a:r>
            <a:endParaRPr lang="en-US" sz="3600" b="0" dirty="0">
              <a:latin typeface="+mj-lt"/>
            </a:endParaRPr>
          </a:p>
        </p:txBody>
      </p:sp>
      <p:pic>
        <p:nvPicPr>
          <p:cNvPr id="13" name="Content Placeholder 12" descr="Table&#10;&#10;Description automatically generated">
            <a:extLst>
              <a:ext uri="{FF2B5EF4-FFF2-40B4-BE49-F238E27FC236}">
                <a16:creationId xmlns:a16="http://schemas.microsoft.com/office/drawing/2014/main" id="{01D7D26E-25BF-4A98-AA2B-67689DF3DE3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661" r="3448" b="29144"/>
          <a:stretch/>
        </p:blipFill>
        <p:spPr>
          <a:xfrm>
            <a:off x="2095500" y="2743200"/>
            <a:ext cx="4953000" cy="3671607"/>
          </a:xfrm>
        </p:spPr>
      </p:pic>
    </p:spTree>
    <p:extLst>
      <p:ext uri="{BB962C8B-B14F-4D97-AF65-F5344CB8AC3E}">
        <p14:creationId xmlns:p14="http://schemas.microsoft.com/office/powerpoint/2010/main" val="2859478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028C-57EC-40C2-BCB7-E254E1145DBE}"/>
              </a:ext>
            </a:extLst>
          </p:cNvPr>
          <p:cNvSpPr>
            <a:spLocks noGrp="1"/>
          </p:cNvSpPr>
          <p:nvPr>
            <p:ph type="title"/>
          </p:nvPr>
        </p:nvSpPr>
        <p:spPr>
          <a:xfrm>
            <a:off x="457200" y="16002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i="1" dirty="0">
                <a:solidFill>
                  <a:srgbClr val="00A49C"/>
                </a:solidFill>
                <a:ea typeface="Open Sans Semibold" panose="020B0706030804020204" pitchFamily="34" charset="0"/>
              </a:rPr>
              <a:t>Notice of Tax for School Capital Outlay </a:t>
            </a:r>
          </a:p>
        </p:txBody>
      </p:sp>
      <p:sp>
        <p:nvSpPr>
          <p:cNvPr id="43011" name="Content Placeholder 2"/>
          <p:cNvSpPr>
            <a:spLocks noGrp="1"/>
          </p:cNvSpPr>
          <p:nvPr>
            <p:ph idx="1"/>
          </p:nvPr>
        </p:nvSpPr>
        <p:spPr>
          <a:xfrm>
            <a:off x="876300" y="2971800"/>
            <a:ext cx="7391400" cy="3687762"/>
          </a:xfrm>
        </p:spPr>
        <p:txBody>
          <a:bodyPr/>
          <a:lstStyle/>
          <a:p>
            <a:pPr marL="0" indent="0" eaLnBrk="1" hangingPunct="1">
              <a:buFont typeface="Arial" panose="020B0604020202020204" pitchFamily="34" charset="0"/>
              <a:buNone/>
            </a:pPr>
            <a:r>
              <a:rPr lang="en-US" altLang="en-US" sz="2400" dirty="0">
                <a:solidFill>
                  <a:srgbClr val="002060"/>
                </a:solidFill>
                <a:latin typeface="Arial" panose="020B0604020202020204" pitchFamily="34" charset="0"/>
                <a:ea typeface="Open Sans Semibold"/>
                <a:cs typeface="Arial" panose="020B0604020202020204" pitchFamily="34" charset="0"/>
              </a:rPr>
              <a:t>If a school district intends to levy capital outlay taxes, then the school district must advertise its intent in an advertisement headed “Notice of Tax for School Capital Outlay.”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EC6E-BAEE-4032-B956-57250C84EE52}"/>
              </a:ext>
            </a:extLst>
          </p:cNvPr>
          <p:cNvSpPr>
            <a:spLocks noGrp="1"/>
          </p:cNvSpPr>
          <p:nvPr>
            <p:ph type="title"/>
          </p:nvPr>
        </p:nvSpPr>
        <p:spPr>
          <a:xfrm>
            <a:off x="457200" y="1524000"/>
            <a:ext cx="82296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The </a:t>
            </a:r>
            <a:r>
              <a:rPr lang="en-US" sz="4000" i="1" dirty="0">
                <a:solidFill>
                  <a:srgbClr val="00A49C"/>
                </a:solidFill>
                <a:ea typeface="Open Sans Semibold" panose="020B0706030804020204" pitchFamily="34" charset="0"/>
              </a:rPr>
              <a:t>Notice of Tax for </a:t>
            </a:r>
            <a:br>
              <a:rPr lang="en-US" sz="4000" i="1" dirty="0">
                <a:solidFill>
                  <a:srgbClr val="00A49C"/>
                </a:solidFill>
                <a:ea typeface="Open Sans Semibold" panose="020B0706030804020204" pitchFamily="34" charset="0"/>
              </a:rPr>
            </a:br>
            <a:r>
              <a:rPr lang="en-US" sz="4000" i="1" dirty="0">
                <a:solidFill>
                  <a:srgbClr val="00A49C"/>
                </a:solidFill>
                <a:ea typeface="Open Sans Semibold" panose="020B0706030804020204" pitchFamily="34" charset="0"/>
              </a:rPr>
              <a:t>School Capital Outlay</a:t>
            </a:r>
            <a:r>
              <a:rPr lang="en-US" sz="4000" dirty="0">
                <a:solidFill>
                  <a:srgbClr val="00A49C"/>
                </a:solidFill>
                <a:ea typeface="Open Sans Semibold" panose="020B0706030804020204" pitchFamily="34" charset="0"/>
              </a:rPr>
              <a:t> must:</a:t>
            </a:r>
          </a:p>
        </p:txBody>
      </p:sp>
      <p:sp>
        <p:nvSpPr>
          <p:cNvPr id="44035" name="Content Placeholder 2"/>
          <p:cNvSpPr>
            <a:spLocks noGrp="1"/>
          </p:cNvSpPr>
          <p:nvPr>
            <p:ph idx="1"/>
          </p:nvPr>
        </p:nvSpPr>
        <p:spPr>
          <a:xfrm>
            <a:off x="914400" y="2971800"/>
            <a:ext cx="7696200" cy="3687762"/>
          </a:xfrm>
        </p:spPr>
        <p:txBody>
          <a:bodyPr/>
          <a:lstStyle/>
          <a:p>
            <a:pPr eaLnBrk="1" hangingPunct="1"/>
            <a:r>
              <a:rPr lang="en-US" altLang="en-US" sz="2400" dirty="0">
                <a:solidFill>
                  <a:srgbClr val="002060"/>
                </a:solidFill>
                <a:latin typeface="Arial" panose="020B0604020202020204" pitchFamily="34" charset="0"/>
                <a:ea typeface="Open Sans Semibold"/>
                <a:cs typeface="Arial" panose="020B0604020202020204" pitchFamily="34" charset="0"/>
              </a:rPr>
              <a:t>Be a </a:t>
            </a:r>
            <a:r>
              <a:rPr lang="en-US" altLang="en-US" sz="2400" b="1" dirty="0">
                <a:solidFill>
                  <a:srgbClr val="002060"/>
                </a:solidFill>
                <a:latin typeface="Arial" panose="020B0604020202020204" pitchFamily="34" charset="0"/>
                <a:ea typeface="Open Sans Semibold"/>
                <a:cs typeface="Arial" panose="020B0604020202020204" pitchFamily="34" charset="0"/>
              </a:rPr>
              <a:t>quarter page </a:t>
            </a:r>
            <a:r>
              <a:rPr lang="en-US" altLang="en-US" sz="2400" dirty="0">
                <a:solidFill>
                  <a:srgbClr val="002060"/>
                </a:solidFill>
                <a:latin typeface="Arial" panose="020B0604020202020204" pitchFamily="34" charset="0"/>
                <a:ea typeface="Open Sans Semibold"/>
                <a:cs typeface="Arial" panose="020B0604020202020204" pitchFamily="34" charset="0"/>
              </a:rPr>
              <a:t>of the newspaper </a:t>
            </a:r>
          </a:p>
          <a:p>
            <a:pPr eaLnBrk="1" hangingPunct="1"/>
            <a:r>
              <a:rPr lang="en-US" altLang="en-US" sz="2400" dirty="0">
                <a:solidFill>
                  <a:srgbClr val="002060"/>
                </a:solidFill>
                <a:latin typeface="Arial" panose="020B0604020202020204" pitchFamily="34" charset="0"/>
                <a:ea typeface="Open Sans Semibold"/>
                <a:cs typeface="Arial" panose="020B0604020202020204" pitchFamily="34" charset="0"/>
              </a:rPr>
              <a:t>Be adjacent to the </a:t>
            </a:r>
            <a:r>
              <a:rPr lang="en-US" altLang="en-US" sz="2400" i="1" dirty="0">
                <a:solidFill>
                  <a:srgbClr val="002060"/>
                </a:solidFill>
                <a:latin typeface="Arial" panose="020B0604020202020204" pitchFamily="34" charset="0"/>
                <a:ea typeface="Open Sans Semibold"/>
                <a:cs typeface="Arial" panose="020B0604020202020204" pitchFamily="34" charset="0"/>
              </a:rPr>
              <a:t>Notice of Proposed Tax Increase</a:t>
            </a:r>
            <a:r>
              <a:rPr lang="en-US" altLang="en-US" sz="2400" dirty="0">
                <a:solidFill>
                  <a:srgbClr val="002060"/>
                </a:solidFill>
                <a:latin typeface="Arial" panose="020B0604020202020204" pitchFamily="34" charset="0"/>
                <a:ea typeface="Open Sans Semibold"/>
                <a:cs typeface="Arial" panose="020B0604020202020204" pitchFamily="34" charset="0"/>
              </a:rPr>
              <a:t> or </a:t>
            </a:r>
            <a:r>
              <a:rPr lang="en-US" altLang="en-US" sz="2400" i="1" dirty="0">
                <a:solidFill>
                  <a:srgbClr val="002060"/>
                </a:solidFill>
                <a:latin typeface="Arial" panose="020B0604020202020204" pitchFamily="34" charset="0"/>
                <a:ea typeface="Open Sans Semibold"/>
                <a:cs typeface="Arial" panose="020B0604020202020204" pitchFamily="34" charset="0"/>
              </a:rPr>
              <a:t>Budget Hearing </a:t>
            </a:r>
            <a:r>
              <a:rPr lang="en-US" altLang="en-US" sz="2400" dirty="0">
                <a:solidFill>
                  <a:srgbClr val="002060"/>
                </a:solidFill>
                <a:latin typeface="Arial" panose="020B0604020202020204" pitchFamily="34" charset="0"/>
                <a:ea typeface="Open Sans Semibold"/>
                <a:cs typeface="Arial" panose="020B0604020202020204" pitchFamily="34" charset="0"/>
              </a:rPr>
              <a:t>and </a:t>
            </a:r>
            <a:r>
              <a:rPr lang="en-US" altLang="en-US" sz="2400" i="1" dirty="0">
                <a:solidFill>
                  <a:srgbClr val="002060"/>
                </a:solidFill>
                <a:latin typeface="Arial" panose="020B0604020202020204" pitchFamily="34" charset="0"/>
                <a:ea typeface="Open Sans Semibold"/>
                <a:cs typeface="Arial" panose="020B0604020202020204" pitchFamily="34" charset="0"/>
              </a:rPr>
              <a:t>Budget Summary</a:t>
            </a:r>
            <a:endParaRPr lang="en-US" altLang="en-US" sz="2400" dirty="0">
              <a:solidFill>
                <a:srgbClr val="002060"/>
              </a:solidFill>
              <a:latin typeface="Arial" panose="020B0604020202020204" pitchFamily="34" charset="0"/>
              <a:ea typeface="Open Sans Semibold"/>
              <a:cs typeface="Arial" panose="020B0604020202020204" pitchFamily="34" charset="0"/>
            </a:endParaRPr>
          </a:p>
          <a:p>
            <a:pPr eaLnBrk="1" hangingPunct="1"/>
            <a:r>
              <a:rPr lang="en-US" altLang="en-US" sz="2400" dirty="0">
                <a:solidFill>
                  <a:srgbClr val="002060"/>
                </a:solidFill>
                <a:latin typeface="Arial" panose="020B0604020202020204" pitchFamily="34" charset="0"/>
                <a:ea typeface="Open Sans Semibold"/>
                <a:cs typeface="Arial" panose="020B0604020202020204" pitchFamily="34" charset="0"/>
              </a:rPr>
              <a:t>Specify the projects and number of school buses the additional taxes will fund</a:t>
            </a:r>
          </a:p>
          <a:p>
            <a:pPr eaLnBrk="1" hangingPunct="1"/>
            <a:r>
              <a:rPr lang="en-US" altLang="en-US" sz="2400" dirty="0">
                <a:solidFill>
                  <a:srgbClr val="002060"/>
                </a:solidFill>
                <a:latin typeface="Arial" panose="020B0604020202020204" pitchFamily="34" charset="0"/>
                <a:ea typeface="Open Sans Semibold"/>
                <a:cs typeface="Arial" panose="020B0604020202020204" pitchFamily="34" charset="0"/>
              </a:rPr>
              <a:t>Not deviate from the specified language</a:t>
            </a:r>
          </a:p>
          <a:p>
            <a:pPr marL="0" indent="0" eaLnBrk="1" hangingPunct="1">
              <a:buNone/>
            </a:pPr>
            <a:endParaRPr lang="en-US" altLang="en-US" sz="2400" dirty="0">
              <a:solidFill>
                <a:srgbClr val="002060"/>
              </a:solidFill>
              <a:latin typeface="Arial" panose="020B0604020202020204" pitchFamily="34" charset="0"/>
              <a:ea typeface="Open Sans Semibold"/>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3048000"/>
            <a:ext cx="7772400" cy="1470025"/>
          </a:xfrm>
        </p:spPr>
        <p:txBody>
          <a:bodyPr/>
          <a:lstStyle/>
          <a:p>
            <a:pPr eaLnBrk="1" hangingPunct="1"/>
            <a:r>
              <a:rPr lang="en-US" altLang="en-US" b="1" dirty="0"/>
              <a:t>TRIM Timetable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5C31-5F47-431E-98C4-54262344C962}"/>
              </a:ext>
            </a:extLst>
          </p:cNvPr>
          <p:cNvSpPr>
            <a:spLocks noGrp="1"/>
          </p:cNvSpPr>
          <p:nvPr>
            <p:ph type="title"/>
          </p:nvPr>
        </p:nvSpPr>
        <p:spPr>
          <a:xfrm>
            <a:off x="533400" y="1219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3300" i="1" dirty="0">
                <a:solidFill>
                  <a:srgbClr val="00A49C"/>
                </a:solidFill>
                <a:ea typeface="Open Sans Semibold" panose="020B0706030804020204" pitchFamily="34" charset="0"/>
              </a:rPr>
              <a:t>School Capital Outlay</a:t>
            </a:r>
            <a:r>
              <a:rPr lang="en-US" sz="3300" dirty="0">
                <a:solidFill>
                  <a:srgbClr val="00A49C"/>
                </a:solidFill>
                <a:ea typeface="Open Sans Semibold" panose="020B0706030804020204" pitchFamily="34" charset="0"/>
              </a:rPr>
              <a:t> Categories</a:t>
            </a:r>
            <a:r>
              <a:rPr lang="en-US" sz="4000" dirty="0">
                <a:solidFill>
                  <a:srgbClr val="00A49C"/>
                </a:solidFill>
                <a:ea typeface="Open Sans Semibold" panose="020B0706030804020204" pitchFamily="34" charset="0"/>
              </a:rPr>
              <a:t>	</a:t>
            </a:r>
          </a:p>
        </p:txBody>
      </p:sp>
      <p:sp>
        <p:nvSpPr>
          <p:cNvPr id="3" name="Content Placeholder 2">
            <a:extLst>
              <a:ext uri="{FF2B5EF4-FFF2-40B4-BE49-F238E27FC236}">
                <a16:creationId xmlns:a16="http://schemas.microsoft.com/office/drawing/2014/main" id="{39645805-68C4-4791-BE9E-2C9444B10545}"/>
              </a:ext>
            </a:extLst>
          </p:cNvPr>
          <p:cNvSpPr>
            <a:spLocks noGrp="1"/>
          </p:cNvSpPr>
          <p:nvPr>
            <p:ph idx="1"/>
          </p:nvPr>
        </p:nvSpPr>
        <p:spPr>
          <a:xfrm>
            <a:off x="538316" y="2362200"/>
            <a:ext cx="7859712" cy="3687763"/>
          </a:xfrm>
        </p:spPr>
        <p:txBody>
          <a:bodyPr rtlCol="0">
            <a:normAutofit fontScale="25000" lnSpcReduction="20000"/>
          </a:bodyPr>
          <a:lstStyle/>
          <a:p>
            <a:pPr eaLnBrk="1" fontAlgn="auto" hangingPunct="1">
              <a:spcAft>
                <a:spcPts val="0"/>
              </a:spcAft>
              <a:defRPr/>
            </a:pPr>
            <a:r>
              <a:rPr lang="en-US" sz="8800" dirty="0">
                <a:solidFill>
                  <a:srgbClr val="002060"/>
                </a:solidFill>
                <a:latin typeface="Arial" panose="020B0604020202020204" pitchFamily="34" charset="0"/>
                <a:ea typeface="Open Sans Semibold" panose="020B0706030804020204" pitchFamily="34" charset="0"/>
                <a:cs typeface="Arial" panose="020B0604020202020204" pitchFamily="34" charset="0"/>
              </a:rPr>
              <a:t>New Construction and Remodeling </a:t>
            </a:r>
          </a:p>
          <a:p>
            <a:pPr eaLnBrk="1" fontAlgn="auto" hangingPunct="1">
              <a:spcAft>
                <a:spcPts val="0"/>
              </a:spcAft>
              <a:defRPr/>
            </a:pPr>
            <a:r>
              <a:rPr lang="en-US" sz="8800" dirty="0">
                <a:solidFill>
                  <a:srgbClr val="002060"/>
                </a:solidFill>
                <a:latin typeface="Arial" panose="020B0604020202020204" pitchFamily="34" charset="0"/>
                <a:ea typeface="Open Sans Semibold" panose="020B0706030804020204" pitchFamily="34" charset="0"/>
                <a:cs typeface="Arial" panose="020B0604020202020204" pitchFamily="34" charset="0"/>
              </a:rPr>
              <a:t>Maintenance, Renovation, and Repair</a:t>
            </a:r>
          </a:p>
          <a:p>
            <a:pPr eaLnBrk="1" fontAlgn="auto" hangingPunct="1">
              <a:spcAft>
                <a:spcPts val="0"/>
              </a:spcAft>
              <a:defRPr/>
            </a:pPr>
            <a:r>
              <a:rPr lang="en-US" sz="8800" dirty="0">
                <a:solidFill>
                  <a:srgbClr val="002060"/>
                </a:solidFill>
                <a:latin typeface="Arial" panose="020B0604020202020204" pitchFamily="34" charset="0"/>
                <a:ea typeface="Open Sans Semibold" panose="020B0706030804020204" pitchFamily="34" charset="0"/>
                <a:cs typeface="Arial" panose="020B0604020202020204" pitchFamily="34" charset="0"/>
              </a:rPr>
              <a:t>Motor Vehicle Purchases (specify number of buses) </a:t>
            </a:r>
          </a:p>
          <a:p>
            <a:pPr eaLnBrk="1" fontAlgn="auto" hangingPunct="1">
              <a:spcAft>
                <a:spcPts val="0"/>
              </a:spcAft>
              <a:defRPr/>
            </a:pPr>
            <a:r>
              <a:rPr lang="en-US" sz="8800" dirty="0">
                <a:solidFill>
                  <a:srgbClr val="002060"/>
                </a:solidFill>
                <a:latin typeface="Arial" panose="020B0604020202020204" pitchFamily="34" charset="0"/>
                <a:ea typeface="Open Sans Semibold" panose="020B0706030804020204" pitchFamily="34" charset="0"/>
                <a:cs typeface="Arial" panose="020B0604020202020204" pitchFamily="34" charset="0"/>
              </a:rPr>
              <a:t>New and Replacement Equipment, Computer and Device Hardware and Operating System Software Necessary for Gaining Access to or Enhancing the Use of Electronic and Digital Instructional Content and Resources, and Enterprise Resource Software</a:t>
            </a:r>
          </a:p>
          <a:p>
            <a:pPr eaLnBrk="1" fontAlgn="auto" hangingPunct="1">
              <a:spcAft>
                <a:spcPts val="0"/>
              </a:spcAft>
              <a:defRPr/>
            </a:pPr>
            <a:r>
              <a:rPr lang="en-US" sz="8800" dirty="0">
                <a:solidFill>
                  <a:srgbClr val="002060"/>
                </a:solidFill>
                <a:latin typeface="Arial" panose="020B0604020202020204" pitchFamily="34" charset="0"/>
                <a:ea typeface="Open Sans Semibold" panose="020B0706030804020204" pitchFamily="34" charset="0"/>
                <a:cs typeface="Arial" panose="020B0604020202020204" pitchFamily="34" charset="0"/>
              </a:rPr>
              <a:t>Payments for Educational Facilities and Sites Due Under a Lease Purchase Agreement </a:t>
            </a:r>
          </a:p>
          <a:p>
            <a:pPr eaLnBrk="1" fontAlgn="auto" hangingPunct="1">
              <a:spcAft>
                <a:spcPts val="0"/>
              </a:spcAft>
              <a:defRPr/>
            </a:pPr>
            <a:r>
              <a:rPr lang="en-US" sz="8800" dirty="0">
                <a:solidFill>
                  <a:srgbClr val="002060"/>
                </a:solidFill>
                <a:latin typeface="Arial" panose="020B0604020202020204" pitchFamily="34" charset="0"/>
                <a:ea typeface="Open Sans Semibold" panose="020B0706030804020204" pitchFamily="34" charset="0"/>
                <a:cs typeface="Arial" panose="020B0604020202020204" pitchFamily="34" charset="0"/>
              </a:rPr>
              <a:t>Payments For Renting And Leasing Educational Facilities And Sites</a:t>
            </a:r>
          </a:p>
          <a:p>
            <a:pPr eaLnBrk="1" fontAlgn="auto" hangingPunct="1">
              <a:spcAft>
                <a:spcPts val="0"/>
              </a:spcAft>
              <a:defRPr/>
            </a:pPr>
            <a:r>
              <a:rPr lang="en-US" sz="8800" dirty="0">
                <a:solidFill>
                  <a:srgbClr val="002060"/>
                </a:solidFill>
                <a:latin typeface="Arial" panose="020B0604020202020204" pitchFamily="34" charset="0"/>
                <a:ea typeface="Open Sans Semibold" panose="020B0706030804020204" pitchFamily="34" charset="0"/>
                <a:cs typeface="Arial" panose="020B0604020202020204" pitchFamily="34" charset="0"/>
              </a:rPr>
              <a:t>Payments of Loans Approved Pursuant to ss. 1011.14 and 1011.15, F.S. </a:t>
            </a:r>
          </a:p>
          <a:p>
            <a:pPr eaLnBrk="1" fontAlgn="auto" hangingPunct="1">
              <a:spcAft>
                <a:spcPts val="0"/>
              </a:spcAft>
              <a:defRPr/>
            </a:pPr>
            <a:endParaRPr lang="en-US" sz="80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6B92-5313-4067-A71C-D3F11C614AEC}"/>
              </a:ext>
            </a:extLst>
          </p:cNvPr>
          <p:cNvSpPr>
            <a:spLocks noGrp="1"/>
          </p:cNvSpPr>
          <p:nvPr>
            <p:ph type="title"/>
          </p:nvPr>
        </p:nvSpPr>
        <p:spPr>
          <a:xfrm>
            <a:off x="-190500" y="1524000"/>
            <a:ext cx="95250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3300" i="1" dirty="0">
                <a:solidFill>
                  <a:srgbClr val="00A49C"/>
                </a:solidFill>
                <a:ea typeface="Open Sans Semibold" panose="020B0706030804020204" pitchFamily="34" charset="0"/>
              </a:rPr>
              <a:t>School Capital Outlay </a:t>
            </a:r>
            <a:r>
              <a:rPr lang="en-US" sz="3300" dirty="0">
                <a:solidFill>
                  <a:srgbClr val="00A49C"/>
                </a:solidFill>
                <a:ea typeface="Open Sans Semibold" panose="020B0706030804020204" pitchFamily="34" charset="0"/>
              </a:rPr>
              <a:t>Categories, continued</a:t>
            </a:r>
            <a:br>
              <a:rPr lang="en-US" sz="3300" dirty="0">
                <a:solidFill>
                  <a:srgbClr val="00A49C"/>
                </a:solidFill>
                <a:ea typeface="Open Sans Semibold" panose="020B0706030804020204" pitchFamily="34" charset="0"/>
              </a:rPr>
            </a:br>
            <a:endParaRPr lang="en-US" sz="4000" dirty="0">
              <a:solidFill>
                <a:srgbClr val="00A49C"/>
              </a:solidFill>
              <a:ea typeface="Open Sans Semibold" panose="020B0706030804020204" pitchFamily="34" charset="0"/>
            </a:endParaRPr>
          </a:p>
        </p:txBody>
      </p:sp>
      <p:sp>
        <p:nvSpPr>
          <p:cNvPr id="3" name="Content Placeholder 2">
            <a:extLst>
              <a:ext uri="{FF2B5EF4-FFF2-40B4-BE49-F238E27FC236}">
                <a16:creationId xmlns:a16="http://schemas.microsoft.com/office/drawing/2014/main" id="{CD7936DD-9070-48D1-A486-38175C3EFB7D}"/>
              </a:ext>
            </a:extLst>
          </p:cNvPr>
          <p:cNvSpPr>
            <a:spLocks noGrp="1"/>
          </p:cNvSpPr>
          <p:nvPr>
            <p:ph idx="1"/>
          </p:nvPr>
        </p:nvSpPr>
        <p:spPr>
          <a:xfrm>
            <a:off x="457200" y="2438400"/>
            <a:ext cx="8083550" cy="3790335"/>
          </a:xfrm>
        </p:spPr>
        <p:txBody>
          <a:bodyPr rtlCol="0">
            <a:normAutofit fontScale="77500" lnSpcReduction="20000"/>
          </a:bodyPr>
          <a:lstStyle/>
          <a:p>
            <a:pPr eaLnBrk="1" fontAlgn="auto" hangingPunct="1">
              <a:spcAft>
                <a:spcPts val="0"/>
              </a:spcAft>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Payment of Costs of Compliance with State and Federal Environmental Statutes, Rules, and Regulations</a:t>
            </a:r>
          </a:p>
          <a:p>
            <a:pPr eaLnBrk="1" fontAlgn="auto" hangingPunct="1">
              <a:spcAft>
                <a:spcPts val="0"/>
              </a:spcAft>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Payment Of Premiums For Property and Casualty Insurance Necessary to Insure The Educational and Ancillary Plants of The School District</a:t>
            </a:r>
          </a:p>
          <a:p>
            <a:pPr eaLnBrk="1" fontAlgn="auto" hangingPunct="1">
              <a:spcAft>
                <a:spcPts val="0"/>
              </a:spcAft>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Payment of Costs of Leasing Relocatable Educational Facilities</a:t>
            </a:r>
          </a:p>
          <a:p>
            <a:pPr eaLnBrk="1" fontAlgn="auto" hangingPunct="1">
              <a:spcAft>
                <a:spcPts val="0"/>
              </a:spcAft>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Payments to Private Entities to Offset the Cost of School Buses Pursuant to s. 1011(2)(</a:t>
            </a:r>
            <a:r>
              <a:rPr lang="en-US" sz="2900" dirty="0" err="1">
                <a:solidFill>
                  <a:srgbClr val="002060"/>
                </a:solidFill>
                <a:latin typeface="Arial" panose="020B0604020202020204" pitchFamily="34" charset="0"/>
                <a:ea typeface="Open Sans Semibold" panose="020B0706030804020204" pitchFamily="34" charset="0"/>
                <a:cs typeface="Arial" panose="020B0604020202020204" pitchFamily="34" charset="0"/>
              </a:rPr>
              <a:t>i</a:t>
            </a: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 Florida Statutes (specify number of buses)</a:t>
            </a:r>
          </a:p>
          <a:p>
            <a:pPr eaLnBrk="1" fontAlgn="auto" hangingPunct="1">
              <a:spcAft>
                <a:spcPts val="0"/>
              </a:spcAft>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Payment of Cost of Opening Day Collection for Library Media Center</a:t>
            </a: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p:nvPr>
        </p:nvSpPr>
        <p:spPr>
          <a:xfrm>
            <a:off x="533400" y="990600"/>
            <a:ext cx="8305800" cy="1143000"/>
          </a:xfrm>
        </p:spPr>
        <p:txBody>
          <a:bodyPr/>
          <a:lstStyle/>
          <a:p>
            <a:pPr eaLnBrk="1" hangingPunct="1"/>
            <a:r>
              <a:rPr lang="en-US" altLang="en-US" sz="2400" b="1" dirty="0">
                <a:solidFill>
                  <a:srgbClr val="00A49C"/>
                </a:solidFill>
                <a:ea typeface="Open Sans Semibold"/>
                <a:cs typeface="Open Sans Semibold"/>
              </a:rPr>
              <a:t>TRIM Advertising Requirements</a:t>
            </a:r>
            <a:br>
              <a:rPr lang="en-US" altLang="en-US" sz="2400" b="1" dirty="0">
                <a:solidFill>
                  <a:srgbClr val="00A49C"/>
                </a:solidFill>
                <a:ea typeface="Open Sans Semibold"/>
                <a:cs typeface="Open Sans Semibold"/>
              </a:rPr>
            </a:br>
            <a:r>
              <a:rPr lang="en-US" altLang="en-US" sz="2400" b="1" dirty="0">
                <a:solidFill>
                  <a:srgbClr val="00A49C"/>
                </a:solidFill>
                <a:ea typeface="Open Sans Semibold"/>
                <a:cs typeface="Open Sans Semibold"/>
              </a:rPr>
              <a:t>   </a:t>
            </a:r>
            <a:r>
              <a:rPr lang="en-US" altLang="en-US" sz="2400" i="1" dirty="0">
                <a:solidFill>
                  <a:srgbClr val="00A49C"/>
                </a:solidFill>
                <a:ea typeface="Open Sans Semibold"/>
                <a:cs typeface="Open Sans Semibold"/>
              </a:rPr>
              <a:t>Notice of Tax for School Capital Outlay </a:t>
            </a:r>
            <a:r>
              <a:rPr lang="en-US" altLang="en-US" sz="2400" dirty="0">
                <a:solidFill>
                  <a:srgbClr val="00A49C"/>
                </a:solidFill>
                <a:ea typeface="Open Sans Semibold"/>
                <a:cs typeface="Open Sans Semibold"/>
              </a:rPr>
              <a:t>Example</a:t>
            </a:r>
          </a:p>
        </p:txBody>
      </p:sp>
      <p:pic>
        <p:nvPicPr>
          <p:cNvPr id="5017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4080" t="12903" r="4080" b="8065"/>
          <a:stretch/>
        </p:blipFill>
        <p:spPr bwMode="auto">
          <a:xfrm>
            <a:off x="990600" y="1981200"/>
            <a:ext cx="7010400" cy="457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04800" y="914400"/>
            <a:ext cx="8305800" cy="1295400"/>
          </a:xfrm>
        </p:spPr>
        <p:txBody>
          <a:bodyPr/>
          <a:lstStyle/>
          <a:p>
            <a:pPr eaLnBrk="1" hangingPunct="1"/>
            <a:r>
              <a:rPr lang="en-US" altLang="en-US" sz="2400" b="1" dirty="0">
                <a:solidFill>
                  <a:srgbClr val="00A49C"/>
                </a:solidFill>
                <a:ea typeface="Open Sans Semibold"/>
                <a:cs typeface="Open Sans Semibold"/>
              </a:rPr>
              <a:t>TRIM Advertising Requirements</a:t>
            </a:r>
            <a:br>
              <a:rPr lang="en-US" altLang="en-US" sz="2400" b="1" dirty="0">
                <a:solidFill>
                  <a:srgbClr val="00A49C"/>
                </a:solidFill>
                <a:ea typeface="Open Sans Semibold"/>
                <a:cs typeface="Open Sans Semibold"/>
              </a:rPr>
            </a:br>
            <a:r>
              <a:rPr lang="en-US" altLang="en-US" sz="2400" b="1" dirty="0">
                <a:solidFill>
                  <a:srgbClr val="00A49C"/>
                </a:solidFill>
                <a:ea typeface="Open Sans Semibold"/>
                <a:cs typeface="Open Sans Semibold"/>
              </a:rPr>
              <a:t>   </a:t>
            </a:r>
            <a:r>
              <a:rPr lang="en-US" altLang="en-US" sz="2400" i="1" dirty="0">
                <a:solidFill>
                  <a:srgbClr val="00A49C"/>
                </a:solidFill>
                <a:ea typeface="Open Sans Semibold"/>
                <a:cs typeface="Open Sans Semibold"/>
              </a:rPr>
              <a:t>Notice of Tax for School Capital Outlay </a:t>
            </a:r>
            <a:r>
              <a:rPr lang="en-US" altLang="en-US" sz="2400" dirty="0">
                <a:solidFill>
                  <a:srgbClr val="00A49C"/>
                </a:solidFill>
                <a:ea typeface="Open Sans Semibold"/>
                <a:cs typeface="Open Sans Semibold"/>
              </a:rPr>
              <a:t>Example, Continued</a:t>
            </a:r>
          </a:p>
        </p:txBody>
      </p:sp>
      <p:pic>
        <p:nvPicPr>
          <p:cNvPr id="5427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834" t="8700" r="11543" b="53557"/>
          <a:stretch/>
        </p:blipFill>
        <p:spPr bwMode="auto">
          <a:xfrm>
            <a:off x="533400" y="2057400"/>
            <a:ext cx="8229600" cy="4562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4A75-289D-463C-B2DC-C0DBD2C0D5BF}"/>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4000" i="1" dirty="0">
                <a:solidFill>
                  <a:srgbClr val="00A49C"/>
                </a:solidFill>
                <a:ea typeface="Open Sans Semibold" panose="020B0706030804020204" pitchFamily="34" charset="0"/>
              </a:rPr>
              <a:t>Budget Summary </a:t>
            </a:r>
            <a:r>
              <a:rPr lang="en-US" sz="4000" dirty="0">
                <a:solidFill>
                  <a:srgbClr val="00A49C"/>
                </a:solidFill>
                <a:ea typeface="Open Sans Semibold" panose="020B0706030804020204" pitchFamily="34" charset="0"/>
              </a:rPr>
              <a:t>Advertisement	</a:t>
            </a:r>
          </a:p>
        </p:txBody>
      </p:sp>
      <p:sp>
        <p:nvSpPr>
          <p:cNvPr id="56323" name="Content Placeholder 2"/>
          <p:cNvSpPr>
            <a:spLocks noGrp="1"/>
          </p:cNvSpPr>
          <p:nvPr>
            <p:ph idx="1"/>
          </p:nvPr>
        </p:nvSpPr>
        <p:spPr>
          <a:xfrm>
            <a:off x="946150" y="3048000"/>
            <a:ext cx="7816850" cy="2743200"/>
          </a:xfrm>
        </p:spPr>
        <p:txBody>
          <a:bodyPr/>
          <a:lstStyle/>
          <a:p>
            <a:pPr marL="0" indent="0" eaLnBrk="1" hangingPunct="1">
              <a:buFont typeface="Arial" panose="020B0604020202020204" pitchFamily="34" charset="0"/>
              <a:buNone/>
            </a:pPr>
            <a:r>
              <a:rPr lang="en-US" altLang="en-US" sz="2400" dirty="0">
                <a:solidFill>
                  <a:srgbClr val="002060"/>
                </a:solidFill>
                <a:latin typeface="Arial" panose="020B0604020202020204" pitchFamily="34" charset="0"/>
                <a:ea typeface="Open Sans Semibold"/>
                <a:cs typeface="Arial" panose="020B0604020202020204" pitchFamily="34" charset="0"/>
              </a:rPr>
              <a:t>An adjacent </a:t>
            </a:r>
            <a:r>
              <a:rPr lang="en-US" altLang="en-US" sz="2400" i="1" dirty="0">
                <a:solidFill>
                  <a:srgbClr val="002060"/>
                </a:solidFill>
                <a:latin typeface="Arial" panose="020B0604020202020204" pitchFamily="34" charset="0"/>
                <a:ea typeface="Open Sans Semibold"/>
                <a:cs typeface="Arial" panose="020B0604020202020204" pitchFamily="34" charset="0"/>
              </a:rPr>
              <a:t>Budget Summary </a:t>
            </a:r>
            <a:r>
              <a:rPr lang="en-US" altLang="en-US" sz="2400" dirty="0">
                <a:solidFill>
                  <a:srgbClr val="002060"/>
                </a:solidFill>
                <a:latin typeface="Arial" panose="020B0604020202020204" pitchFamily="34" charset="0"/>
                <a:ea typeface="Open Sans Semibold"/>
                <a:cs typeface="Arial" panose="020B0604020202020204" pitchFamily="34" charset="0"/>
              </a:rPr>
              <a:t>advertisement must accompany </a:t>
            </a:r>
            <a:r>
              <a:rPr lang="en-US" altLang="en-US" sz="2400" b="1" dirty="0">
                <a:solidFill>
                  <a:srgbClr val="002060"/>
                </a:solidFill>
                <a:latin typeface="Arial" panose="020B0604020202020204" pitchFamily="34" charset="0"/>
                <a:ea typeface="Open Sans Semibold"/>
                <a:cs typeface="Arial" panose="020B0604020202020204" pitchFamily="34" charset="0"/>
              </a:rPr>
              <a:t>all</a:t>
            </a:r>
            <a:r>
              <a:rPr lang="en-US" altLang="en-US" sz="2400" dirty="0">
                <a:solidFill>
                  <a:srgbClr val="002060"/>
                </a:solidFill>
                <a:latin typeface="Arial" panose="020B0604020202020204" pitchFamily="34" charset="0"/>
                <a:ea typeface="Open Sans Semibold"/>
                <a:cs typeface="Arial" panose="020B0604020202020204" pitchFamily="34" charset="0"/>
              </a:rPr>
              <a:t> required TRIM advertisements. This summary must show the proposed tax </a:t>
            </a:r>
            <a:r>
              <a:rPr lang="en-US" altLang="en-US" sz="2400" dirty="0" err="1">
                <a:solidFill>
                  <a:srgbClr val="002060"/>
                </a:solidFill>
                <a:latin typeface="Arial" panose="020B0604020202020204" pitchFamily="34" charset="0"/>
                <a:ea typeface="Open Sans Semibold"/>
                <a:cs typeface="Arial" panose="020B0604020202020204" pitchFamily="34" charset="0"/>
              </a:rPr>
              <a:t>millages</a:t>
            </a:r>
            <a:r>
              <a:rPr lang="en-US" altLang="en-US" sz="2400" dirty="0">
                <a:solidFill>
                  <a:srgbClr val="002060"/>
                </a:solidFill>
                <a:latin typeface="Arial" panose="020B0604020202020204" pitchFamily="34" charset="0"/>
                <a:ea typeface="Open Sans Semibold"/>
                <a:cs typeface="Arial" panose="020B0604020202020204" pitchFamily="34" charset="0"/>
              </a:rPr>
              <a:t>, balances, reserves, and total of each major classification of receipts and expenditures.</a:t>
            </a:r>
          </a:p>
          <a:p>
            <a:pPr marL="0" indent="0" eaLnBrk="1" hangingPunct="1">
              <a:buFont typeface="Arial" panose="020B0604020202020204" pitchFamily="34" charset="0"/>
              <a:buNone/>
            </a:pPr>
            <a:endParaRPr lang="en-US" altLang="en-US" dirty="0">
              <a:solidFill>
                <a:srgbClr val="002060"/>
              </a:solidFill>
              <a:latin typeface="Arial" panose="020B0604020202020204" pitchFamily="34" charset="0"/>
              <a:ea typeface="Open Sans Semibold"/>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6EA08-800E-4683-BE23-492917049880}"/>
              </a:ext>
            </a:extLst>
          </p:cNvPr>
          <p:cNvSpPr>
            <a:spLocks noGrp="1"/>
          </p:cNvSpPr>
          <p:nvPr>
            <p:ph type="title"/>
          </p:nvPr>
        </p:nvSpPr>
        <p:spPr>
          <a:xfrm>
            <a:off x="412750" y="13716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4000" dirty="0">
                <a:solidFill>
                  <a:srgbClr val="00A49C"/>
                </a:solidFill>
                <a:ea typeface="Open Sans Semibold" panose="020B0706030804020204" pitchFamily="34" charset="0"/>
              </a:rPr>
              <a:t>The </a:t>
            </a:r>
            <a:r>
              <a:rPr lang="en-US" sz="4000" i="1" dirty="0">
                <a:solidFill>
                  <a:srgbClr val="00A49C"/>
                </a:solidFill>
                <a:ea typeface="Open Sans Semibold" panose="020B0706030804020204" pitchFamily="34" charset="0"/>
              </a:rPr>
              <a:t>Budget Summary </a:t>
            </a:r>
            <a:r>
              <a:rPr lang="en-US" sz="4000" dirty="0">
                <a:solidFill>
                  <a:srgbClr val="00A49C"/>
                </a:solidFill>
                <a:ea typeface="Open Sans Semibold" panose="020B0706030804020204" pitchFamily="34" charset="0"/>
              </a:rPr>
              <a:t>ad</a:t>
            </a:r>
            <a:r>
              <a:rPr lang="en-US" sz="4000" i="1" dirty="0">
                <a:solidFill>
                  <a:srgbClr val="00A49C"/>
                </a:solidFill>
                <a:ea typeface="Open Sans Semibold" panose="020B0706030804020204" pitchFamily="34" charset="0"/>
              </a:rPr>
              <a:t> </a:t>
            </a:r>
            <a:r>
              <a:rPr lang="en-US" sz="4000" dirty="0">
                <a:solidFill>
                  <a:srgbClr val="00A49C"/>
                </a:solidFill>
                <a:ea typeface="Open Sans Semibold" panose="020B0706030804020204" pitchFamily="34" charset="0"/>
              </a:rPr>
              <a:t>must:	</a:t>
            </a:r>
          </a:p>
        </p:txBody>
      </p:sp>
      <p:sp>
        <p:nvSpPr>
          <p:cNvPr id="3" name="Content Placeholder 2">
            <a:extLst>
              <a:ext uri="{FF2B5EF4-FFF2-40B4-BE49-F238E27FC236}">
                <a16:creationId xmlns:a16="http://schemas.microsoft.com/office/drawing/2014/main" id="{38283147-1D1D-47B0-8B04-86BAE1257DCC}"/>
              </a:ext>
            </a:extLst>
          </p:cNvPr>
          <p:cNvSpPr>
            <a:spLocks noGrp="1"/>
          </p:cNvSpPr>
          <p:nvPr>
            <p:ph idx="1"/>
          </p:nvPr>
        </p:nvSpPr>
        <p:spPr>
          <a:xfrm>
            <a:off x="385711" y="2667000"/>
            <a:ext cx="8394700" cy="3962400"/>
          </a:xfrm>
        </p:spPr>
        <p:txBody>
          <a:bodyPr rtlCol="0">
            <a:normAutofit fontScale="62500" lnSpcReduction="20000"/>
          </a:bodyPr>
          <a:lstStyle/>
          <a:p>
            <a:pPr eaLnBrk="1" fontAlgn="auto" hangingPunct="1">
              <a:spcAft>
                <a:spcPts val="0"/>
              </a:spcAft>
              <a:defRPr/>
            </a:pP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Have an adjacent quarter page </a:t>
            </a:r>
            <a:r>
              <a:rPr lang="en-US" sz="38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Proposed Tax Increase </a:t>
            </a: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or </a:t>
            </a:r>
            <a:r>
              <a:rPr lang="en-US" sz="38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Budget Hearing </a:t>
            </a: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advertisement</a:t>
            </a:r>
          </a:p>
          <a:p>
            <a:pPr eaLnBrk="1" fontAlgn="auto" hangingPunct="1">
              <a:spcAft>
                <a:spcPts val="0"/>
              </a:spcAft>
              <a:defRPr/>
            </a:pP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Have an adjacent </a:t>
            </a:r>
            <a:r>
              <a:rPr lang="en-US" sz="38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Tax for School Capital Outlay</a:t>
            </a: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 advertisement if applicable</a:t>
            </a:r>
          </a:p>
          <a:p>
            <a:pPr eaLnBrk="1" fontAlgn="auto" hangingPunct="1">
              <a:spcAft>
                <a:spcPts val="0"/>
              </a:spcAft>
              <a:defRPr/>
            </a:pP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Show all proposed millage rates applicable to school district: </a:t>
            </a:r>
          </a:p>
          <a:p>
            <a:pPr lvl="1" eaLnBrk="1" fontAlgn="auto" hangingPunct="1">
              <a:spcAft>
                <a:spcPts val="0"/>
              </a:spcAft>
              <a:buFont typeface="Courier New" panose="02070309020205020404" pitchFamily="49" charset="0"/>
              <a:buChar char="o"/>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Required Local Effort (RLE) including prior period funding adjustment</a:t>
            </a:r>
          </a:p>
          <a:p>
            <a:pPr lvl="1" eaLnBrk="1" fontAlgn="auto" hangingPunct="1">
              <a:spcAft>
                <a:spcPts val="0"/>
              </a:spcAft>
              <a:buFont typeface="Courier New" panose="02070309020205020404" pitchFamily="49" charset="0"/>
              <a:buChar char="o"/>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Capital Outlay </a:t>
            </a:r>
          </a:p>
          <a:p>
            <a:pPr lvl="1" eaLnBrk="1" fontAlgn="auto" hangingPunct="1">
              <a:spcAft>
                <a:spcPts val="0"/>
              </a:spcAft>
              <a:buFont typeface="Courier New" panose="02070309020205020404" pitchFamily="49" charset="0"/>
              <a:buChar char="o"/>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Discretionary Operating</a:t>
            </a:r>
          </a:p>
          <a:p>
            <a:pPr lvl="1" eaLnBrk="1" fontAlgn="auto" hangingPunct="1">
              <a:spcAft>
                <a:spcPts val="0"/>
              </a:spcAft>
              <a:buFont typeface="Courier New" panose="02070309020205020404" pitchFamily="49" charset="0"/>
              <a:buChar char="o"/>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Discretionary Capital Improvement</a:t>
            </a:r>
          </a:p>
          <a:p>
            <a:pPr lvl="1" eaLnBrk="1" fontAlgn="auto" hangingPunct="1">
              <a:spcAft>
                <a:spcPts val="0"/>
              </a:spcAft>
              <a:buFont typeface="Courier New" panose="02070309020205020404" pitchFamily="49" charset="0"/>
              <a:buChar char="o"/>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Additional Voted Millage</a:t>
            </a:r>
          </a:p>
          <a:p>
            <a:pPr lvl="1" eaLnBrk="1" fontAlgn="auto" hangingPunct="1">
              <a:spcAft>
                <a:spcPts val="0"/>
              </a:spcAft>
              <a:buFont typeface="Courier New" panose="02070309020205020404" pitchFamily="49" charset="0"/>
              <a:buChar char="o"/>
              <a:defRPr/>
            </a:pPr>
            <a:r>
              <a:rPr lang="en-US" sz="2900" dirty="0">
                <a:solidFill>
                  <a:srgbClr val="002060"/>
                </a:solidFill>
                <a:latin typeface="Arial" panose="020B0604020202020204" pitchFamily="34" charset="0"/>
                <a:ea typeface="Open Sans Semibold" panose="020B0706030804020204" pitchFamily="34" charset="0"/>
                <a:cs typeface="Arial" panose="020B0604020202020204" pitchFamily="34" charset="0"/>
              </a:rPr>
              <a:t>Voted Debt Service</a:t>
            </a: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C6C07-2138-4AD4-B744-307830007EA1}"/>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4000" dirty="0">
                <a:solidFill>
                  <a:srgbClr val="00A49C"/>
                </a:solidFill>
                <a:ea typeface="Open Sans Semibold" panose="020B0706030804020204" pitchFamily="34" charset="0"/>
              </a:rPr>
              <a:t>The </a:t>
            </a:r>
            <a:r>
              <a:rPr lang="en-US" sz="4000" i="1" dirty="0">
                <a:solidFill>
                  <a:srgbClr val="00A49C"/>
                </a:solidFill>
                <a:ea typeface="Open Sans Semibold" panose="020B0706030804020204" pitchFamily="34" charset="0"/>
              </a:rPr>
              <a:t>Budget Summary </a:t>
            </a:r>
            <a:r>
              <a:rPr lang="en-US" sz="4000" dirty="0">
                <a:solidFill>
                  <a:srgbClr val="00A49C"/>
                </a:solidFill>
                <a:ea typeface="Open Sans Semibold" panose="020B0706030804020204" pitchFamily="34" charset="0"/>
              </a:rPr>
              <a:t>must:	</a:t>
            </a:r>
          </a:p>
        </p:txBody>
      </p:sp>
      <p:sp>
        <p:nvSpPr>
          <p:cNvPr id="3" name="Content Placeholder 2">
            <a:extLst>
              <a:ext uri="{FF2B5EF4-FFF2-40B4-BE49-F238E27FC236}">
                <a16:creationId xmlns:a16="http://schemas.microsoft.com/office/drawing/2014/main" id="{5B247A9E-769F-4744-9AE8-8A9C85C506A2}"/>
              </a:ext>
            </a:extLst>
          </p:cNvPr>
          <p:cNvSpPr>
            <a:spLocks noGrp="1"/>
          </p:cNvSpPr>
          <p:nvPr>
            <p:ph idx="1"/>
          </p:nvPr>
        </p:nvSpPr>
        <p:spPr>
          <a:xfrm>
            <a:off x="701675" y="2971800"/>
            <a:ext cx="7816850" cy="2743200"/>
          </a:xfrm>
        </p:spPr>
        <p:txBody>
          <a:bodyPr rtlCol="0">
            <a:normAutofit fontScale="92500" lnSpcReduction="10000"/>
          </a:bodyPr>
          <a:lstStyle/>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Show all funds</a:t>
            </a:r>
          </a:p>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Have a balanced budget; balance all funds and the total of all funds</a:t>
            </a:r>
          </a:p>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Include the statement of increase in operating expenditures in bold type if the proposed operating budget expenditures for the upcoming year are greater than those of the current year</a:t>
            </a: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2AF08-6B34-48C1-B7AB-D04CC33B2D82}"/>
              </a:ext>
            </a:extLst>
          </p:cNvPr>
          <p:cNvSpPr>
            <a:spLocks noGrp="1"/>
          </p:cNvSpPr>
          <p:nvPr>
            <p:ph type="title"/>
          </p:nvPr>
        </p:nvSpPr>
        <p:spPr>
          <a:xfrm>
            <a:off x="456528" y="12954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i="1" dirty="0">
                <a:solidFill>
                  <a:srgbClr val="00A49C"/>
                </a:solidFill>
                <a:ea typeface="Open Sans Semibold" panose="020B0706030804020204" pitchFamily="34" charset="0"/>
              </a:rPr>
              <a:t>Budget Summary </a:t>
            </a:r>
            <a:r>
              <a:rPr lang="en-US" sz="4000" dirty="0">
                <a:solidFill>
                  <a:srgbClr val="00A49C"/>
                </a:solidFill>
                <a:ea typeface="Open Sans Semibold" panose="020B0706030804020204" pitchFamily="34" charset="0"/>
              </a:rPr>
              <a:t>Example	</a:t>
            </a:r>
          </a:p>
        </p:txBody>
      </p:sp>
      <p:grpSp>
        <p:nvGrpSpPr>
          <p:cNvPr id="59395" name="Group 8"/>
          <p:cNvGrpSpPr>
            <a:grpSpLocks noChangeAspect="1"/>
          </p:cNvGrpSpPr>
          <p:nvPr/>
        </p:nvGrpSpPr>
        <p:grpSpPr bwMode="auto">
          <a:xfrm>
            <a:off x="228600" y="1295400"/>
            <a:ext cx="7426584" cy="6416675"/>
            <a:chOff x="0" y="0"/>
            <a:chExt cx="5512" cy="4762"/>
          </a:xfrm>
        </p:grpSpPr>
        <p:sp>
          <p:nvSpPr>
            <p:cNvPr id="6" name="AutoShape 7">
              <a:extLst>
                <a:ext uri="{FF2B5EF4-FFF2-40B4-BE49-F238E27FC236}">
                  <a16:creationId xmlns:a16="http://schemas.microsoft.com/office/drawing/2014/main" id="{8A3E9D56-8C1A-4764-ADB1-16475B562C4D}"/>
                </a:ext>
              </a:extLst>
            </p:cNvPr>
            <p:cNvSpPr>
              <a:spLocks noChangeAspect="1" noChangeArrowheads="1" noTextEdit="1"/>
            </p:cNvSpPr>
            <p:nvPr/>
          </p:nvSpPr>
          <p:spPr bwMode="auto">
            <a:xfrm>
              <a:off x="0" y="0"/>
              <a:ext cx="4407" cy="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sz="1800" b="0" kern="0">
                <a:solidFill>
                  <a:srgbClr val="FFFFFF"/>
                </a:solidFill>
              </a:endParaRPr>
            </a:p>
          </p:txBody>
        </p:sp>
        <p:pic>
          <p:nvPicPr>
            <p:cNvPr id="59397"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2694" t="2910" r="3902" b="6160"/>
            <a:stretch/>
          </p:blipFill>
          <p:spPr bwMode="auto">
            <a:xfrm rot="5400000">
              <a:off x="1651" y="116"/>
              <a:ext cx="3172" cy="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0CC80-4BD2-48C7-912A-D5CAA3588E51}"/>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3600" i="1" dirty="0">
                <a:solidFill>
                  <a:srgbClr val="00A49C"/>
                </a:solidFill>
                <a:ea typeface="Open Sans Semibold" panose="020B0706030804020204" pitchFamily="34" charset="0"/>
              </a:rPr>
              <a:t>Amended Notice of Tax for School Capital Outlay</a:t>
            </a:r>
            <a:r>
              <a:rPr lang="en-US" sz="4000" dirty="0">
                <a:solidFill>
                  <a:srgbClr val="00A49C"/>
                </a:solidFill>
                <a:ea typeface="Open Sans Semibold" panose="020B0706030804020204" pitchFamily="34" charset="0"/>
              </a:rPr>
              <a:t>	</a:t>
            </a:r>
          </a:p>
        </p:txBody>
      </p:sp>
      <p:sp>
        <p:nvSpPr>
          <p:cNvPr id="3" name="Content Placeholder 2">
            <a:extLst>
              <a:ext uri="{FF2B5EF4-FFF2-40B4-BE49-F238E27FC236}">
                <a16:creationId xmlns:a16="http://schemas.microsoft.com/office/drawing/2014/main" id="{43676816-930B-4E32-A4C8-86B983CFC5A9}"/>
              </a:ext>
            </a:extLst>
          </p:cNvPr>
          <p:cNvSpPr>
            <a:spLocks noGrp="1"/>
          </p:cNvSpPr>
          <p:nvPr>
            <p:ph idx="1"/>
          </p:nvPr>
        </p:nvSpPr>
        <p:spPr>
          <a:xfrm>
            <a:off x="762000" y="2895600"/>
            <a:ext cx="7893050" cy="2743200"/>
          </a:xfrm>
        </p:spPr>
        <p:txBody>
          <a:bodyPr rtlCol="0">
            <a:normAutofit/>
          </a:bodyPr>
          <a:lstStyle/>
          <a:p>
            <a:pPr marL="0" indent="0" eaLnBrk="1" fontAlgn="auto" hangingPunct="1">
              <a:spcAft>
                <a:spcPts val="0"/>
              </a:spcAft>
              <a:buFont typeface="Arial" panose="020B0604020202020204" pitchFamily="34" charset="0"/>
              <a:buNone/>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If a school district needs to amend the list of capital outlay projects it previously advertised or adopted, the school district must publish an </a:t>
            </a:r>
            <a:r>
              <a:rPr lang="en-US" sz="26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Amended Notice of Tax for School Capital Outlay</a:t>
            </a: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 ad. </a:t>
            </a: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B811-DDC7-4B9D-8AF7-EA79CBEEE128}"/>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i="1" dirty="0">
                <a:solidFill>
                  <a:srgbClr val="00A49C"/>
                </a:solidFill>
                <a:ea typeface="Open Sans Semibold" panose="020B0706030804020204" pitchFamily="34" charset="0"/>
              </a:rPr>
              <a:t> </a:t>
            </a:r>
            <a:r>
              <a:rPr lang="en-US" sz="3600" i="1" dirty="0">
                <a:solidFill>
                  <a:srgbClr val="00A49C"/>
                </a:solidFill>
                <a:ea typeface="Open Sans Semibold" panose="020B0706030804020204" pitchFamily="34" charset="0"/>
              </a:rPr>
              <a:t>Amended Notice of Tax for </a:t>
            </a:r>
            <a:br>
              <a:rPr lang="en-US" sz="3600" i="1" dirty="0">
                <a:solidFill>
                  <a:srgbClr val="00A49C"/>
                </a:solidFill>
                <a:ea typeface="Open Sans Semibold" panose="020B0706030804020204" pitchFamily="34" charset="0"/>
              </a:rPr>
            </a:br>
            <a:r>
              <a:rPr lang="en-US" sz="3600" i="1" dirty="0">
                <a:solidFill>
                  <a:srgbClr val="00A49C"/>
                </a:solidFill>
                <a:ea typeface="Open Sans Semibold" panose="020B0706030804020204" pitchFamily="34" charset="0"/>
              </a:rPr>
              <a:t>School Capital Outlay</a:t>
            </a:r>
            <a:r>
              <a:rPr lang="en-US" sz="3600" dirty="0">
                <a:solidFill>
                  <a:srgbClr val="00A49C"/>
                </a:solidFill>
                <a:ea typeface="Open Sans Semibold" panose="020B0706030804020204" pitchFamily="34" charset="0"/>
              </a:rPr>
              <a:t> ad must:</a:t>
            </a:r>
            <a:r>
              <a:rPr lang="en-US" sz="4000" dirty="0">
                <a:solidFill>
                  <a:srgbClr val="00A49C"/>
                </a:solidFill>
                <a:ea typeface="Open Sans Semibold" panose="020B0706030804020204" pitchFamily="34" charset="0"/>
              </a:rPr>
              <a:t>	</a:t>
            </a:r>
          </a:p>
        </p:txBody>
      </p:sp>
      <p:sp>
        <p:nvSpPr>
          <p:cNvPr id="3" name="Content Placeholder 2">
            <a:extLst>
              <a:ext uri="{FF2B5EF4-FFF2-40B4-BE49-F238E27FC236}">
                <a16:creationId xmlns:a16="http://schemas.microsoft.com/office/drawing/2014/main" id="{6C0CE7AE-54F7-4E49-8249-B2F1DF3BFCB4}"/>
              </a:ext>
            </a:extLst>
          </p:cNvPr>
          <p:cNvSpPr>
            <a:spLocks noGrp="1"/>
          </p:cNvSpPr>
          <p:nvPr>
            <p:ph idx="1"/>
          </p:nvPr>
        </p:nvSpPr>
        <p:spPr>
          <a:xfrm>
            <a:off x="452438" y="3200400"/>
            <a:ext cx="8274050" cy="3200400"/>
          </a:xfrm>
        </p:spPr>
        <p:txBody>
          <a:bodyPr rtlCol="0">
            <a:normAutofit fontScale="62500" lnSpcReduction="20000"/>
          </a:bodyPr>
          <a:lstStyle/>
          <a:p>
            <a:pPr eaLnBrk="1" fontAlgn="auto" hangingPunct="1">
              <a:spcAft>
                <a:spcPts val="0"/>
              </a:spcAft>
              <a:defRPr/>
            </a:pP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Be published any time the school district proposes an amendment to the previously advertised and adopted </a:t>
            </a:r>
            <a:r>
              <a:rPr lang="en-US" sz="38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Tax for School Capital Outlay</a:t>
            </a: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 Projects must be listed under each category of new, amended, or deleted.</a:t>
            </a:r>
            <a:b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b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r>
              <a:rPr lang="en-US" sz="3800" b="1" i="1" dirty="0">
                <a:solidFill>
                  <a:srgbClr val="002060"/>
                </a:solidFill>
                <a:latin typeface="Arial" panose="020B0604020202020204" pitchFamily="34" charset="0"/>
                <a:ea typeface="Open Sans Semibold" panose="020B0706030804020204" pitchFamily="34" charset="0"/>
                <a:cs typeface="Arial" panose="020B0604020202020204" pitchFamily="34" charset="0"/>
              </a:rPr>
              <a:t>Categories/projects without a change may be omitted.</a:t>
            </a:r>
            <a:b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3800" dirty="0">
                <a:solidFill>
                  <a:srgbClr val="002060"/>
                </a:solidFill>
                <a:latin typeface="Arial" panose="020B0604020202020204" pitchFamily="34" charset="0"/>
                <a:ea typeface="Open Sans Semibold" panose="020B0706030804020204" pitchFamily="34" charset="0"/>
                <a:cs typeface="Arial" panose="020B0604020202020204" pitchFamily="34" charset="0"/>
              </a:rPr>
              <a:t>Be a quarter page of the newspaper</a:t>
            </a: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p>
        </p:txBody>
      </p:sp>
      <p:sp>
        <p:nvSpPr>
          <p:cNvPr id="3" name="Content Placeholder 2">
            <a:extLst>
              <a:ext uri="{FF2B5EF4-FFF2-40B4-BE49-F238E27FC236}">
                <a16:creationId xmlns:a16="http://schemas.microsoft.com/office/drawing/2014/main" id="{13C63205-7D2C-44A5-9339-5D67EFB7A6A4}"/>
              </a:ext>
            </a:extLst>
          </p:cNvPr>
          <p:cNvSpPr>
            <a:spLocks noGrp="1"/>
          </p:cNvSpPr>
          <p:nvPr>
            <p:ph idx="1"/>
          </p:nvPr>
        </p:nvSpPr>
        <p:spPr>
          <a:xfrm>
            <a:off x="457200" y="2438400"/>
            <a:ext cx="8229600" cy="3687763"/>
          </a:xfrm>
        </p:spPr>
        <p:txBody>
          <a:bodyPr rtlCol="0">
            <a:normAutofit/>
          </a:bodyPr>
          <a:lstStyle/>
          <a:p>
            <a:pPr marL="452628" lvl="0" eaLnBrk="1" fontAlgn="auto" hangingPunct="1">
              <a:spcAft>
                <a:spcPts val="0"/>
              </a:spcAft>
              <a:buFontTx/>
              <a:buChar char="-"/>
            </a:pPr>
            <a:r>
              <a:rPr lang="en-US" sz="2400" dirty="0">
                <a:solidFill>
                  <a:srgbClr val="051A54"/>
                </a:solidFill>
                <a:latin typeface="Arial" panose="020B0604020202020204" pitchFamily="34" charset="0"/>
                <a:ea typeface="Open Sans Extrabold" panose="020B0906030804020204" pitchFamily="34" charset="0"/>
                <a:cs typeface="Arial" panose="020B0604020202020204" pitchFamily="34" charset="0"/>
              </a:rPr>
              <a:t>The property appraiser (PA) provides total assessed value of nonexempt property to taxing authorities by </a:t>
            </a:r>
            <a:r>
              <a:rPr lang="en-US" sz="2400" b="1" dirty="0">
                <a:solidFill>
                  <a:srgbClr val="051A54"/>
                </a:solidFill>
                <a:latin typeface="Arial" panose="020B0604020202020204" pitchFamily="34" charset="0"/>
                <a:ea typeface="Open Sans Extrabold" panose="020B0906030804020204" pitchFamily="34" charset="0"/>
                <a:cs typeface="Arial" panose="020B0604020202020204" pitchFamily="34" charset="0"/>
              </a:rPr>
              <a:t>June 1 </a:t>
            </a:r>
            <a:r>
              <a:rPr lang="en-US" sz="2400" dirty="0">
                <a:solidFill>
                  <a:srgbClr val="051A54"/>
                </a:solidFill>
                <a:latin typeface="Arial" panose="020B0604020202020204" pitchFamily="34" charset="0"/>
                <a:ea typeface="Open Sans Extrabold" panose="020B0906030804020204" pitchFamily="34" charset="0"/>
                <a:cs typeface="Arial" panose="020B0604020202020204" pitchFamily="34" charset="0"/>
              </a:rPr>
              <a:t>for budget planning purposes.</a:t>
            </a:r>
            <a:br>
              <a:rPr lang="en-US" sz="2400" dirty="0">
                <a:solidFill>
                  <a:srgbClr val="051A54"/>
                </a:solidFill>
                <a:latin typeface="Arial" panose="020B0604020202020204" pitchFamily="34" charset="0"/>
                <a:ea typeface="Open Sans Extrabold" panose="020B0906030804020204" pitchFamily="34" charset="0"/>
                <a:cs typeface="Arial" panose="020B0604020202020204" pitchFamily="34" charset="0"/>
              </a:rPr>
            </a:br>
            <a:endParaRPr lang="en-US" sz="2400" dirty="0">
              <a:solidFill>
                <a:srgbClr val="051A54"/>
              </a:solidFill>
              <a:latin typeface="Arial" panose="020B0604020202020204" pitchFamily="34" charset="0"/>
              <a:ea typeface="Open Sans Extrabold" panose="020B0906030804020204" pitchFamily="34" charset="0"/>
              <a:cs typeface="Arial" panose="020B0604020202020204" pitchFamily="34" charset="0"/>
            </a:endParaRPr>
          </a:p>
          <a:p>
            <a:pPr marL="452628" lvl="0" eaLnBrk="1" fontAlgn="auto" hangingPunct="1">
              <a:spcAft>
                <a:spcPts val="0"/>
              </a:spcAft>
              <a:buFontTx/>
              <a:buChar char="-"/>
            </a:pPr>
            <a:r>
              <a:rPr lang="en-US" sz="2400" dirty="0">
                <a:latin typeface="Arial" panose="020B0604020202020204" pitchFamily="34" charset="0"/>
                <a:ea typeface="Open Sans Semibold" panose="020B0706030804020204" pitchFamily="34" charset="0"/>
                <a:cs typeface="Arial" panose="020B0604020202020204" pitchFamily="34" charset="0"/>
              </a:rPr>
              <a:t>PA certifies the school district’s taxable value on </a:t>
            </a:r>
            <a:r>
              <a:rPr lang="en-US" sz="2400" i="1" dirty="0">
                <a:latin typeface="Arial" panose="020B0604020202020204" pitchFamily="34" charset="0"/>
                <a:ea typeface="Open Sans Semibold" panose="020B0706030804020204" pitchFamily="34" charset="0"/>
                <a:cs typeface="Arial" panose="020B0604020202020204" pitchFamily="34" charset="0"/>
              </a:rPr>
              <a:t>Certification of School Taxable Value </a:t>
            </a:r>
            <a:r>
              <a:rPr lang="en-US" sz="2400" dirty="0">
                <a:latin typeface="Arial" panose="020B0604020202020204" pitchFamily="34" charset="0"/>
                <a:ea typeface="Open Sans Semibold" panose="020B0706030804020204" pitchFamily="34" charset="0"/>
                <a:cs typeface="Arial" panose="020B0604020202020204" pitchFamily="34" charset="0"/>
              </a:rPr>
              <a:t>(Form DR-420S).</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95AF-9EE4-414F-9CB9-D934D763B237}"/>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i="1" dirty="0">
                <a:solidFill>
                  <a:srgbClr val="00A49C"/>
                </a:solidFill>
                <a:ea typeface="Open Sans Semibold" panose="020B0706030804020204" pitchFamily="34" charset="0"/>
              </a:rPr>
              <a:t> </a:t>
            </a:r>
            <a:r>
              <a:rPr lang="en-US" sz="3600" i="1" dirty="0">
                <a:solidFill>
                  <a:srgbClr val="00A49C"/>
                </a:solidFill>
                <a:ea typeface="Open Sans Semibold" panose="020B0706030804020204" pitchFamily="34" charset="0"/>
              </a:rPr>
              <a:t>Amended Notice of Tax for School Capital </a:t>
            </a:r>
            <a:br>
              <a:rPr lang="en-US" sz="3600" i="1" dirty="0">
                <a:solidFill>
                  <a:srgbClr val="00A49C"/>
                </a:solidFill>
                <a:ea typeface="Open Sans Semibold" panose="020B0706030804020204" pitchFamily="34" charset="0"/>
              </a:rPr>
            </a:br>
            <a:r>
              <a:rPr lang="en-US" sz="3600" i="1" dirty="0">
                <a:solidFill>
                  <a:srgbClr val="00A49C"/>
                </a:solidFill>
                <a:ea typeface="Open Sans Semibold" panose="020B0706030804020204" pitchFamily="34" charset="0"/>
              </a:rPr>
              <a:t>Outlay</a:t>
            </a:r>
            <a:r>
              <a:rPr lang="en-US" sz="3600" dirty="0">
                <a:solidFill>
                  <a:srgbClr val="00A49C"/>
                </a:solidFill>
                <a:ea typeface="Open Sans Semibold" panose="020B0706030804020204" pitchFamily="34" charset="0"/>
              </a:rPr>
              <a:t> Ad Example</a:t>
            </a:r>
            <a:r>
              <a:rPr lang="en-US" sz="4000" dirty="0">
                <a:solidFill>
                  <a:srgbClr val="00A49C"/>
                </a:solidFill>
                <a:ea typeface="Open Sans Semibold" panose="020B0706030804020204" pitchFamily="34" charset="0"/>
              </a:rPr>
              <a:t>	</a:t>
            </a:r>
          </a:p>
        </p:txBody>
      </p:sp>
      <p:pic>
        <p:nvPicPr>
          <p:cNvPr id="62467" name="Picture 4" descr="slide 2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83" t="8678" r="12398" b="56498"/>
          <a:stretch/>
        </p:blipFill>
        <p:spPr bwMode="auto">
          <a:xfrm>
            <a:off x="1600200" y="2895600"/>
            <a:ext cx="5791200" cy="3491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5D43-6032-4AE2-8BDB-0370C3539150}"/>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3600" i="1" dirty="0">
                <a:solidFill>
                  <a:srgbClr val="00A49C"/>
                </a:solidFill>
                <a:ea typeface="Open Sans Semibold" panose="020B0706030804020204" pitchFamily="34" charset="0"/>
              </a:rPr>
              <a:t>Notice of Continuation </a:t>
            </a:r>
            <a:r>
              <a:rPr lang="en-US" sz="3600" dirty="0">
                <a:solidFill>
                  <a:srgbClr val="00A49C"/>
                </a:solidFill>
                <a:ea typeface="Open Sans Semibold" panose="020B0706030804020204" pitchFamily="34" charset="0"/>
              </a:rPr>
              <a:t>Ad</a:t>
            </a:r>
            <a:endParaRPr lang="en-US" sz="4000" dirty="0">
              <a:solidFill>
                <a:srgbClr val="00A49C"/>
              </a:solidFill>
              <a:ea typeface="Open Sans Semibold" panose="020B0706030804020204" pitchFamily="34" charset="0"/>
            </a:endParaRPr>
          </a:p>
        </p:txBody>
      </p:sp>
      <p:sp>
        <p:nvSpPr>
          <p:cNvPr id="3" name="Content Placeholder 2">
            <a:extLst>
              <a:ext uri="{FF2B5EF4-FFF2-40B4-BE49-F238E27FC236}">
                <a16:creationId xmlns:a16="http://schemas.microsoft.com/office/drawing/2014/main" id="{18D8FA3C-A32E-4FF8-B897-4CC1C0B7760A}"/>
              </a:ext>
            </a:extLst>
          </p:cNvPr>
          <p:cNvSpPr>
            <a:spLocks noGrp="1"/>
          </p:cNvSpPr>
          <p:nvPr>
            <p:ph idx="1"/>
          </p:nvPr>
        </p:nvSpPr>
        <p:spPr>
          <a:xfrm>
            <a:off x="914399" y="2971800"/>
            <a:ext cx="7783513" cy="2743200"/>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If circumstances beyond the school district’s control cause the hearing to be recessed, the school district must publish a </a:t>
            </a:r>
            <a:r>
              <a:rPr lang="en-US" sz="24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Continuation</a:t>
            </a: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a:t>
            </a:r>
          </a:p>
          <a:p>
            <a:pPr marL="0" indent="0" eaLnBrk="1" fontAlgn="auto" hangingPunct="1">
              <a:spcAft>
                <a:spcPts val="0"/>
              </a:spcAft>
              <a:buFont typeface="Arial" panose="020B0604020202020204" pitchFamily="34" charset="0"/>
              <a:buNone/>
              <a:defRPr/>
            </a:pPr>
            <a:endPar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hearing should be </a:t>
            </a:r>
            <a:r>
              <a:rPr lang="en-US" sz="24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recessed,</a:t>
            </a:r>
            <a:r>
              <a:rPr lang="en-US" sz="2400" dirty="0">
                <a:solidFill>
                  <a:srgbClr val="FF0000"/>
                </a:solidFill>
                <a:latin typeface="Arial" panose="020B0604020202020204" pitchFamily="34" charset="0"/>
                <a:ea typeface="Open Sans Semibold" panose="020B0706030804020204" pitchFamily="34" charset="0"/>
                <a:cs typeface="Arial" panose="020B0604020202020204" pitchFamily="34" charset="0"/>
              </a:rPr>
              <a:t> </a:t>
            </a: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not adjourned.</a:t>
            </a: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9EC4-FC46-4123-8136-A4B28ECA7E31}"/>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3600" i="1" dirty="0">
                <a:solidFill>
                  <a:srgbClr val="00A49C"/>
                </a:solidFill>
                <a:ea typeface="Open Sans Semibold" panose="020B0706030804020204" pitchFamily="34" charset="0"/>
              </a:rPr>
              <a:t>Notice of Continuation</a:t>
            </a:r>
            <a:r>
              <a:rPr lang="en-US" sz="3600" dirty="0">
                <a:solidFill>
                  <a:srgbClr val="00A49C"/>
                </a:solidFill>
                <a:ea typeface="Open Sans Semibold" panose="020B0706030804020204" pitchFamily="34" charset="0"/>
              </a:rPr>
              <a:t> Ad</a:t>
            </a:r>
            <a:endParaRPr lang="en-US" sz="4000" dirty="0">
              <a:solidFill>
                <a:srgbClr val="00A49C"/>
              </a:solidFill>
              <a:ea typeface="Open Sans Semibold" panose="020B0706030804020204" pitchFamily="34" charset="0"/>
            </a:endParaRPr>
          </a:p>
        </p:txBody>
      </p:sp>
      <p:sp>
        <p:nvSpPr>
          <p:cNvPr id="3" name="Content Placeholder 2">
            <a:extLst>
              <a:ext uri="{FF2B5EF4-FFF2-40B4-BE49-F238E27FC236}">
                <a16:creationId xmlns:a16="http://schemas.microsoft.com/office/drawing/2014/main" id="{FDB6F8F2-3B11-4D49-9E34-B2DCEDA1B1AD}"/>
              </a:ext>
            </a:extLst>
          </p:cNvPr>
          <p:cNvSpPr>
            <a:spLocks noGrp="1"/>
          </p:cNvSpPr>
          <p:nvPr>
            <p:ph idx="1"/>
          </p:nvPr>
        </p:nvSpPr>
        <p:spPr>
          <a:xfrm>
            <a:off x="1134268" y="3048000"/>
            <a:ext cx="6875463" cy="2743200"/>
          </a:xfrm>
        </p:spPr>
        <p:txBody>
          <a:bodyPr rtlCol="0">
            <a:normAutofit fontScale="92500"/>
          </a:bodyPr>
          <a:lstStyle/>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Must not deviate from the specified language</a:t>
            </a:r>
          </a:p>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Has no size requirement</a:t>
            </a:r>
          </a:p>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Requires no accompanying ads</a:t>
            </a:r>
          </a:p>
          <a:p>
            <a:pPr eaLnBrk="1" fontAlgn="auto" hangingPunct="1">
              <a:spcAft>
                <a:spcPts val="0"/>
              </a:spcAft>
              <a:defRPr/>
            </a:pPr>
            <a:endPar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26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school district must hold the hearing two to five days after the ad is published.</a:t>
            </a:r>
          </a:p>
          <a:p>
            <a:pPr marL="0" indent="0" eaLnBrk="1" fontAlgn="auto" hangingPunct="1">
              <a:spcAft>
                <a:spcPts val="0"/>
              </a:spcAft>
              <a:buFont typeface="Arial" panose="020B0604020202020204" pitchFamily="34" charset="0"/>
              <a:buNone/>
              <a:defRPr/>
            </a:pPr>
            <a:endPar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53E1-AF84-4DF2-9714-9AB315237392}"/>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i="1" dirty="0">
                <a:solidFill>
                  <a:srgbClr val="00A49C"/>
                </a:solidFill>
                <a:ea typeface="Open Sans Semibold" panose="020B0706030804020204" pitchFamily="34" charset="0"/>
              </a:rPr>
              <a:t> </a:t>
            </a:r>
            <a:r>
              <a:rPr lang="en-US" sz="3600" i="1" dirty="0">
                <a:solidFill>
                  <a:srgbClr val="00A49C"/>
                </a:solidFill>
                <a:ea typeface="Open Sans Semibold" panose="020B0706030804020204" pitchFamily="34" charset="0"/>
              </a:rPr>
              <a:t>Notice of Continuation</a:t>
            </a:r>
            <a:r>
              <a:rPr lang="en-US" sz="3600" dirty="0">
                <a:solidFill>
                  <a:srgbClr val="00A49C"/>
                </a:solidFill>
                <a:ea typeface="Open Sans Semibold" panose="020B0706030804020204" pitchFamily="34" charset="0"/>
              </a:rPr>
              <a:t> Ad Example</a:t>
            </a:r>
            <a:endParaRPr lang="en-US" sz="4000" dirty="0">
              <a:solidFill>
                <a:srgbClr val="00A49C"/>
              </a:solidFill>
              <a:ea typeface="Open Sans Semibold" panose="020B0706030804020204" pitchFamily="34" charset="0"/>
            </a:endParaRPr>
          </a:p>
        </p:txBody>
      </p:sp>
      <p:sp>
        <p:nvSpPr>
          <p:cNvPr id="5" name="Rectangle 3">
            <a:extLst>
              <a:ext uri="{FF2B5EF4-FFF2-40B4-BE49-F238E27FC236}">
                <a16:creationId xmlns:a16="http://schemas.microsoft.com/office/drawing/2014/main" id="{2A8C2F97-B830-4ECF-A8D2-8EA3544F753A}"/>
              </a:ext>
            </a:extLst>
          </p:cNvPr>
          <p:cNvSpPr>
            <a:spLocks noChangeArrowheads="1"/>
          </p:cNvSpPr>
          <p:nvPr/>
        </p:nvSpPr>
        <p:spPr bwMode="auto">
          <a:xfrm>
            <a:off x="1143000" y="2971800"/>
            <a:ext cx="6705600" cy="2514600"/>
          </a:xfrm>
          <a:prstGeom prst="rect">
            <a:avLst/>
          </a:prstGeom>
          <a:solidFill>
            <a:srgbClr val="FFFFFF"/>
          </a:solidFill>
          <a:ln w="12700">
            <a:solidFill>
              <a:srgbClr val="000000"/>
            </a:solidFill>
            <a:miter lim="800000"/>
            <a:headEnd/>
            <a:tailEnd/>
          </a:ln>
          <a:effectLst>
            <a:outerShdw dist="71842" dir="2700000" algn="ctr" rotWithShape="0">
              <a:srgbClr val="808080">
                <a:alpha val="50000"/>
              </a:srgbClr>
            </a:outerShdw>
          </a:effectLst>
        </p:spPr>
        <p:txBody>
          <a:bodyPr/>
          <a:lstStyle/>
          <a:p>
            <a:pPr marL="342900" indent="-342900" algn="ctr" eaLnBrk="1" fontAlgn="auto" hangingPunct="1">
              <a:spcBef>
                <a:spcPct val="30000"/>
              </a:spcBef>
              <a:spcAft>
                <a:spcPts val="0"/>
              </a:spcAft>
              <a:buClr>
                <a:srgbClr val="009999"/>
              </a:buClr>
              <a:buSzPct val="70000"/>
              <a:buFont typeface="Wingdings" pitchFamily="2" charset="2"/>
              <a:buNone/>
              <a:defRPr/>
            </a:pPr>
            <a:r>
              <a:rPr lang="en-US" sz="1800" b="0" kern="0" dirty="0">
                <a:solidFill>
                  <a:srgbClr val="000000"/>
                </a:solidFill>
                <a:effectLst>
                  <a:outerShdw blurRad="38100" dist="38100" dir="2700000" algn="tl">
                    <a:srgbClr val="C0C0C0"/>
                  </a:outerShdw>
                </a:effectLst>
                <a:latin typeface="Tahoma" pitchFamily="34" charset="0"/>
              </a:rPr>
              <a:t>NOTICE OF CONTINUATION</a:t>
            </a:r>
          </a:p>
          <a:p>
            <a:pPr marL="342900" indent="-342900" algn="ctr" eaLnBrk="1" fontAlgn="auto" hangingPunct="1">
              <a:spcBef>
                <a:spcPct val="30000"/>
              </a:spcBef>
              <a:spcAft>
                <a:spcPts val="0"/>
              </a:spcAft>
              <a:buClr>
                <a:srgbClr val="009999"/>
              </a:buClr>
              <a:buSzPct val="70000"/>
              <a:buFont typeface="Wingdings" pitchFamily="2" charset="2"/>
              <a:buNone/>
              <a:defRPr/>
            </a:pPr>
            <a:r>
              <a:rPr lang="en-US" sz="1800" b="0" kern="0" dirty="0">
                <a:solidFill>
                  <a:srgbClr val="000000"/>
                </a:solidFill>
                <a:effectLst>
                  <a:outerShdw blurRad="38100" dist="38100" dir="2700000" algn="tl">
                    <a:srgbClr val="C0C0C0"/>
                  </a:outerShdw>
                </a:effectLst>
                <a:latin typeface="Tahoma" pitchFamily="34" charset="0"/>
              </a:rPr>
              <a:t>The tentative/final budget hearing held on </a:t>
            </a:r>
            <a:br>
              <a:rPr lang="en-US" sz="1800" b="0" kern="0" dirty="0">
                <a:solidFill>
                  <a:srgbClr val="000000"/>
                </a:solidFill>
                <a:effectLst>
                  <a:outerShdw blurRad="38100" dist="38100" dir="2700000" algn="tl">
                    <a:srgbClr val="C0C0C0"/>
                  </a:outerShdw>
                </a:effectLst>
                <a:latin typeface="Tahoma" pitchFamily="34" charset="0"/>
              </a:rPr>
            </a:br>
            <a:r>
              <a:rPr lang="en-US" sz="1800" b="0" kern="0" dirty="0">
                <a:solidFill>
                  <a:srgbClr val="000000"/>
                </a:solidFill>
                <a:effectLst>
                  <a:outerShdw blurRad="38100" dist="38100" dir="2700000" algn="tl">
                    <a:srgbClr val="C0C0C0"/>
                  </a:outerShdw>
                </a:effectLst>
                <a:latin typeface="Tahoma" pitchFamily="34" charset="0"/>
              </a:rPr>
              <a:t>(Date of hearing)</a:t>
            </a:r>
          </a:p>
          <a:p>
            <a:pPr marL="342900" indent="-342900" algn="ctr" eaLnBrk="1" fontAlgn="auto" hangingPunct="1">
              <a:spcBef>
                <a:spcPct val="30000"/>
              </a:spcBef>
              <a:spcAft>
                <a:spcPts val="0"/>
              </a:spcAft>
              <a:buClr>
                <a:srgbClr val="009999"/>
              </a:buClr>
              <a:buSzPct val="70000"/>
              <a:buFont typeface="Wingdings" pitchFamily="2" charset="2"/>
              <a:buNone/>
              <a:defRPr/>
            </a:pPr>
            <a:r>
              <a:rPr lang="en-US" sz="1800" b="0" kern="0" dirty="0">
                <a:solidFill>
                  <a:srgbClr val="000000"/>
                </a:solidFill>
                <a:effectLst>
                  <a:outerShdw blurRad="38100" dist="38100" dir="2700000" algn="tl">
                    <a:srgbClr val="C0C0C0"/>
                  </a:outerShdw>
                </a:effectLst>
                <a:latin typeface="Tahoma" pitchFamily="34" charset="0"/>
              </a:rPr>
              <a:t>For the (name of school district) was recessed and will be continued on</a:t>
            </a:r>
          </a:p>
          <a:p>
            <a:pPr marL="342900" indent="-342900" algn="ctr" eaLnBrk="1" fontAlgn="auto" hangingPunct="1">
              <a:spcBef>
                <a:spcPct val="30000"/>
              </a:spcBef>
              <a:spcAft>
                <a:spcPts val="0"/>
              </a:spcAft>
              <a:buClr>
                <a:srgbClr val="009999"/>
              </a:buClr>
              <a:buSzPct val="70000"/>
              <a:buFont typeface="Wingdings" pitchFamily="2" charset="2"/>
              <a:buNone/>
              <a:defRPr/>
            </a:pPr>
            <a:r>
              <a:rPr lang="en-US" sz="1800" b="0" kern="0" dirty="0">
                <a:solidFill>
                  <a:srgbClr val="000000"/>
                </a:solidFill>
                <a:effectLst>
                  <a:outerShdw blurRad="38100" dist="38100" dir="2700000" algn="tl">
                    <a:srgbClr val="C0C0C0"/>
                  </a:outerShdw>
                </a:effectLst>
                <a:latin typeface="Tahoma" pitchFamily="34" charset="0"/>
              </a:rPr>
              <a:t>(Date, time, and location of new hearing). </a:t>
            </a:r>
          </a:p>
          <a:p>
            <a:pPr marL="342900" indent="-342900" algn="ctr" eaLnBrk="1" fontAlgn="auto" hangingPunct="1">
              <a:spcBef>
                <a:spcPct val="30000"/>
              </a:spcBef>
              <a:spcAft>
                <a:spcPts val="0"/>
              </a:spcAft>
              <a:buClr>
                <a:srgbClr val="009999"/>
              </a:buClr>
              <a:buSzPct val="70000"/>
              <a:buFont typeface="Wingdings" pitchFamily="2" charset="2"/>
              <a:buNone/>
              <a:defRPr/>
            </a:pPr>
            <a:r>
              <a:rPr lang="en-US" sz="1800" b="0" kern="0" dirty="0">
                <a:solidFill>
                  <a:srgbClr val="000000"/>
                </a:solidFill>
                <a:effectLst>
                  <a:outerShdw blurRad="38100" dist="38100" dir="2700000" algn="tl">
                    <a:srgbClr val="C0C0C0"/>
                  </a:outerShdw>
                </a:effectLst>
                <a:latin typeface="Tahoma" pitchFamily="34" charset="0"/>
              </a:rPr>
              <a:t>(Include name of town)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5D43-6032-4AE2-8BDB-0370C3539150}"/>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3600" i="1" dirty="0">
                <a:solidFill>
                  <a:srgbClr val="00A49C"/>
                </a:solidFill>
                <a:ea typeface="Open Sans Semibold" panose="020B0706030804020204" pitchFamily="34" charset="0"/>
              </a:rPr>
              <a:t>Notice of Rescheduled Hearing </a:t>
            </a:r>
            <a:r>
              <a:rPr lang="en-US" sz="3600" dirty="0">
                <a:solidFill>
                  <a:srgbClr val="00A49C"/>
                </a:solidFill>
                <a:ea typeface="Open Sans Semibold" panose="020B0706030804020204" pitchFamily="34" charset="0"/>
              </a:rPr>
              <a:t>Ad</a:t>
            </a:r>
            <a:endParaRPr lang="en-US" sz="4000" dirty="0">
              <a:solidFill>
                <a:srgbClr val="00A49C"/>
              </a:solidFill>
              <a:ea typeface="Open Sans Semibold" panose="020B0706030804020204" pitchFamily="34" charset="0"/>
            </a:endParaRPr>
          </a:p>
        </p:txBody>
      </p:sp>
      <p:sp>
        <p:nvSpPr>
          <p:cNvPr id="3" name="Content Placeholder 2">
            <a:extLst>
              <a:ext uri="{FF2B5EF4-FFF2-40B4-BE49-F238E27FC236}">
                <a16:creationId xmlns:a16="http://schemas.microsoft.com/office/drawing/2014/main" id="{18D8FA3C-A32E-4FF8-B897-4CC1C0B7760A}"/>
              </a:ext>
            </a:extLst>
          </p:cNvPr>
          <p:cNvSpPr>
            <a:spLocks noGrp="1"/>
          </p:cNvSpPr>
          <p:nvPr>
            <p:ph idx="1"/>
          </p:nvPr>
        </p:nvSpPr>
        <p:spPr>
          <a:xfrm>
            <a:off x="858837" y="2895600"/>
            <a:ext cx="7426325" cy="2743200"/>
          </a:xfrm>
        </p:spPr>
        <p:txBody>
          <a:bodyPr rtlCol="0">
            <a:normAutofit fontScale="85000" lnSpcReduction="10000"/>
          </a:bodyPr>
          <a:lstStyle/>
          <a:p>
            <a:pPr marL="0" indent="0">
              <a:buNone/>
            </a:pPr>
            <a:r>
              <a:rPr lang="en-US" sz="2800" dirty="0">
                <a:solidFill>
                  <a:srgbClr val="002060"/>
                </a:solidFill>
                <a:latin typeface="Arial" panose="020B0604020202020204" pitchFamily="34" charset="0"/>
                <a:cs typeface="Arial" panose="020B0604020202020204" pitchFamily="34" charset="0"/>
              </a:rPr>
              <a:t>If a hearing is postponed or rescheduled due to circumstances beyond its control, the school district should publish a </a:t>
            </a:r>
            <a:r>
              <a:rPr lang="en-US" sz="2800" i="1" dirty="0">
                <a:solidFill>
                  <a:srgbClr val="002060"/>
                </a:solidFill>
                <a:latin typeface="Arial" panose="020B0604020202020204" pitchFamily="34" charset="0"/>
                <a:cs typeface="Arial" panose="020B0604020202020204" pitchFamily="34" charset="0"/>
              </a:rPr>
              <a:t>Notice of Rescheduled Hearing </a:t>
            </a:r>
            <a:r>
              <a:rPr lang="en-US" sz="2800" dirty="0">
                <a:solidFill>
                  <a:srgbClr val="002060"/>
                </a:solidFill>
                <a:latin typeface="Arial" panose="020B0604020202020204" pitchFamily="34" charset="0"/>
                <a:cs typeface="Arial" panose="020B0604020202020204" pitchFamily="34" charset="0"/>
              </a:rPr>
              <a:t>in a newspaper of general circulation in the county.</a:t>
            </a:r>
          </a:p>
          <a:p>
            <a:endParaRPr lang="en-US" sz="2800" dirty="0">
              <a:solidFill>
                <a:srgbClr val="002060"/>
              </a:solidFill>
              <a:latin typeface="Arial" panose="020B0604020202020204" pitchFamily="34" charset="0"/>
              <a:cs typeface="Arial" panose="020B0604020202020204" pitchFamily="34" charset="0"/>
            </a:endParaRPr>
          </a:p>
          <a:p>
            <a:pPr marL="0" indent="0">
              <a:buNone/>
            </a:pPr>
            <a:r>
              <a:rPr lang="en-US" sz="2800" dirty="0">
                <a:solidFill>
                  <a:srgbClr val="002060"/>
                </a:solidFill>
                <a:latin typeface="Arial" panose="020B0604020202020204" pitchFamily="34" charset="0"/>
                <a:cs typeface="Arial" panose="020B0604020202020204" pitchFamily="34" charset="0"/>
              </a:rPr>
              <a:t>The notice will state the time, date, and location of the rescheduled hearing.</a:t>
            </a: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27157502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9EC4-FC46-4123-8136-A4B28ECA7E31}"/>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Advertising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3600" i="1" dirty="0">
                <a:solidFill>
                  <a:srgbClr val="00A49C"/>
                </a:solidFill>
                <a:ea typeface="Open Sans Semibold" panose="020B0706030804020204" pitchFamily="34" charset="0"/>
              </a:rPr>
              <a:t>Notice of Rescheduled Hearing</a:t>
            </a:r>
            <a:r>
              <a:rPr lang="en-US" sz="3600" dirty="0">
                <a:solidFill>
                  <a:srgbClr val="00A49C"/>
                </a:solidFill>
                <a:ea typeface="Open Sans Semibold" panose="020B0706030804020204" pitchFamily="34" charset="0"/>
              </a:rPr>
              <a:t> Ad:</a:t>
            </a:r>
            <a:endParaRPr lang="en-US" sz="4000" dirty="0">
              <a:solidFill>
                <a:srgbClr val="00A49C"/>
              </a:solidFill>
              <a:ea typeface="Open Sans Semibold" panose="020B0706030804020204" pitchFamily="34" charset="0"/>
            </a:endParaRPr>
          </a:p>
        </p:txBody>
      </p:sp>
      <p:sp>
        <p:nvSpPr>
          <p:cNvPr id="3" name="Content Placeholder 2">
            <a:extLst>
              <a:ext uri="{FF2B5EF4-FFF2-40B4-BE49-F238E27FC236}">
                <a16:creationId xmlns:a16="http://schemas.microsoft.com/office/drawing/2014/main" id="{FDB6F8F2-3B11-4D49-9E34-B2DCEDA1B1AD}"/>
              </a:ext>
            </a:extLst>
          </p:cNvPr>
          <p:cNvSpPr>
            <a:spLocks noGrp="1"/>
          </p:cNvSpPr>
          <p:nvPr>
            <p:ph idx="1"/>
          </p:nvPr>
        </p:nvSpPr>
        <p:spPr>
          <a:xfrm>
            <a:off x="838200" y="2895600"/>
            <a:ext cx="7273925" cy="3276600"/>
          </a:xfrm>
        </p:spPr>
        <p:txBody>
          <a:bodyPr rtlCol="0">
            <a:normAutofit fontScale="77500" lnSpcReduction="20000"/>
          </a:bodyPr>
          <a:lstStyle/>
          <a:p>
            <a:pPr eaLnBrk="1" fontAlgn="auto" hangingPunct="1">
              <a:spcAft>
                <a:spcPts val="0"/>
              </a:spcAft>
              <a:defRPr/>
            </a:pPr>
            <a:r>
              <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rPr>
              <a:t>Must not deviate from the specified language</a:t>
            </a:r>
          </a:p>
          <a:p>
            <a:pPr eaLnBrk="1" fontAlgn="auto" hangingPunct="1">
              <a:spcAft>
                <a:spcPts val="0"/>
              </a:spcAft>
              <a:defRPr/>
            </a:pPr>
            <a:r>
              <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rPr>
              <a:t>Has no size requirement</a:t>
            </a:r>
          </a:p>
          <a:p>
            <a:pPr eaLnBrk="1" fontAlgn="auto" hangingPunct="1">
              <a:spcAft>
                <a:spcPts val="0"/>
              </a:spcAft>
              <a:defRPr/>
            </a:pPr>
            <a:r>
              <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rPr>
              <a:t>Requires no accompanying ads</a:t>
            </a:r>
          </a:p>
          <a:p>
            <a:pPr eaLnBrk="1" fontAlgn="auto" hangingPunct="1">
              <a:spcAft>
                <a:spcPts val="0"/>
              </a:spcAft>
              <a:defRPr/>
            </a:pPr>
            <a:r>
              <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school district should post an 8.5 X 11 inch copy of the notice at the place of the original hearing</a:t>
            </a:r>
          </a:p>
          <a:p>
            <a:pPr eaLnBrk="1" fontAlgn="auto" hangingPunct="1">
              <a:spcAft>
                <a:spcPts val="0"/>
              </a:spcAft>
              <a:defRPr/>
            </a:pPr>
            <a:endPar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31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school district must hold the hearing two to five days after the ad appears in a newspaper.</a:t>
            </a:r>
          </a:p>
          <a:p>
            <a:pPr marL="0" indent="0" eaLnBrk="1" fontAlgn="auto" hangingPunct="1">
              <a:spcAft>
                <a:spcPts val="0"/>
              </a:spcAft>
              <a:buFont typeface="Arial" panose="020B0604020202020204" pitchFamily="34" charset="0"/>
              <a:buNone/>
              <a:defRPr/>
            </a:pPr>
            <a:endPar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31663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153E1-AF84-4DF2-9714-9AB315237392}"/>
              </a:ext>
            </a:extLst>
          </p:cNvPr>
          <p:cNvSpPr>
            <a:spLocks noGrp="1"/>
          </p:cNvSpPr>
          <p:nvPr>
            <p:ph type="title"/>
          </p:nvPr>
        </p:nvSpPr>
        <p:spPr>
          <a:xfrm>
            <a:off x="457200" y="1600200"/>
            <a:ext cx="8305800" cy="1143000"/>
          </a:xfrm>
        </p:spPr>
        <p:txBody>
          <a:bodyPr rtlCol="0">
            <a:noAutofit/>
          </a:bodyPr>
          <a:lstStyle/>
          <a:p>
            <a:pPr eaLnBrk="1" fontAlgn="auto" hangingPunct="1">
              <a:spcAft>
                <a:spcPts val="0"/>
              </a:spcAft>
              <a:defRPr/>
            </a:pPr>
            <a:r>
              <a:rPr lang="en-US" sz="3600" b="1" dirty="0">
                <a:solidFill>
                  <a:srgbClr val="00A49C"/>
                </a:solidFill>
                <a:ea typeface="Open Sans Semibold" panose="020B0706030804020204" pitchFamily="34" charset="0"/>
              </a:rPr>
              <a:t>TRIM Advertising Requirements</a:t>
            </a:r>
            <a:br>
              <a:rPr lang="en-US" sz="3600" b="1" dirty="0">
                <a:solidFill>
                  <a:srgbClr val="00A49C"/>
                </a:solidFill>
                <a:ea typeface="Open Sans Semibold" panose="020B0706030804020204" pitchFamily="34" charset="0"/>
              </a:rPr>
            </a:br>
            <a:r>
              <a:rPr lang="en-US" sz="3600" b="1" i="1" dirty="0">
                <a:solidFill>
                  <a:srgbClr val="00A49C"/>
                </a:solidFill>
                <a:ea typeface="Open Sans Semibold" panose="020B0706030804020204" pitchFamily="34" charset="0"/>
              </a:rPr>
              <a:t> </a:t>
            </a:r>
            <a:r>
              <a:rPr lang="en-US" sz="3600" i="1" dirty="0">
                <a:solidFill>
                  <a:srgbClr val="00A49C"/>
                </a:solidFill>
                <a:ea typeface="Open Sans Semibold" panose="020B0706030804020204" pitchFamily="34" charset="0"/>
              </a:rPr>
              <a:t>Notice of Rescheduled Hearing</a:t>
            </a:r>
            <a:br>
              <a:rPr lang="en-US" sz="3600" i="1" dirty="0">
                <a:solidFill>
                  <a:srgbClr val="00A49C"/>
                </a:solidFill>
                <a:ea typeface="Open Sans Semibold" panose="020B0706030804020204" pitchFamily="34" charset="0"/>
              </a:rPr>
            </a:br>
            <a:r>
              <a:rPr lang="en-US" sz="3600" dirty="0">
                <a:solidFill>
                  <a:srgbClr val="00A49C"/>
                </a:solidFill>
                <a:ea typeface="Open Sans Semibold" panose="020B0706030804020204" pitchFamily="34" charset="0"/>
              </a:rPr>
              <a:t> </a:t>
            </a:r>
            <a:r>
              <a:rPr lang="en-US" sz="3600" dirty="0">
                <a:solidFill>
                  <a:srgbClr val="00ACA1"/>
                </a:solidFill>
                <a:ea typeface="Open Sans Semibold" panose="020B0706030804020204" pitchFamily="34" charset="0"/>
              </a:rPr>
              <a:t>Example</a:t>
            </a:r>
          </a:p>
        </p:txBody>
      </p:sp>
      <p:sp>
        <p:nvSpPr>
          <p:cNvPr id="5" name="Rectangle 3">
            <a:extLst>
              <a:ext uri="{FF2B5EF4-FFF2-40B4-BE49-F238E27FC236}">
                <a16:creationId xmlns:a16="http://schemas.microsoft.com/office/drawing/2014/main" id="{2A8C2F97-B830-4ECF-A8D2-8EA3544F753A}"/>
              </a:ext>
            </a:extLst>
          </p:cNvPr>
          <p:cNvSpPr>
            <a:spLocks noChangeArrowheads="1"/>
          </p:cNvSpPr>
          <p:nvPr/>
        </p:nvSpPr>
        <p:spPr bwMode="auto">
          <a:xfrm>
            <a:off x="1219200" y="3200400"/>
            <a:ext cx="6705600" cy="2514600"/>
          </a:xfrm>
          <a:prstGeom prst="rect">
            <a:avLst/>
          </a:prstGeom>
          <a:solidFill>
            <a:srgbClr val="FFFFFF"/>
          </a:solidFill>
          <a:ln w="12700">
            <a:solidFill>
              <a:srgbClr val="000000"/>
            </a:solidFill>
            <a:miter lim="800000"/>
            <a:headEnd/>
            <a:tailEnd/>
          </a:ln>
          <a:effectLst>
            <a:outerShdw dist="71842" dir="2700000" algn="ctr" rotWithShape="0">
              <a:srgbClr val="808080">
                <a:alpha val="50000"/>
              </a:srgbClr>
            </a:outerShdw>
          </a:effectLst>
        </p:spPr>
        <p:txBody>
          <a:bodyPr/>
          <a:lstStyle/>
          <a:p>
            <a:pPr marL="342900" indent="-342900" algn="ctr" eaLnBrk="1" fontAlgn="auto" hangingPunct="1">
              <a:spcBef>
                <a:spcPct val="30000"/>
              </a:spcBef>
              <a:spcAft>
                <a:spcPts val="0"/>
              </a:spcAft>
              <a:buClr>
                <a:srgbClr val="009999"/>
              </a:buClr>
              <a:buSzPct val="70000"/>
              <a:buFont typeface="Wingdings" pitchFamily="2" charset="2"/>
              <a:buNone/>
              <a:defRPr/>
            </a:pPr>
            <a:r>
              <a:rPr lang="en-US" sz="1800" b="0" kern="0" dirty="0">
                <a:solidFill>
                  <a:srgbClr val="000000"/>
                </a:solidFill>
                <a:latin typeface="Tahoma" pitchFamily="34" charset="0"/>
              </a:rPr>
              <a:t>NOTICE OF RESCHEDULED HEARING</a:t>
            </a:r>
          </a:p>
          <a:p>
            <a:pPr marL="342900" indent="-342900" algn="ctr" eaLnBrk="1" fontAlgn="auto" hangingPunct="1">
              <a:spcBef>
                <a:spcPct val="30000"/>
              </a:spcBef>
              <a:spcAft>
                <a:spcPts val="0"/>
              </a:spcAft>
              <a:buClr>
                <a:srgbClr val="009999"/>
              </a:buClr>
              <a:buSzPct val="70000"/>
              <a:buFont typeface="Wingdings" pitchFamily="2" charset="2"/>
              <a:buNone/>
              <a:defRPr/>
            </a:pPr>
            <a:r>
              <a:rPr lang="en-US" sz="1600" b="0" kern="0" dirty="0">
                <a:solidFill>
                  <a:srgbClr val="000000"/>
                </a:solidFill>
                <a:latin typeface="Tahoma" pitchFamily="34" charset="0"/>
              </a:rPr>
              <a:t>The tentative/final hearing adopting a millage and budget on </a:t>
            </a:r>
            <a:br>
              <a:rPr lang="en-US" sz="1600" b="0" kern="0" dirty="0">
                <a:solidFill>
                  <a:srgbClr val="000000"/>
                </a:solidFill>
                <a:latin typeface="Tahoma" pitchFamily="34" charset="0"/>
              </a:rPr>
            </a:br>
            <a:r>
              <a:rPr lang="en-US" sz="1600" b="0" kern="0" dirty="0">
                <a:solidFill>
                  <a:srgbClr val="000000"/>
                </a:solidFill>
                <a:latin typeface="Tahoma" pitchFamily="34" charset="0"/>
              </a:rPr>
              <a:t>(</a:t>
            </a:r>
            <a:r>
              <a:rPr lang="en-US" sz="1600" b="0" i="1" kern="0" dirty="0">
                <a:solidFill>
                  <a:srgbClr val="000000"/>
                </a:solidFill>
                <a:latin typeface="Tahoma" pitchFamily="34" charset="0"/>
              </a:rPr>
              <a:t>hearing date</a:t>
            </a:r>
            <a:r>
              <a:rPr lang="en-US" sz="1600" b="0" kern="0" dirty="0">
                <a:solidFill>
                  <a:srgbClr val="000000"/>
                </a:solidFill>
                <a:latin typeface="Tahoma" pitchFamily="34" charset="0"/>
              </a:rPr>
              <a:t>)</a:t>
            </a:r>
          </a:p>
          <a:p>
            <a:pPr marL="342900" indent="-342900" algn="ctr" eaLnBrk="1" fontAlgn="auto" hangingPunct="1">
              <a:spcBef>
                <a:spcPct val="30000"/>
              </a:spcBef>
              <a:spcAft>
                <a:spcPts val="0"/>
              </a:spcAft>
              <a:buClr>
                <a:srgbClr val="009999"/>
              </a:buClr>
              <a:buSzPct val="70000"/>
              <a:buFont typeface="Wingdings" pitchFamily="2" charset="2"/>
              <a:buNone/>
              <a:defRPr/>
            </a:pPr>
            <a:r>
              <a:rPr lang="en-US" sz="1600" b="0" kern="0" dirty="0">
                <a:solidFill>
                  <a:srgbClr val="000000"/>
                </a:solidFill>
                <a:latin typeface="Tahoma" pitchFamily="34" charset="0"/>
              </a:rPr>
              <a:t>for the (name of school district) is being rescheduled due to (</a:t>
            </a:r>
            <a:r>
              <a:rPr lang="en-US" sz="1600" b="0" i="1" kern="0" dirty="0">
                <a:solidFill>
                  <a:srgbClr val="000000"/>
                </a:solidFill>
                <a:latin typeface="Tahoma" pitchFamily="34" charset="0"/>
              </a:rPr>
              <a:t>named storm</a:t>
            </a:r>
            <a:r>
              <a:rPr lang="en-US" sz="1600" b="0" kern="0" dirty="0">
                <a:solidFill>
                  <a:srgbClr val="000000"/>
                </a:solidFill>
                <a:latin typeface="Tahoma" pitchFamily="34" charset="0"/>
              </a:rPr>
              <a:t>)</a:t>
            </a:r>
          </a:p>
          <a:p>
            <a:pPr marL="342900" indent="-342900" eaLnBrk="1" fontAlgn="auto" hangingPunct="1">
              <a:spcBef>
                <a:spcPct val="30000"/>
              </a:spcBef>
              <a:spcAft>
                <a:spcPts val="0"/>
              </a:spcAft>
              <a:buClr>
                <a:srgbClr val="009999"/>
              </a:buClr>
              <a:buSzPct val="70000"/>
              <a:buFont typeface="Wingdings" pitchFamily="2" charset="2"/>
              <a:buNone/>
              <a:defRPr/>
            </a:pPr>
            <a:r>
              <a:rPr lang="en-US" sz="1600" b="0" kern="0" dirty="0">
                <a:solidFill>
                  <a:srgbClr val="000000"/>
                </a:solidFill>
                <a:latin typeface="Tahoma" pitchFamily="34" charset="0"/>
              </a:rPr>
              <a:t>  A rescheduled (tentative/final) budget hearing will be held on:</a:t>
            </a:r>
          </a:p>
          <a:p>
            <a:pPr marL="342900" indent="-342900" algn="ctr" eaLnBrk="1" fontAlgn="auto" hangingPunct="1">
              <a:spcBef>
                <a:spcPct val="30000"/>
              </a:spcBef>
              <a:spcAft>
                <a:spcPts val="0"/>
              </a:spcAft>
              <a:buClr>
                <a:srgbClr val="009999"/>
              </a:buClr>
              <a:buSzPct val="70000"/>
              <a:buFont typeface="Wingdings" pitchFamily="2" charset="2"/>
              <a:buNone/>
              <a:defRPr/>
            </a:pPr>
            <a:r>
              <a:rPr lang="en-US" sz="1600" kern="0" dirty="0">
                <a:solidFill>
                  <a:srgbClr val="000000"/>
                </a:solidFill>
                <a:latin typeface="Tahoma" pitchFamily="34" charset="0"/>
              </a:rPr>
              <a:t>(</a:t>
            </a:r>
            <a:r>
              <a:rPr lang="en-US" sz="1600" i="1" kern="0" dirty="0">
                <a:solidFill>
                  <a:srgbClr val="000000"/>
                </a:solidFill>
                <a:latin typeface="Tahoma" pitchFamily="34" charset="0"/>
              </a:rPr>
              <a:t>Date, time, and meeting place</a:t>
            </a:r>
            <a:r>
              <a:rPr lang="en-US" sz="1600" kern="0" dirty="0">
                <a:solidFill>
                  <a:srgbClr val="000000"/>
                </a:solidFill>
                <a:latin typeface="Tahoma" pitchFamily="34" charset="0"/>
              </a:rPr>
              <a:t>)</a:t>
            </a:r>
          </a:p>
          <a:p>
            <a:pPr marL="342900" indent="-342900" algn="ctr" eaLnBrk="1" fontAlgn="auto" hangingPunct="1">
              <a:spcBef>
                <a:spcPct val="30000"/>
              </a:spcBef>
              <a:spcAft>
                <a:spcPts val="0"/>
              </a:spcAft>
              <a:buClr>
                <a:srgbClr val="009999"/>
              </a:buClr>
              <a:buSzPct val="70000"/>
              <a:buFont typeface="Wingdings" pitchFamily="2" charset="2"/>
              <a:buNone/>
              <a:defRPr/>
            </a:pPr>
            <a:r>
              <a:rPr lang="en-US" sz="1600" b="0" kern="0" dirty="0">
                <a:solidFill>
                  <a:srgbClr val="000000"/>
                </a:solidFill>
                <a:latin typeface="Tahoma" pitchFamily="34" charset="0"/>
              </a:rPr>
              <a:t>(Include name of town)</a:t>
            </a:r>
          </a:p>
        </p:txBody>
      </p:sp>
    </p:spTree>
    <p:extLst>
      <p:ext uri="{BB962C8B-B14F-4D97-AF65-F5344CB8AC3E}">
        <p14:creationId xmlns:p14="http://schemas.microsoft.com/office/powerpoint/2010/main" val="4231094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685800" y="2895600"/>
            <a:ext cx="7772400" cy="1470025"/>
          </a:xfrm>
        </p:spPr>
        <p:txBody>
          <a:bodyPr/>
          <a:lstStyle/>
          <a:p>
            <a:pPr eaLnBrk="1" hangingPunct="1"/>
            <a:r>
              <a:rPr lang="en-US" altLang="en-US" b="1" dirty="0"/>
              <a:t>TRIM Hearing Requirements</a:t>
            </a:r>
          </a:p>
        </p:txBody>
      </p:sp>
    </p:spTree>
    <p:extLst>
      <p:ext uri="{BB962C8B-B14F-4D97-AF65-F5344CB8AC3E}">
        <p14:creationId xmlns:p14="http://schemas.microsoft.com/office/powerpoint/2010/main" val="32625980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8771D-2E31-4295-A58F-664FD1AE146E}"/>
              </a:ext>
            </a:extLst>
          </p:cNvPr>
          <p:cNvSpPr>
            <a:spLocks noGrp="1"/>
          </p:cNvSpPr>
          <p:nvPr>
            <p:ph type="title"/>
          </p:nvPr>
        </p:nvSpPr>
        <p:spPr>
          <a:xfrm>
            <a:off x="457200" y="16002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Hearing Requirements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3F23381D-9221-46B2-B71D-5E00D404531F}"/>
              </a:ext>
            </a:extLst>
          </p:cNvPr>
          <p:cNvSpPr>
            <a:spLocks noGrp="1"/>
          </p:cNvSpPr>
          <p:nvPr>
            <p:ph idx="1"/>
          </p:nvPr>
        </p:nvSpPr>
        <p:spPr>
          <a:xfrm>
            <a:off x="838200" y="2514600"/>
            <a:ext cx="7543800" cy="2743200"/>
          </a:xfrm>
        </p:spPr>
        <p:txBody>
          <a:bodyPr rtlCol="0">
            <a:normAutofit/>
          </a:bodyPr>
          <a:lstStyle/>
          <a:p>
            <a:pPr marL="0" indent="0" eaLnBrk="1" fontAlgn="auto" hangingPunct="1">
              <a:spcAft>
                <a:spcPts val="0"/>
              </a:spcAft>
              <a:buFont typeface="Arial" panose="020B0604020202020204" pitchFamily="34" charset="0"/>
              <a:buNone/>
              <a:defRPr/>
            </a:pPr>
            <a:r>
              <a:rPr lang="en-US" sz="24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Two to five days </a:t>
            </a: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after publishing the ads for the tentative budget hearing, each school district holds a public hearing on the tentative budget and millage.</a:t>
            </a:r>
            <a:b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At the hearing, the school district adopts the tentative millage rates and tentative budget.</a:t>
            </a:r>
          </a:p>
          <a:p>
            <a:pPr marL="0" indent="0" eaLnBrk="1" fontAlgn="auto" hangingPunct="1">
              <a:spcAft>
                <a:spcPts val="0"/>
              </a:spcAft>
              <a:buFont typeface="Arial" panose="020B0604020202020204" pitchFamily="34" charset="0"/>
              <a:buNone/>
              <a:defRPr/>
            </a:pPr>
            <a:endPar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164E-0866-4C54-A519-E052956C00E7}"/>
              </a:ext>
            </a:extLst>
          </p:cNvPr>
          <p:cNvSpPr>
            <a:spLocks noGrp="1"/>
          </p:cNvSpPr>
          <p:nvPr>
            <p:ph type="title"/>
          </p:nvPr>
        </p:nvSpPr>
        <p:spPr>
          <a:xfrm>
            <a:off x="457200" y="17526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Hearing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Scheduling Hearings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3C63F506-A4D6-41CE-9A30-7ECE82E4CB14}"/>
              </a:ext>
            </a:extLst>
          </p:cNvPr>
          <p:cNvSpPr>
            <a:spLocks noGrp="1"/>
          </p:cNvSpPr>
          <p:nvPr>
            <p:ph idx="1"/>
          </p:nvPr>
        </p:nvSpPr>
        <p:spPr>
          <a:xfrm>
            <a:off x="464574" y="2667000"/>
            <a:ext cx="7937090" cy="3810000"/>
          </a:xfrm>
        </p:spPr>
        <p:txBody>
          <a:bodyPr rtlCol="0">
            <a:normAutofit fontScale="77500" lnSpcReduction="20000"/>
          </a:bodyPr>
          <a:lstStyle/>
          <a:p>
            <a:pPr eaLnBrk="1" fontAlgn="auto" hangingPunct="1">
              <a:spcAft>
                <a:spcPts val="0"/>
              </a:spcAft>
              <a:buFont typeface="Calibri" panose="020F0502020204030204" pitchFamily="34" charset="0"/>
              <a:buChar char="‒"/>
              <a:defRPr/>
            </a:pPr>
            <a:r>
              <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school board may schedule the hearing for a time Monday through Friday </a:t>
            </a:r>
            <a:r>
              <a:rPr lang="en-US" sz="31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after 5:00 p.m.</a:t>
            </a:r>
            <a:r>
              <a:rPr lang="en-US" sz="3100" dirty="0">
                <a:solidFill>
                  <a:srgbClr val="FF0000"/>
                </a:solidFill>
                <a:latin typeface="Arial" panose="020B0604020202020204" pitchFamily="34" charset="0"/>
                <a:ea typeface="Open Sans Semibold" panose="020B0706030804020204" pitchFamily="34" charset="0"/>
                <a:cs typeface="Arial" panose="020B0604020202020204" pitchFamily="34" charset="0"/>
              </a:rPr>
              <a:t> </a:t>
            </a:r>
            <a:r>
              <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rPr>
              <a:t>or anytime on Saturday, but never for a Sunday.</a:t>
            </a:r>
            <a:br>
              <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board of county commissioners (BOCC) cannot schedule its hearings on days a school board has hearings scheduled.</a:t>
            </a:r>
          </a:p>
          <a:p>
            <a:pPr eaLnBrk="1" fontAlgn="auto" hangingPunct="1">
              <a:spcAft>
                <a:spcPts val="0"/>
              </a:spcAft>
              <a:buFont typeface="Calibri" panose="020F0502020204030204" pitchFamily="34" charset="0"/>
              <a:buChar char="‒"/>
              <a:defRPr/>
            </a:pPr>
            <a:endPar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rPr>
              <a:t>No other taxing authority in the county may hold a public hearing on the same date as the school board or BOCC.</a:t>
            </a:r>
          </a:p>
          <a:p>
            <a:pPr marL="0" indent="0" eaLnBrk="1" fontAlgn="auto" hangingPunct="1">
              <a:spcAft>
                <a:spcPts val="0"/>
              </a:spcAft>
              <a:buFont typeface="Arial" panose="020B0604020202020204" pitchFamily="34" charset="0"/>
              <a:buNone/>
              <a:defRPr/>
            </a:pPr>
            <a:endParaRPr lang="en-US" sz="31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br>
              <a:rPr lang="en-US" altLang="en-US" sz="4000" b="1" dirty="0">
                <a:solidFill>
                  <a:srgbClr val="00A49C"/>
                </a:solidFill>
                <a:ea typeface="Open Sans Semibold"/>
                <a:cs typeface="Open Sans Semibold"/>
              </a:rPr>
            </a:br>
            <a:r>
              <a:rPr lang="en-US" altLang="en-US" sz="4000" dirty="0">
                <a:solidFill>
                  <a:srgbClr val="00A49C"/>
                </a:solidFill>
                <a:ea typeface="Open Sans Semibold"/>
                <a:cs typeface="Open Sans Semibold"/>
              </a:rPr>
              <a:t>Day 1 = July 1 </a:t>
            </a:r>
          </a:p>
        </p:txBody>
      </p:sp>
      <p:sp>
        <p:nvSpPr>
          <p:cNvPr id="3" name="Content Placeholder 2">
            <a:extLst>
              <a:ext uri="{FF2B5EF4-FFF2-40B4-BE49-F238E27FC236}">
                <a16:creationId xmlns:a16="http://schemas.microsoft.com/office/drawing/2014/main" id="{00E76FF3-CBFF-460D-935E-ACDE789FB9FB}"/>
              </a:ext>
            </a:extLst>
          </p:cNvPr>
          <p:cNvSpPr>
            <a:spLocks noGrp="1"/>
          </p:cNvSpPr>
          <p:nvPr>
            <p:ph idx="1"/>
          </p:nvPr>
        </p:nvSpPr>
        <p:spPr>
          <a:xfrm>
            <a:off x="677012" y="2951163"/>
            <a:ext cx="3657600" cy="3687763"/>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latin typeface="Arial" panose="020B0604020202020204" pitchFamily="34" charset="0"/>
                <a:ea typeface="Open Sans Semibold" panose="020B0706030804020204" pitchFamily="34" charset="0"/>
                <a:cs typeface="Arial" panose="020B0604020202020204" pitchFamily="34" charset="0"/>
              </a:rPr>
              <a:t>The first day of the TRIM process is </a:t>
            </a:r>
            <a:r>
              <a:rPr lang="en-US" sz="2400" b="1" dirty="0">
                <a:latin typeface="Arial" panose="020B0604020202020204" pitchFamily="34" charset="0"/>
                <a:ea typeface="Open Sans Semibold" panose="020B0706030804020204" pitchFamily="34" charset="0"/>
                <a:cs typeface="Arial" panose="020B0604020202020204" pitchFamily="34" charset="0"/>
              </a:rPr>
              <a:t>July 1</a:t>
            </a:r>
            <a:r>
              <a:rPr lang="en-US" sz="2400" dirty="0">
                <a:latin typeface="Arial" panose="020B0604020202020204" pitchFamily="34" charset="0"/>
                <a:ea typeface="Open Sans Semibold" panose="020B0706030804020204" pitchFamily="34" charset="0"/>
                <a:cs typeface="Arial" panose="020B0604020202020204" pitchFamily="34" charset="0"/>
              </a:rPr>
              <a:t> or the date of certification of taxable value, whichever is </a:t>
            </a:r>
            <a:r>
              <a:rPr lang="en-US" sz="2400" b="1" dirty="0">
                <a:latin typeface="Arial" panose="020B0604020202020204" pitchFamily="34" charset="0"/>
                <a:ea typeface="Open Sans Semibold" panose="020B0706030804020204" pitchFamily="34" charset="0"/>
                <a:cs typeface="Arial" panose="020B0604020202020204" pitchFamily="34" charset="0"/>
              </a:rPr>
              <a:t>later</a:t>
            </a:r>
            <a:r>
              <a:rPr lang="en-US" sz="2400" dirty="0">
                <a:latin typeface="Arial" panose="020B0604020202020204" pitchFamily="34" charset="0"/>
                <a:ea typeface="Open Sans Semibold" panose="020B0706030804020204" pitchFamily="34" charset="0"/>
                <a:cs typeface="Arial" panose="020B0604020202020204" pitchFamily="34" charset="0"/>
              </a:rPr>
              <a:t>.</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graphicFrame>
        <p:nvGraphicFramePr>
          <p:cNvPr id="4" name="Group 53">
            <a:extLst>
              <a:ext uri="{FF2B5EF4-FFF2-40B4-BE49-F238E27FC236}">
                <a16:creationId xmlns:a16="http://schemas.microsoft.com/office/drawing/2014/main" id="{89E397B1-A39C-47AB-8F6C-3A7DA4AA4CE0}"/>
              </a:ext>
            </a:extLst>
          </p:cNvPr>
          <p:cNvGraphicFramePr>
            <a:graphicFrameLocks/>
          </p:cNvGraphicFramePr>
          <p:nvPr/>
        </p:nvGraphicFramePr>
        <p:xfrm>
          <a:off x="5029200" y="3028950"/>
          <a:ext cx="2743197" cy="3429001"/>
        </p:xfrm>
        <a:graphic>
          <a:graphicData uri="http://schemas.openxmlformats.org/drawingml/2006/table">
            <a:tbl>
              <a:tblPr/>
              <a:tblGrid>
                <a:gridCol w="391885">
                  <a:extLst>
                    <a:ext uri="{9D8B030D-6E8A-4147-A177-3AD203B41FA5}">
                      <a16:colId xmlns:a16="http://schemas.microsoft.com/office/drawing/2014/main" val="20000"/>
                    </a:ext>
                  </a:extLst>
                </a:gridCol>
                <a:gridCol w="393247">
                  <a:extLst>
                    <a:ext uri="{9D8B030D-6E8A-4147-A177-3AD203B41FA5}">
                      <a16:colId xmlns:a16="http://schemas.microsoft.com/office/drawing/2014/main" val="20001"/>
                    </a:ext>
                  </a:extLst>
                </a:gridCol>
                <a:gridCol w="391885">
                  <a:extLst>
                    <a:ext uri="{9D8B030D-6E8A-4147-A177-3AD203B41FA5}">
                      <a16:colId xmlns:a16="http://schemas.microsoft.com/office/drawing/2014/main" val="20002"/>
                    </a:ext>
                  </a:extLst>
                </a:gridCol>
                <a:gridCol w="389164">
                  <a:extLst>
                    <a:ext uri="{9D8B030D-6E8A-4147-A177-3AD203B41FA5}">
                      <a16:colId xmlns:a16="http://schemas.microsoft.com/office/drawing/2014/main" val="20003"/>
                    </a:ext>
                  </a:extLst>
                </a:gridCol>
                <a:gridCol w="391885">
                  <a:extLst>
                    <a:ext uri="{9D8B030D-6E8A-4147-A177-3AD203B41FA5}">
                      <a16:colId xmlns:a16="http://schemas.microsoft.com/office/drawing/2014/main" val="20004"/>
                    </a:ext>
                  </a:extLst>
                </a:gridCol>
                <a:gridCol w="393246">
                  <a:extLst>
                    <a:ext uri="{9D8B030D-6E8A-4147-A177-3AD203B41FA5}">
                      <a16:colId xmlns:a16="http://schemas.microsoft.com/office/drawing/2014/main" val="20005"/>
                    </a:ext>
                  </a:extLst>
                </a:gridCol>
                <a:gridCol w="391885">
                  <a:extLst>
                    <a:ext uri="{9D8B030D-6E8A-4147-A177-3AD203B41FA5}">
                      <a16:colId xmlns:a16="http://schemas.microsoft.com/office/drawing/2014/main" val="20006"/>
                    </a:ext>
                  </a:extLst>
                </a:gridCol>
              </a:tblGrid>
              <a:tr h="685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86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85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86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85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5" name="Oval 105"/>
          <p:cNvSpPr>
            <a:spLocks noChangeArrowheads="1"/>
          </p:cNvSpPr>
          <p:nvPr/>
        </p:nvSpPr>
        <p:spPr bwMode="auto">
          <a:xfrm>
            <a:off x="4724400" y="2794000"/>
            <a:ext cx="914400" cy="10668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60000"/>
              </a:spcBef>
              <a:buClr>
                <a:srgbClr val="FFCC00"/>
              </a:buClr>
              <a:buFontTx/>
              <a:buNone/>
            </a:pPr>
            <a:endParaRPr lang="en-US" altLang="en-US" sz="2400">
              <a:solidFill>
                <a:srgbClr val="FFFFFF"/>
              </a:solidFill>
              <a:latin typeface="Times New Roman" panose="02020603050405020304" pitchFamily="18" charset="0"/>
            </a:endParaRPr>
          </a:p>
        </p:txBody>
      </p:sp>
      <p:sp>
        <p:nvSpPr>
          <p:cNvPr id="6" name="AutoShape 106">
            <a:extLst>
              <a:ext uri="{FF2B5EF4-FFF2-40B4-BE49-F238E27FC236}">
                <a16:creationId xmlns:a16="http://schemas.microsoft.com/office/drawing/2014/main" id="{EE26EEC0-204E-4B2F-810F-6EEBAFAF5687}"/>
              </a:ext>
            </a:extLst>
          </p:cNvPr>
          <p:cNvSpPr>
            <a:spLocks noChangeArrowheads="1"/>
          </p:cNvSpPr>
          <p:nvPr/>
        </p:nvSpPr>
        <p:spPr bwMode="auto">
          <a:xfrm rot="1480358" flipH="1">
            <a:off x="5735638" y="3625850"/>
            <a:ext cx="1939925" cy="1295400"/>
          </a:xfrm>
          <a:prstGeom prst="rightArrowCallout">
            <a:avLst>
              <a:gd name="adj1" fmla="val 25000"/>
              <a:gd name="adj2" fmla="val 25000"/>
              <a:gd name="adj3" fmla="val 24959"/>
              <a:gd name="adj4" fmla="val 66667"/>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har char="•"/>
              <a:defRPr sz="2400">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Ø"/>
              <a:defRPr sz="2200" i="1">
                <a:solidFill>
                  <a:schemeClr val="tx2"/>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r>
              <a:rPr lang="en-US" altLang="en-US" sz="1800" b="0" kern="0" dirty="0">
                <a:solidFill>
                  <a:srgbClr val="FFFFFF"/>
                </a:solidFill>
                <a:latin typeface="Tahoma" panose="020B0604030504040204" pitchFamily="34" charset="0"/>
              </a:rPr>
              <a:t>DAY</a:t>
            </a:r>
          </a:p>
          <a:p>
            <a:pPr algn="ctr" eaLnBrk="1" fontAlgn="auto" hangingPunct="1">
              <a:spcBef>
                <a:spcPct val="0"/>
              </a:spcBef>
              <a:spcAft>
                <a:spcPts val="0"/>
              </a:spcAft>
              <a:buFontTx/>
              <a:buNone/>
              <a:defRPr/>
            </a:pPr>
            <a:r>
              <a:rPr lang="en-US" altLang="en-US" sz="1800" b="0" kern="0" dirty="0">
                <a:solidFill>
                  <a:srgbClr val="FFFFFF"/>
                </a:solidFill>
                <a:latin typeface="Tahoma" panose="020B0604030504040204" pitchFamily="34" charset="0"/>
              </a:rPr>
              <a:t>1</a:t>
            </a:r>
          </a:p>
        </p:txBody>
      </p:sp>
      <p:sp>
        <p:nvSpPr>
          <p:cNvPr id="13368" name="Rectangle 104"/>
          <p:cNvSpPr>
            <a:spLocks noChangeArrowheads="1"/>
          </p:cNvSpPr>
          <p:nvPr/>
        </p:nvSpPr>
        <p:spPr bwMode="auto">
          <a:xfrm>
            <a:off x="4419600" y="2570163"/>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00"/>
                </a:solidFill>
                <a:latin typeface="Arial Narrow" panose="020B0606020202030204" pitchFamily="34" charset="0"/>
              </a:rPr>
              <a:t>July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E0355-195C-429C-887E-2D2B04FD0DEB}"/>
              </a:ext>
            </a:extLst>
          </p:cNvPr>
          <p:cNvSpPr>
            <a:spLocks noGrp="1"/>
          </p:cNvSpPr>
          <p:nvPr>
            <p:ph type="title"/>
          </p:nvPr>
        </p:nvSpPr>
        <p:spPr>
          <a:xfrm>
            <a:off x="457200" y="17526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Hearing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At the Hearings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384B5488-6A6F-42B7-895A-20C477803FA7}"/>
              </a:ext>
            </a:extLst>
          </p:cNvPr>
          <p:cNvSpPr>
            <a:spLocks noGrp="1"/>
          </p:cNvSpPr>
          <p:nvPr>
            <p:ph idx="1"/>
          </p:nvPr>
        </p:nvSpPr>
        <p:spPr>
          <a:xfrm>
            <a:off x="701675" y="2920181"/>
            <a:ext cx="7740650" cy="2743200"/>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first issues discussed will be:</a:t>
            </a:r>
          </a:p>
          <a:p>
            <a:pPr eaLnBrk="1" fontAlgn="auto" hangingPunct="1">
              <a:spcAft>
                <a:spcPts val="0"/>
              </a:spcAft>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Percentage increase in millage over the rolled-back rate necessary to fund the budget, if any</a:t>
            </a:r>
          </a:p>
          <a:p>
            <a:pPr eaLnBrk="1" fontAlgn="auto" hangingPunct="1">
              <a:spcAft>
                <a:spcPts val="0"/>
              </a:spcAft>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Specific purposes for which ad valorem tax revenues are increasing</a:t>
            </a:r>
          </a:p>
          <a:p>
            <a:pPr marL="0" indent="0" eaLnBrk="1" fontAlgn="auto" hangingPunct="1">
              <a:spcAft>
                <a:spcPts val="0"/>
              </a:spcAft>
              <a:buFont typeface="Arial" panose="020B0604020202020204" pitchFamily="34" charset="0"/>
              <a:buNone/>
              <a:defRPr/>
            </a:pPr>
            <a:endPar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8559-EC22-4F44-B8D7-302F43B47532}"/>
              </a:ext>
            </a:extLst>
          </p:cNvPr>
          <p:cNvSpPr>
            <a:spLocks noGrp="1"/>
          </p:cNvSpPr>
          <p:nvPr>
            <p:ph type="title"/>
          </p:nvPr>
        </p:nvSpPr>
        <p:spPr>
          <a:xfrm>
            <a:off x="488950" y="15240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Hearing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At the Hearings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24D4EAAA-37A7-4EA8-96C6-48A16F995A5F}"/>
              </a:ext>
            </a:extLst>
          </p:cNvPr>
          <p:cNvSpPr>
            <a:spLocks noGrp="1"/>
          </p:cNvSpPr>
          <p:nvPr>
            <p:ph idx="1"/>
          </p:nvPr>
        </p:nvSpPr>
        <p:spPr>
          <a:xfrm>
            <a:off x="520700" y="2362200"/>
            <a:ext cx="8274050" cy="3810000"/>
          </a:xfrm>
        </p:spPr>
        <p:txBody>
          <a:bodyPr rtlCol="0">
            <a:normAutofit fontScale="92500" lnSpcReduction="10000"/>
          </a:bodyPr>
          <a:lstStyle/>
          <a:p>
            <a:pPr eaLnBrk="1" fontAlgn="auto" hangingPunct="1">
              <a:spcAft>
                <a:spcPts val="0"/>
              </a:spcAft>
              <a:buFont typeface="Calibri" panose="020F0502020204030204" pitchFamily="34" charset="0"/>
              <a:buChar char="‒"/>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governing body will hear comments regarding a proposed increase in millage and explain the reasons for the proposed increase over the rolled-back rate.</a:t>
            </a:r>
            <a:b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general public may speak and ask questions before the governing body adopts any measures.</a:t>
            </a:r>
            <a:b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governing body must adopt its tentative or final millage rate </a:t>
            </a:r>
            <a:r>
              <a:rPr lang="en-US" sz="26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before</a:t>
            </a: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 adopting its tentative or final budget. 	</a:t>
            </a:r>
            <a:r>
              <a:rPr lang="en-US" sz="26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Adopt millage first; adopt budget second</a:t>
            </a:r>
            <a:r>
              <a:rPr lang="en-US" sz="30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a:t>
            </a:r>
          </a:p>
          <a:p>
            <a:pPr marL="0" indent="0" eaLnBrk="1" fontAlgn="auto" hangingPunct="1">
              <a:spcAft>
                <a:spcPts val="0"/>
              </a:spcAft>
              <a:buFont typeface="Arial" panose="020B0604020202020204" pitchFamily="34" charset="0"/>
              <a:buNone/>
              <a:defRPr/>
            </a:pPr>
            <a:endParaRPr lang="en-US" sz="3000" i="1"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98E1-0020-41E4-8EC2-B4E84F602291}"/>
              </a:ext>
            </a:extLst>
          </p:cNvPr>
          <p:cNvSpPr>
            <a:spLocks noGrp="1"/>
          </p:cNvSpPr>
          <p:nvPr>
            <p:ph type="title"/>
          </p:nvPr>
        </p:nvSpPr>
        <p:spPr>
          <a:xfrm>
            <a:off x="457200" y="17526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Hearing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At the Final Hearings</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DFC79F6B-2D09-4A60-BA30-BA8B827C5B96}"/>
              </a:ext>
            </a:extLst>
          </p:cNvPr>
          <p:cNvSpPr>
            <a:spLocks noGrp="1"/>
          </p:cNvSpPr>
          <p:nvPr>
            <p:ph idx="1"/>
          </p:nvPr>
        </p:nvSpPr>
        <p:spPr>
          <a:xfrm>
            <a:off x="488950" y="2884488"/>
            <a:ext cx="7893050" cy="2743200"/>
          </a:xfrm>
        </p:spPr>
        <p:txBody>
          <a:bodyPr rtlCol="0">
            <a:normAutofit fontScale="85000" lnSpcReduction="20000"/>
          </a:bodyPr>
          <a:lstStyle/>
          <a:p>
            <a:pPr eaLnBrk="1" fontAlgn="auto" hangingPunct="1">
              <a:spcAft>
                <a:spcPts val="0"/>
              </a:spcAft>
              <a:buFont typeface="Calibri" panose="020F0502020204030204" pitchFamily="34" charset="0"/>
              <a:buChar char="‒"/>
              <a:defRPr/>
            </a:pP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taxing authority must adopt the millage rate </a:t>
            </a:r>
            <a:r>
              <a:rPr lang="en-US" sz="28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first</a:t>
            </a: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 by resolution or ordinance. The resolution or ordinance will state the adopted millage rate and the percent, if any, by which it exceeds the rolled-back rate.</a:t>
            </a:r>
            <a:b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28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taxing authority will adopt the millage rate and the budget by separate votes at the final hearing.</a:t>
            </a:r>
          </a:p>
          <a:p>
            <a:pPr marL="0" indent="0" eaLnBrk="1" fontAlgn="auto" hangingPunct="1">
              <a:spcAft>
                <a:spcPts val="0"/>
              </a:spcAft>
              <a:buFont typeface="Arial" panose="020B0604020202020204" pitchFamily="34" charset="0"/>
              <a:buNone/>
              <a:defRPr/>
            </a:pPr>
            <a:endPar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26BB-0C60-468F-BDEC-0E957574606B}"/>
              </a:ext>
            </a:extLst>
          </p:cNvPr>
          <p:cNvSpPr>
            <a:spLocks noGrp="1"/>
          </p:cNvSpPr>
          <p:nvPr>
            <p:ph type="title"/>
          </p:nvPr>
        </p:nvSpPr>
        <p:spPr>
          <a:xfrm>
            <a:off x="473075" y="15240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Hearing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At the Final Hearing</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FA733296-74DD-459E-A2AF-81B454C4AA31}"/>
              </a:ext>
            </a:extLst>
          </p:cNvPr>
          <p:cNvSpPr>
            <a:spLocks noGrp="1"/>
          </p:cNvSpPr>
          <p:nvPr>
            <p:ph idx="1"/>
          </p:nvPr>
        </p:nvSpPr>
        <p:spPr>
          <a:xfrm>
            <a:off x="280424" y="2514600"/>
            <a:ext cx="8397875" cy="5334000"/>
          </a:xfrm>
        </p:spPr>
        <p:txBody>
          <a:bodyPr rtlCol="0">
            <a:normAutofit/>
          </a:bodyPr>
          <a:lstStyle/>
          <a:p>
            <a:pPr eaLnBrk="1" fontAlgn="auto" hangingPunct="1">
              <a:spcAft>
                <a:spcPts val="0"/>
              </a:spcAft>
              <a:buFont typeface="Calibri" panose="020F0502020204030204" pitchFamily="34" charset="0"/>
              <a:buChar char="‒"/>
              <a:defRPr/>
            </a:pP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millage rate the school district adopts at the final budget hearing </a:t>
            </a:r>
            <a:r>
              <a:rPr lang="en-US" sz="20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cannot exceed</a:t>
            </a:r>
            <a:r>
              <a:rPr lang="en-US" sz="2000" b="1" dirty="0">
                <a:solidFill>
                  <a:srgbClr val="FF0000"/>
                </a:solidFill>
                <a:latin typeface="Arial" panose="020B0604020202020204" pitchFamily="34" charset="0"/>
                <a:ea typeface="Open Sans Semibold" panose="020B0706030804020204" pitchFamily="34" charset="0"/>
                <a:cs typeface="Arial" panose="020B0604020202020204" pitchFamily="34" charset="0"/>
              </a:rPr>
              <a:t> </a:t>
            </a: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rate the board tentatively adopted at the first hearing </a:t>
            </a:r>
            <a:r>
              <a:rPr lang="en-US" sz="20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unless</a:t>
            </a:r>
            <a:r>
              <a:rPr lang="en-US" sz="2000" b="1" dirty="0">
                <a:solidFill>
                  <a:srgbClr val="FF0000"/>
                </a:solidFill>
                <a:latin typeface="Arial" panose="020B0604020202020204" pitchFamily="34" charset="0"/>
                <a:ea typeface="Open Sans Semibold" panose="020B0706030804020204" pitchFamily="34" charset="0"/>
                <a:cs typeface="Arial" panose="020B0604020202020204" pitchFamily="34" charset="0"/>
              </a:rPr>
              <a:t> </a:t>
            </a: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PA sends each taxpayer a revised </a:t>
            </a:r>
            <a:r>
              <a:rPr lang="en-US" sz="20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Notice of Proposed Property Taxes</a:t>
            </a: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 before the final hearing.</a:t>
            </a:r>
          </a:p>
          <a:p>
            <a:pPr eaLnBrk="1" fontAlgn="auto" hangingPunct="1">
              <a:spcAft>
                <a:spcPts val="0"/>
              </a:spcAft>
              <a:buFont typeface="Calibri" panose="020F0502020204030204" pitchFamily="34" charset="0"/>
              <a:buChar char="‒"/>
              <a:defRPr/>
            </a:pP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school district may not levy any millage other than the one it approved by referendum until the school district’s governing board approves the resolution or ordinance to levy and submits it in a timely manner to the PA and the tax collector.</a:t>
            </a:r>
          </a:p>
          <a:p>
            <a:pPr eaLnBrk="1" fontAlgn="auto" hangingPunct="1">
              <a:spcAft>
                <a:spcPts val="0"/>
              </a:spcAft>
              <a:buFont typeface="Calibri" panose="020F0502020204030204" pitchFamily="34" charset="0"/>
              <a:buChar char="‒"/>
              <a:defRPr/>
            </a:pP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If the fall term for a school district begins before adoption of the final budget, the school district may expend monies in accordance </a:t>
            </a:r>
          </a:p>
          <a:p>
            <a:pPr marL="0" indent="0" eaLnBrk="1" fontAlgn="auto" hangingPunct="1">
              <a:spcAft>
                <a:spcPts val="0"/>
              </a:spcAft>
              <a:buNone/>
              <a:defRPr/>
            </a:pP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     with the adopted tentative budget until a final budget is adopted.</a:t>
            </a:r>
          </a:p>
          <a:p>
            <a:pPr marL="0" indent="0" eaLnBrk="1" fontAlgn="auto" hangingPunct="1">
              <a:spcAft>
                <a:spcPts val="0"/>
              </a:spcAft>
              <a:buFont typeface="Arial" panose="020B0604020202020204" pitchFamily="34" charset="0"/>
              <a:buNone/>
              <a:defRPr/>
            </a:pPr>
            <a:endPar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D8D07-B0DF-47C3-B503-70EC8E1B3F81}"/>
              </a:ext>
            </a:extLst>
          </p:cNvPr>
          <p:cNvSpPr>
            <a:spLocks noGrp="1"/>
          </p:cNvSpPr>
          <p:nvPr>
            <p:ph type="title"/>
          </p:nvPr>
        </p:nvSpPr>
        <p:spPr>
          <a:xfrm>
            <a:off x="457200" y="17526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Hearing Requirements</a:t>
            </a:r>
            <a:br>
              <a:rPr lang="en-US" sz="4000" b="1" dirty="0">
                <a:solidFill>
                  <a:srgbClr val="00A49C"/>
                </a:solidFill>
                <a:ea typeface="Open Sans Semibold" panose="020B0706030804020204" pitchFamily="34" charset="0"/>
              </a:rPr>
            </a:br>
            <a:r>
              <a:rPr lang="en-US" sz="4000" dirty="0">
                <a:solidFill>
                  <a:srgbClr val="00A49C"/>
                </a:solidFill>
                <a:ea typeface="Open Sans Semibold" panose="020B0706030804020204" pitchFamily="34" charset="0"/>
              </a:rPr>
              <a:t>Recessed Hearings	</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965CF60E-C0F0-4B3B-B1A3-02AA813EED19}"/>
              </a:ext>
            </a:extLst>
          </p:cNvPr>
          <p:cNvSpPr>
            <a:spLocks noGrp="1"/>
          </p:cNvSpPr>
          <p:nvPr>
            <p:ph idx="1"/>
          </p:nvPr>
        </p:nvSpPr>
        <p:spPr>
          <a:xfrm>
            <a:off x="488950" y="2884488"/>
            <a:ext cx="8274050" cy="2743200"/>
          </a:xfrm>
        </p:spPr>
        <p:txBody>
          <a:bodyPr rtlCol="0">
            <a:normAutofit fontScale="77500" lnSpcReduction="20000"/>
          </a:bodyPr>
          <a:lstStyle/>
          <a:p>
            <a:pPr eaLnBrk="1" fontAlgn="auto" hangingPunct="1">
              <a:spcAft>
                <a:spcPts val="0"/>
              </a:spcAft>
              <a:buFont typeface="Calibri" panose="020F0502020204030204" pitchFamily="34" charset="0"/>
              <a:buChar char="‒"/>
              <a:defRPr/>
            </a:pPr>
            <a:r>
              <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board can recess the tentative or final hearing.</a:t>
            </a:r>
            <a:br>
              <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r>
              <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rPr>
              <a:t>  </a:t>
            </a:r>
          </a:p>
          <a:p>
            <a:pPr eaLnBrk="1" fontAlgn="auto" hangingPunct="1">
              <a:spcAft>
                <a:spcPts val="0"/>
              </a:spcAft>
              <a:buFont typeface="Calibri" panose="020F0502020204030204" pitchFamily="34" charset="0"/>
              <a:buChar char="‒"/>
              <a:defRPr/>
            </a:pPr>
            <a:r>
              <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board should not adjourn the hearing; the hearing will need to be </a:t>
            </a:r>
            <a:r>
              <a:rPr lang="en-US" sz="31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recessed</a:t>
            </a:r>
            <a:r>
              <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rPr>
              <a:t>.</a:t>
            </a:r>
            <a:br>
              <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rPr>
              <a:t>If the hearing is recessed, the taxing authority must publish a notice in a newspaper of general circulation in the county.</a:t>
            </a:r>
          </a:p>
          <a:p>
            <a:pPr marL="0" indent="0" eaLnBrk="1" fontAlgn="auto" hangingPunct="1">
              <a:spcAft>
                <a:spcPts val="0"/>
              </a:spcAft>
              <a:buFont typeface="Arial" panose="020B0604020202020204" pitchFamily="34" charset="0"/>
              <a:buNone/>
              <a:defRPr/>
            </a:pPr>
            <a:endPar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504753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8559-EC22-4F44-B8D7-302F43B47532}"/>
              </a:ext>
            </a:extLst>
          </p:cNvPr>
          <p:cNvSpPr>
            <a:spLocks noGrp="1"/>
          </p:cNvSpPr>
          <p:nvPr>
            <p:ph type="title"/>
          </p:nvPr>
        </p:nvSpPr>
        <p:spPr>
          <a:xfrm>
            <a:off x="304800" y="1295400"/>
            <a:ext cx="8305800" cy="1143000"/>
          </a:xfrm>
        </p:spPr>
        <p:txBody>
          <a:bodyPr rtlCol="0">
            <a:noAutofit/>
          </a:bodyPr>
          <a:lstStyle/>
          <a:p>
            <a:pPr eaLnBrk="1" fontAlgn="auto" hangingPunct="1">
              <a:spcAft>
                <a:spcPts val="0"/>
              </a:spcAft>
              <a:defRPr/>
            </a:pP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Executive Order for State of Emergency </a:t>
            </a:r>
            <a:endPar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24D4EAAA-37A7-4EA8-96C6-48A16F995A5F}"/>
              </a:ext>
            </a:extLst>
          </p:cNvPr>
          <p:cNvSpPr>
            <a:spLocks noGrp="1"/>
          </p:cNvSpPr>
          <p:nvPr>
            <p:ph idx="1"/>
          </p:nvPr>
        </p:nvSpPr>
        <p:spPr>
          <a:xfrm>
            <a:off x="621736" y="2667000"/>
            <a:ext cx="7900527" cy="3733800"/>
          </a:xfrm>
        </p:spPr>
        <p:txBody>
          <a:bodyPr rtlCol="0">
            <a:normAutofit fontScale="47500" lnSpcReduction="20000"/>
          </a:bodyPr>
          <a:lstStyle/>
          <a:p>
            <a:pPr marL="0" indent="0">
              <a:buNone/>
            </a:pPr>
            <a:r>
              <a:rPr lang="en-US" sz="5100" dirty="0">
                <a:latin typeface="Arial" panose="020B0604020202020204" pitchFamily="34" charset="0"/>
                <a:cs typeface="Arial" panose="020B0604020202020204" pitchFamily="34" charset="0"/>
              </a:rPr>
              <a:t>School districts should be cognizant of any executive order issued by the governor declaring a state of emergency because of an imminent tropical storm, hurricane, or other calamity. The executive order will provide pertinent information and guidance such as:</a:t>
            </a:r>
          </a:p>
          <a:p>
            <a:pPr lvl="0"/>
            <a:r>
              <a:rPr lang="en-US" sz="5100" dirty="0">
                <a:latin typeface="Arial" panose="020B0604020202020204" pitchFamily="34" charset="0"/>
                <a:cs typeface="Arial" panose="020B0604020202020204" pitchFamily="34" charset="0"/>
              </a:rPr>
              <a:t>Listing counties or areas impacted by the emergency event</a:t>
            </a:r>
          </a:p>
          <a:p>
            <a:pPr lvl="0"/>
            <a:r>
              <a:rPr lang="en-US" sz="5100" dirty="0">
                <a:latin typeface="Arial" panose="020B0604020202020204" pitchFamily="34" charset="0"/>
                <a:cs typeface="Arial" panose="020B0604020202020204" pitchFamily="34" charset="0"/>
              </a:rPr>
              <a:t>Suspending the effect of any statute, rule, or order that would prevent, hinder, or delay any action necessary to cope with the emergency</a:t>
            </a:r>
          </a:p>
          <a:p>
            <a:pPr marL="0" indent="0">
              <a:buNone/>
            </a:pPr>
            <a:r>
              <a:rPr lang="en-US" sz="5100" dirty="0">
                <a:latin typeface="Arial" panose="020B0604020202020204" pitchFamily="34" charset="0"/>
                <a:cs typeface="Arial" panose="020B0604020202020204" pitchFamily="34" charset="0"/>
              </a:rPr>
              <a:t> </a:t>
            </a: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182569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8559-EC22-4F44-B8D7-302F43B47532}"/>
              </a:ext>
            </a:extLst>
          </p:cNvPr>
          <p:cNvSpPr>
            <a:spLocks noGrp="1"/>
          </p:cNvSpPr>
          <p:nvPr>
            <p:ph type="title"/>
          </p:nvPr>
        </p:nvSpPr>
        <p:spPr>
          <a:xfrm>
            <a:off x="304800" y="1295400"/>
            <a:ext cx="8305800" cy="1143000"/>
          </a:xfrm>
        </p:spPr>
        <p:txBody>
          <a:bodyPr rtlCol="0">
            <a:noAutofit/>
          </a:bodyPr>
          <a:lstStyle/>
          <a:p>
            <a:pPr eaLnBrk="1" fontAlgn="auto" hangingPunct="1">
              <a:spcAft>
                <a:spcPts val="0"/>
              </a:spcAft>
              <a:defRPr/>
            </a:pPr>
            <a:r>
              <a:rPr lang="en-US" sz="3600" b="1" dirty="0">
                <a:solidFill>
                  <a:srgbClr val="00A49C"/>
                </a:solidFill>
                <a:latin typeface="Arial" panose="020B0604020202020204" pitchFamily="34" charset="0"/>
                <a:ea typeface="Open Sans Semibold" panose="020B0706030804020204" pitchFamily="34" charset="0"/>
                <a:cs typeface="Arial" panose="020B0604020202020204" pitchFamily="34" charset="0"/>
              </a:rPr>
              <a:t>Executive Order for State of Emergency </a:t>
            </a:r>
            <a:endParaRPr lang="en-US" sz="3600" dirty="0">
              <a:solidFill>
                <a:srgbClr val="00A49C"/>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24D4EAAA-37A7-4EA8-96C6-48A16F995A5F}"/>
              </a:ext>
            </a:extLst>
          </p:cNvPr>
          <p:cNvSpPr>
            <a:spLocks noGrp="1"/>
          </p:cNvSpPr>
          <p:nvPr>
            <p:ph idx="1"/>
          </p:nvPr>
        </p:nvSpPr>
        <p:spPr>
          <a:xfrm>
            <a:off x="683034" y="2667000"/>
            <a:ext cx="7900527" cy="3810000"/>
          </a:xfrm>
        </p:spPr>
        <p:txBody>
          <a:bodyPr rtlCol="0">
            <a:normAutofit fontScale="55000" lnSpcReduction="20000"/>
          </a:bodyPr>
          <a:lstStyle/>
          <a:p>
            <a:pPr marL="0" indent="0">
              <a:buNone/>
            </a:pPr>
            <a:r>
              <a:rPr lang="en-US" sz="4400" dirty="0">
                <a:latin typeface="Arial" panose="020B0604020202020204" pitchFamily="34" charset="0"/>
                <a:cs typeface="Arial" panose="020B0604020202020204" pitchFamily="34" charset="0"/>
              </a:rPr>
              <a:t>The executive director of the Department of Revenue may in turn issue an emergency order with specific guidance with regard to the TRIM process, such as:</a:t>
            </a:r>
          </a:p>
          <a:p>
            <a:pPr lvl="0"/>
            <a:r>
              <a:rPr lang="en-US" sz="4400" dirty="0">
                <a:latin typeface="Arial" panose="020B0604020202020204" pitchFamily="34" charset="0"/>
                <a:cs typeface="Arial" panose="020B0604020202020204" pitchFamily="34" charset="0"/>
              </a:rPr>
              <a:t>A list of the counties impacted </a:t>
            </a:r>
          </a:p>
          <a:p>
            <a:pPr lvl="0"/>
            <a:r>
              <a:rPr lang="en-US" sz="4400" dirty="0">
                <a:latin typeface="Arial" panose="020B0604020202020204" pitchFamily="34" charset="0"/>
                <a:cs typeface="Arial" panose="020B0604020202020204" pitchFamily="34" charset="0"/>
              </a:rPr>
              <a:t>An extension of TRIM timelines</a:t>
            </a:r>
          </a:p>
          <a:p>
            <a:pPr lvl="0"/>
            <a:r>
              <a:rPr lang="en-US" sz="4400" dirty="0">
                <a:latin typeface="Arial" panose="020B0604020202020204" pitchFamily="34" charset="0"/>
                <a:cs typeface="Arial" panose="020B0604020202020204" pitchFamily="34" charset="0"/>
              </a:rPr>
              <a:t>A temporarily waiver of TRIM compliance requirements</a:t>
            </a:r>
          </a:p>
          <a:p>
            <a:pPr lvl="0"/>
            <a:r>
              <a:rPr lang="en-US" sz="4400" dirty="0">
                <a:latin typeface="Arial" panose="020B0604020202020204" pitchFamily="34" charset="0"/>
                <a:cs typeface="Arial" panose="020B0604020202020204" pitchFamily="34" charset="0"/>
              </a:rPr>
              <a:t>Specific guidance related to TRIM hearing and advertising requirements</a:t>
            </a: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extLst>
      <p:ext uri="{BB962C8B-B14F-4D97-AF65-F5344CB8AC3E}">
        <p14:creationId xmlns:p14="http://schemas.microsoft.com/office/powerpoint/2010/main" val="7758143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685800" y="2895600"/>
            <a:ext cx="7772400" cy="1470025"/>
          </a:xfrm>
        </p:spPr>
        <p:txBody>
          <a:bodyPr/>
          <a:lstStyle/>
          <a:p>
            <a:pPr eaLnBrk="1" hangingPunct="1"/>
            <a:r>
              <a:rPr lang="en-US" altLang="en-US" b="1" dirty="0"/>
              <a:t>TRIM Resolutions/Ordinances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D5B7-7019-4242-B19B-F683AC71C793}"/>
              </a:ext>
            </a:extLst>
          </p:cNvPr>
          <p:cNvSpPr>
            <a:spLocks noGrp="1"/>
          </p:cNvSpPr>
          <p:nvPr>
            <p:ph type="title"/>
          </p:nvPr>
        </p:nvSpPr>
        <p:spPr>
          <a:xfrm>
            <a:off x="457200" y="17526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Resolution/Ordinance</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4000" dirty="0">
                <a:solidFill>
                  <a:srgbClr val="00A49C"/>
                </a:solidFill>
                <a:ea typeface="Open Sans Semibold" panose="020B0706030804020204" pitchFamily="34" charset="0"/>
              </a:rPr>
              <a:t>Millage Resolution/Ordinance	</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505B1DD8-8759-427C-85D8-66E07755BA98}"/>
              </a:ext>
            </a:extLst>
          </p:cNvPr>
          <p:cNvSpPr>
            <a:spLocks noGrp="1"/>
          </p:cNvSpPr>
          <p:nvPr>
            <p:ph idx="1"/>
          </p:nvPr>
        </p:nvSpPr>
        <p:spPr>
          <a:xfrm>
            <a:off x="388169" y="2590800"/>
            <a:ext cx="8274050" cy="4114800"/>
          </a:xfrm>
        </p:spPr>
        <p:txBody>
          <a:bodyPr rtlCol="0">
            <a:normAutofit fontScale="40000" lnSpcReduction="20000"/>
          </a:bodyPr>
          <a:lstStyle/>
          <a:p>
            <a:pPr eaLnBrk="1" fontAlgn="auto" hangingPunct="1">
              <a:spcAft>
                <a:spcPts val="0"/>
              </a:spcAft>
              <a:buFont typeface="Calibri" panose="020F0502020204030204" pitchFamily="34" charset="0"/>
              <a:buChar char="‒"/>
              <a:defRPr/>
            </a:pPr>
            <a:r>
              <a:rPr lang="en-US" sz="6000" dirty="0">
                <a:latin typeface="Arial" panose="020B0604020202020204" pitchFamily="34" charset="0"/>
                <a:cs typeface="Arial" panose="020B0604020202020204" pitchFamily="34" charset="0"/>
              </a:rPr>
              <a:t>School districts will forward the resolution or ordinance adopting the final millage to the PA, tax collector, and Department of Revenue within </a:t>
            </a:r>
            <a:r>
              <a:rPr lang="en-US" sz="6000" b="1" dirty="0">
                <a:latin typeface="Arial" panose="020B0604020202020204" pitchFamily="34" charset="0"/>
                <a:cs typeface="Arial" panose="020B0604020202020204" pitchFamily="34" charset="0"/>
              </a:rPr>
              <a:t>three days</a:t>
            </a:r>
            <a:r>
              <a:rPr lang="en-US" sz="6000" dirty="0">
                <a:latin typeface="Arial" panose="020B0604020202020204" pitchFamily="34" charset="0"/>
                <a:cs typeface="Arial" panose="020B0604020202020204" pitchFamily="34" charset="0"/>
              </a:rPr>
              <a:t> after the final budget hearing. </a:t>
            </a:r>
          </a:p>
          <a:p>
            <a:pPr eaLnBrk="1" fontAlgn="auto" hangingPunct="1">
              <a:spcAft>
                <a:spcPts val="0"/>
              </a:spcAft>
              <a:buFont typeface="Calibri" panose="020F0502020204030204" pitchFamily="34" charset="0"/>
              <a:buChar char="‒"/>
              <a:defRPr/>
            </a:pPr>
            <a:endParaRPr lang="en-US" sz="5100" dirty="0">
              <a:solidFill>
                <a:srgbClr val="002060"/>
              </a:solidFill>
              <a:latin typeface="Arial" panose="020B0604020202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6000" dirty="0">
                <a:latin typeface="Arial" panose="020B0604020202020204" pitchFamily="34" charset="0"/>
                <a:cs typeface="Arial" panose="020B0604020202020204" pitchFamily="34" charset="0"/>
              </a:rPr>
              <a:t>When submitting an electronic copy of the final millage resolution or ordinance to the Department please use the following email address: </a:t>
            </a:r>
            <a:r>
              <a:rPr lang="en-US" sz="6000" b="1" dirty="0">
                <a:latin typeface="Arial" panose="020B0604020202020204" pitchFamily="34" charset="0"/>
                <a:cs typeface="Arial" panose="020B0604020202020204" pitchFamily="34" charset="0"/>
              </a:rPr>
              <a:t>trim@floridarevenue.com</a:t>
            </a:r>
            <a:r>
              <a:rPr lang="en-US" sz="6000" dirty="0">
                <a:latin typeface="Arial" panose="020B0604020202020204" pitchFamily="34" charset="0"/>
                <a:cs typeface="Arial" panose="020B0604020202020204" pitchFamily="34" charset="0"/>
              </a:rPr>
              <a:t>.</a:t>
            </a:r>
          </a:p>
          <a:p>
            <a:pPr eaLnBrk="1" fontAlgn="auto" hangingPunct="1">
              <a:spcAft>
                <a:spcPts val="0"/>
              </a:spcAft>
              <a:buFont typeface="Calibri" panose="020F0502020204030204" pitchFamily="34" charset="0"/>
              <a:buChar char="‒"/>
              <a:defRPr/>
            </a:pPr>
            <a:endParaRPr lang="en-US" sz="51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buFont typeface="Calibri" panose="020F0502020204030204" pitchFamily="34" charset="0"/>
              <a:buChar char="‒"/>
              <a:defRPr/>
            </a:pPr>
            <a:r>
              <a:rPr lang="en-US" sz="6000" dirty="0">
                <a:latin typeface="Arial" panose="020B0604020202020204" pitchFamily="34" charset="0"/>
                <a:cs typeface="Arial" panose="020B0604020202020204" pitchFamily="34" charset="0"/>
              </a:rPr>
              <a:t>The PA’s receipt of the resolution or ordinance will be official notice of the millage rate the school district approved. </a:t>
            </a:r>
          </a:p>
          <a:p>
            <a:pPr marL="0" indent="0" eaLnBrk="1" fontAlgn="auto" hangingPunct="1">
              <a:spcAft>
                <a:spcPts val="0"/>
              </a:spcAft>
              <a:buFont typeface="Arial" panose="020B0604020202020204" pitchFamily="34" charset="0"/>
              <a:buNone/>
              <a:defRPr/>
            </a:pPr>
            <a:endParaRPr lang="en-US" sz="51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C9CD3-1A69-4154-A49B-152BDA006A7F}"/>
              </a:ext>
            </a:extLst>
          </p:cNvPr>
          <p:cNvSpPr>
            <a:spLocks noGrp="1"/>
          </p:cNvSpPr>
          <p:nvPr>
            <p:ph type="title"/>
          </p:nvPr>
        </p:nvSpPr>
        <p:spPr>
          <a:xfrm>
            <a:off x="457200" y="17526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Resolution/Ordinance</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4000" dirty="0">
                <a:solidFill>
                  <a:srgbClr val="00A49C"/>
                </a:solidFill>
                <a:ea typeface="Open Sans Semibold" panose="020B0706030804020204" pitchFamily="34" charset="0"/>
              </a:rPr>
              <a:t>Millage Resolution/Ordinance	</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4B80B720-E7C0-41A1-A47E-49145BE98509}"/>
              </a:ext>
            </a:extLst>
          </p:cNvPr>
          <p:cNvSpPr>
            <a:spLocks noGrp="1"/>
          </p:cNvSpPr>
          <p:nvPr>
            <p:ph idx="1"/>
          </p:nvPr>
        </p:nvSpPr>
        <p:spPr>
          <a:xfrm>
            <a:off x="701675" y="2743200"/>
            <a:ext cx="7740650" cy="2743200"/>
          </a:xfrm>
        </p:spPr>
        <p:txBody>
          <a:bodyPr rtlCol="0">
            <a:normAutofit fontScale="92500"/>
          </a:bodyPr>
          <a:lstStyle/>
          <a:p>
            <a:pPr marL="0" indent="0" eaLnBrk="1" fontAlgn="auto" hangingPunct="1">
              <a:spcAft>
                <a:spcPts val="0"/>
              </a:spcAft>
              <a:buFont typeface="Arial" panose="020B0604020202020204" pitchFamily="34" charset="0"/>
              <a:buNone/>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a:t>
            </a:r>
            <a:r>
              <a:rPr lang="en-US" sz="26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tentative and final</a:t>
            </a:r>
            <a:r>
              <a:rPr lang="en-US" sz="2600" b="1" dirty="0">
                <a:solidFill>
                  <a:srgbClr val="FF0000"/>
                </a:solidFill>
                <a:latin typeface="Arial" panose="020B0604020202020204" pitchFamily="34" charset="0"/>
                <a:ea typeface="Open Sans Semibold" panose="020B0706030804020204" pitchFamily="34" charset="0"/>
                <a:cs typeface="Arial" panose="020B0604020202020204" pitchFamily="34" charset="0"/>
              </a:rPr>
              <a:t> </a:t>
            </a: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resolution/ordinance adopting millage rates must include: </a:t>
            </a:r>
          </a:p>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school district’s name</a:t>
            </a:r>
          </a:p>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percentage increase over the rolled-back rate</a:t>
            </a:r>
          </a:p>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Each adopted millage rate </a:t>
            </a:r>
          </a:p>
          <a:p>
            <a:pPr eaLnBrk="1" fontAlgn="auto" hangingPunct="1">
              <a:spcAft>
                <a:spcPts val="0"/>
              </a:spcAft>
              <a:defRPr/>
            </a:pPr>
            <a:r>
              <a:rPr lang="en-US" sz="2600" dirty="0">
                <a:solidFill>
                  <a:srgbClr val="002060"/>
                </a:solidFill>
                <a:latin typeface="Arial" panose="020B0604020202020204" pitchFamily="34" charset="0"/>
                <a:ea typeface="Open Sans Semibold" panose="020B0706030804020204" pitchFamily="34" charset="0"/>
                <a:cs typeface="Arial" panose="020B0604020202020204" pitchFamily="34" charset="0"/>
              </a:rPr>
              <a:t>The rolled-back rate</a:t>
            </a:r>
          </a:p>
          <a:p>
            <a:pPr marL="0" indent="0" eaLnBrk="1" fontAlgn="auto" hangingPunct="1">
              <a:spcAft>
                <a:spcPts val="0"/>
              </a:spcAft>
              <a:buFont typeface="Arial" panose="020B0604020202020204" pitchFamily="34" charset="0"/>
              <a:buNone/>
              <a:defRPr/>
            </a:pPr>
            <a:endPar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br>
              <a:rPr lang="en-US" altLang="en-US" sz="3600" b="1" dirty="0">
                <a:solidFill>
                  <a:srgbClr val="00A49C"/>
                </a:solidFill>
                <a:ea typeface="Open Sans Semibold"/>
                <a:cs typeface="Open Sans Semibold"/>
              </a:rPr>
            </a:br>
            <a:r>
              <a:rPr lang="en-US" altLang="en-US" sz="3600" dirty="0">
                <a:solidFill>
                  <a:srgbClr val="00A49C"/>
                </a:solidFill>
                <a:ea typeface="Open Sans Semibold"/>
                <a:cs typeface="Open Sans Semibold"/>
              </a:rPr>
              <a:t>Day 24 = July 24</a:t>
            </a:r>
          </a:p>
        </p:txBody>
      </p:sp>
      <p:sp>
        <p:nvSpPr>
          <p:cNvPr id="3" name="Content Placeholder 2">
            <a:extLst>
              <a:ext uri="{FF2B5EF4-FFF2-40B4-BE49-F238E27FC236}">
                <a16:creationId xmlns:a16="http://schemas.microsoft.com/office/drawing/2014/main" id="{7788091F-6F0E-4C08-AE6E-731558570809}"/>
              </a:ext>
            </a:extLst>
          </p:cNvPr>
          <p:cNvSpPr>
            <a:spLocks noGrp="1"/>
          </p:cNvSpPr>
          <p:nvPr>
            <p:ph idx="1"/>
          </p:nvPr>
        </p:nvSpPr>
        <p:spPr>
          <a:xfrm>
            <a:off x="762000" y="2951163"/>
            <a:ext cx="3657600" cy="3687763"/>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latin typeface="Arial" panose="020B0604020202020204" pitchFamily="34" charset="0"/>
                <a:ea typeface="Open Sans Semibold" panose="020B0706030804020204" pitchFamily="34" charset="0"/>
                <a:cs typeface="Arial" panose="020B0604020202020204" pitchFamily="34" charset="0"/>
              </a:rPr>
              <a:t>Within 24 days of date of certification of taxable value, the superintendent submits the budget to the board for approval. </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graphicFrame>
        <p:nvGraphicFramePr>
          <p:cNvPr id="4" name="Group 53">
            <a:extLst>
              <a:ext uri="{FF2B5EF4-FFF2-40B4-BE49-F238E27FC236}">
                <a16:creationId xmlns:a16="http://schemas.microsoft.com/office/drawing/2014/main" id="{1079EA95-6BC8-4301-A80B-53F443183638}"/>
              </a:ext>
            </a:extLst>
          </p:cNvPr>
          <p:cNvGraphicFramePr>
            <a:graphicFrameLocks/>
          </p:cNvGraphicFramePr>
          <p:nvPr/>
        </p:nvGraphicFramePr>
        <p:xfrm>
          <a:off x="5029200" y="3028950"/>
          <a:ext cx="2743197" cy="3429001"/>
        </p:xfrm>
        <a:graphic>
          <a:graphicData uri="http://schemas.openxmlformats.org/drawingml/2006/table">
            <a:tbl>
              <a:tblPr/>
              <a:tblGrid>
                <a:gridCol w="391885">
                  <a:extLst>
                    <a:ext uri="{9D8B030D-6E8A-4147-A177-3AD203B41FA5}">
                      <a16:colId xmlns:a16="http://schemas.microsoft.com/office/drawing/2014/main" val="20000"/>
                    </a:ext>
                  </a:extLst>
                </a:gridCol>
                <a:gridCol w="393247">
                  <a:extLst>
                    <a:ext uri="{9D8B030D-6E8A-4147-A177-3AD203B41FA5}">
                      <a16:colId xmlns:a16="http://schemas.microsoft.com/office/drawing/2014/main" val="20001"/>
                    </a:ext>
                  </a:extLst>
                </a:gridCol>
                <a:gridCol w="391885">
                  <a:extLst>
                    <a:ext uri="{9D8B030D-6E8A-4147-A177-3AD203B41FA5}">
                      <a16:colId xmlns:a16="http://schemas.microsoft.com/office/drawing/2014/main" val="20002"/>
                    </a:ext>
                  </a:extLst>
                </a:gridCol>
                <a:gridCol w="389164">
                  <a:extLst>
                    <a:ext uri="{9D8B030D-6E8A-4147-A177-3AD203B41FA5}">
                      <a16:colId xmlns:a16="http://schemas.microsoft.com/office/drawing/2014/main" val="20003"/>
                    </a:ext>
                  </a:extLst>
                </a:gridCol>
                <a:gridCol w="391885">
                  <a:extLst>
                    <a:ext uri="{9D8B030D-6E8A-4147-A177-3AD203B41FA5}">
                      <a16:colId xmlns:a16="http://schemas.microsoft.com/office/drawing/2014/main" val="20004"/>
                    </a:ext>
                  </a:extLst>
                </a:gridCol>
                <a:gridCol w="393246">
                  <a:extLst>
                    <a:ext uri="{9D8B030D-6E8A-4147-A177-3AD203B41FA5}">
                      <a16:colId xmlns:a16="http://schemas.microsoft.com/office/drawing/2014/main" val="20005"/>
                    </a:ext>
                  </a:extLst>
                </a:gridCol>
                <a:gridCol w="391885">
                  <a:extLst>
                    <a:ext uri="{9D8B030D-6E8A-4147-A177-3AD203B41FA5}">
                      <a16:colId xmlns:a16="http://schemas.microsoft.com/office/drawing/2014/main" val="20006"/>
                    </a:ext>
                  </a:extLst>
                </a:gridCol>
              </a:tblGrid>
              <a:tr h="685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86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85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86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85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5" name="Oval 105"/>
          <p:cNvSpPr>
            <a:spLocks noChangeArrowheads="1"/>
          </p:cNvSpPr>
          <p:nvPr/>
        </p:nvSpPr>
        <p:spPr bwMode="auto">
          <a:xfrm>
            <a:off x="5592763" y="4835525"/>
            <a:ext cx="914400" cy="10668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60000"/>
              </a:spcBef>
              <a:buClr>
                <a:srgbClr val="FFCC00"/>
              </a:buClr>
              <a:buFontTx/>
              <a:buNone/>
            </a:pPr>
            <a:endParaRPr lang="en-US" altLang="en-US" sz="2400">
              <a:solidFill>
                <a:srgbClr val="FFFFFF"/>
              </a:solidFill>
              <a:latin typeface="Times New Roman" panose="02020603050405020304" pitchFamily="18" charset="0"/>
            </a:endParaRPr>
          </a:p>
        </p:txBody>
      </p:sp>
      <p:sp>
        <p:nvSpPr>
          <p:cNvPr id="6" name="AutoShape 106">
            <a:extLst>
              <a:ext uri="{FF2B5EF4-FFF2-40B4-BE49-F238E27FC236}">
                <a16:creationId xmlns:a16="http://schemas.microsoft.com/office/drawing/2014/main" id="{DBCA0C6B-C7CE-475E-9AA3-9E25E7AC5AF5}"/>
              </a:ext>
            </a:extLst>
          </p:cNvPr>
          <p:cNvSpPr>
            <a:spLocks noChangeArrowheads="1"/>
          </p:cNvSpPr>
          <p:nvPr/>
        </p:nvSpPr>
        <p:spPr bwMode="auto">
          <a:xfrm rot="19301037" flipH="1">
            <a:off x="6440488" y="3786188"/>
            <a:ext cx="1939925" cy="1295400"/>
          </a:xfrm>
          <a:prstGeom prst="rightArrowCallout">
            <a:avLst>
              <a:gd name="adj1" fmla="val 25000"/>
              <a:gd name="adj2" fmla="val 25000"/>
              <a:gd name="adj3" fmla="val 24959"/>
              <a:gd name="adj4" fmla="val 66667"/>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har char="•"/>
              <a:defRPr sz="2400">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Ø"/>
              <a:defRPr sz="2200" i="1">
                <a:solidFill>
                  <a:schemeClr val="tx2"/>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r>
              <a:rPr lang="en-US" altLang="en-US" sz="1800" b="0" kern="0" dirty="0">
                <a:solidFill>
                  <a:srgbClr val="FFFFFF"/>
                </a:solidFill>
                <a:latin typeface="Tahoma" panose="020B0604030504040204" pitchFamily="34" charset="0"/>
              </a:rPr>
              <a:t>DAY</a:t>
            </a:r>
          </a:p>
          <a:p>
            <a:pPr algn="ctr" eaLnBrk="1" fontAlgn="auto" hangingPunct="1">
              <a:spcBef>
                <a:spcPct val="0"/>
              </a:spcBef>
              <a:spcAft>
                <a:spcPts val="0"/>
              </a:spcAft>
              <a:buFontTx/>
              <a:buNone/>
              <a:defRPr/>
            </a:pPr>
            <a:r>
              <a:rPr lang="en-US" altLang="en-US" sz="1800" b="0" kern="0" dirty="0">
                <a:solidFill>
                  <a:srgbClr val="FFFFFF"/>
                </a:solidFill>
                <a:latin typeface="Tahoma" panose="020B0604030504040204" pitchFamily="34" charset="0"/>
              </a:rPr>
              <a:t>24</a:t>
            </a:r>
          </a:p>
        </p:txBody>
      </p:sp>
      <p:sp>
        <p:nvSpPr>
          <p:cNvPr id="14392" name="Rectangle 104"/>
          <p:cNvSpPr>
            <a:spLocks noChangeArrowheads="1"/>
          </p:cNvSpPr>
          <p:nvPr/>
        </p:nvSpPr>
        <p:spPr bwMode="auto">
          <a:xfrm>
            <a:off x="4419600" y="2570163"/>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00"/>
                </a:solidFill>
                <a:latin typeface="Arial Narrow" panose="020B0606020202030204" pitchFamily="34" charset="0"/>
              </a:rPr>
              <a:t>July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7A94-4B8F-417A-88C3-0B0A6973EFBA}"/>
              </a:ext>
            </a:extLst>
          </p:cNvPr>
          <p:cNvSpPr>
            <a:spLocks noGrp="1"/>
          </p:cNvSpPr>
          <p:nvPr>
            <p:ph type="title"/>
          </p:nvPr>
        </p:nvSpPr>
        <p:spPr>
          <a:xfrm>
            <a:off x="457200" y="1752600"/>
            <a:ext cx="8305800" cy="11430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TRIM Resolution/Ordinance</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r>
              <a:rPr lang="en-US" sz="4000" dirty="0">
                <a:solidFill>
                  <a:srgbClr val="00A49C"/>
                </a:solidFill>
                <a:ea typeface="Open Sans Semibold" panose="020B0706030804020204" pitchFamily="34" charset="0"/>
              </a:rPr>
              <a:t>Budget Resolution/Ordinance	</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186D909E-1764-408D-B263-0CC95E48CB90}"/>
              </a:ext>
            </a:extLst>
          </p:cNvPr>
          <p:cNvSpPr>
            <a:spLocks noGrp="1"/>
          </p:cNvSpPr>
          <p:nvPr>
            <p:ph idx="1"/>
          </p:nvPr>
        </p:nvSpPr>
        <p:spPr>
          <a:xfrm>
            <a:off x="488950" y="2884488"/>
            <a:ext cx="8274050" cy="2743200"/>
          </a:xfrm>
        </p:spPr>
        <p:txBody>
          <a:bodyPr rtlCol="0">
            <a:normAutofit/>
          </a:bodyPr>
          <a:lstStyle/>
          <a:p>
            <a:pPr eaLnBrk="1" fontAlgn="auto" hangingPunct="1">
              <a:spcAft>
                <a:spcPts val="0"/>
              </a:spcAft>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Must be adopted by separate vote after the millage adoption</a:t>
            </a:r>
            <a:b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br>
            <a:endPar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eaLnBrk="1" fontAlgn="auto" hangingPunct="1">
              <a:spcAft>
                <a:spcPts val="0"/>
              </a:spcAft>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If the order of millage and budget adoption cannot be determined, the school board will need to provide the meeting minutes.</a:t>
            </a:r>
          </a:p>
          <a:p>
            <a:pPr marL="0" indent="0" eaLnBrk="1" fontAlgn="auto" hangingPunct="1">
              <a:spcAft>
                <a:spcPts val="0"/>
              </a:spcAft>
              <a:buFont typeface="Arial" panose="020B0604020202020204" pitchFamily="34" charset="0"/>
              <a:buNone/>
              <a:defRPr/>
            </a:pPr>
            <a:endPar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685800" y="3048000"/>
            <a:ext cx="7772400" cy="1470025"/>
          </a:xfrm>
        </p:spPr>
        <p:txBody>
          <a:bodyPr/>
          <a:lstStyle/>
          <a:p>
            <a:pPr eaLnBrk="1" hangingPunct="1"/>
            <a:r>
              <a:rPr lang="en-US" altLang="en-US" b="1" dirty="0"/>
              <a:t>Certifying Compliance to the Department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5AE0-A428-46E9-B867-D0691225A0A6}"/>
              </a:ext>
            </a:extLst>
          </p:cNvPr>
          <p:cNvSpPr>
            <a:spLocks noGrp="1"/>
          </p:cNvSpPr>
          <p:nvPr>
            <p:ph type="title"/>
          </p:nvPr>
        </p:nvSpPr>
        <p:spPr>
          <a:xfrm>
            <a:off x="419100" y="1828800"/>
            <a:ext cx="8305800" cy="838200"/>
          </a:xfrm>
        </p:spPr>
        <p:txBody>
          <a:bodyPr rtlCol="0">
            <a:normAutofit fontScale="90000"/>
          </a:bodyPr>
          <a:lstStyle/>
          <a:p>
            <a:pPr eaLnBrk="1" fontAlgn="auto" hangingPunct="1">
              <a:spcAft>
                <a:spcPts val="0"/>
              </a:spcAft>
              <a:defRPr/>
            </a:pP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Certifying Compliance to the Department</a:t>
            </a:r>
            <a:r>
              <a:rPr lang="en-US" sz="4000" dirty="0">
                <a:solidFill>
                  <a:srgbClr val="00A49C"/>
                </a:solidFill>
                <a:ea typeface="Open Sans Semibold" panose="020B0706030804020204" pitchFamily="34" charset="0"/>
              </a:rPr>
              <a:t>	</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1F615327-A2EC-4725-AE91-33C437E118D6}"/>
              </a:ext>
            </a:extLst>
          </p:cNvPr>
          <p:cNvSpPr>
            <a:spLocks noGrp="1"/>
          </p:cNvSpPr>
          <p:nvPr>
            <p:ph idx="1"/>
          </p:nvPr>
        </p:nvSpPr>
        <p:spPr>
          <a:xfrm>
            <a:off x="876300" y="2514600"/>
            <a:ext cx="7391400" cy="2743200"/>
          </a:xfrm>
        </p:spPr>
        <p:txBody>
          <a:bodyPr rtlCol="0">
            <a:normAutofit/>
          </a:bodyPr>
          <a:lstStyle/>
          <a:p>
            <a:pPr marL="0" indent="0" eaLnBrk="1" fontAlgn="auto" hangingPunct="1">
              <a:spcAft>
                <a:spcPts val="0"/>
              </a:spcAft>
              <a:buNone/>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School districts must submit their TRIM compliance package within </a:t>
            </a:r>
            <a:r>
              <a:rPr lang="en-US" sz="2400" b="1" dirty="0">
                <a:solidFill>
                  <a:srgbClr val="002060"/>
                </a:solidFill>
                <a:latin typeface="Arial" panose="020B0604020202020204" pitchFamily="34" charset="0"/>
                <a:ea typeface="Open Sans Semibold" panose="020B0706030804020204" pitchFamily="34" charset="0"/>
                <a:cs typeface="Arial" panose="020B0604020202020204" pitchFamily="34" charset="0"/>
              </a:rPr>
              <a:t>30 days </a:t>
            </a: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of the final budget hearing using these forms:</a:t>
            </a:r>
          </a:p>
          <a:p>
            <a:pPr eaLnBrk="1" fontAlgn="auto" hangingPunct="1">
              <a:spcAft>
                <a:spcPts val="0"/>
              </a:spcAft>
              <a:defRPr/>
            </a:pPr>
            <a:r>
              <a:rPr lang="en-US" sz="24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Certification of Compliance </a:t>
            </a: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(Form DR-487)</a:t>
            </a:r>
          </a:p>
          <a:p>
            <a:pPr eaLnBrk="1" fontAlgn="auto" hangingPunct="1">
              <a:spcAft>
                <a:spcPts val="0"/>
              </a:spcAft>
              <a:defRPr/>
            </a:pPr>
            <a:r>
              <a:rPr lang="en-US" sz="24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Certification of Final Taxable Value (Form DR-422)</a:t>
            </a:r>
          </a:p>
          <a:p>
            <a:pPr marL="0" indent="0" eaLnBrk="1" fontAlgn="auto" hangingPunct="1">
              <a:spcAft>
                <a:spcPts val="0"/>
              </a:spcAft>
              <a:buFont typeface="Arial" panose="020B0604020202020204" pitchFamily="34" charset="0"/>
              <a:buNone/>
              <a:defRPr/>
            </a:pPr>
            <a:endParaRPr lang="en-US" sz="300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B068C3-AD7A-4754-B035-28678BE39E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2000" y="1371601"/>
            <a:ext cx="3945079" cy="5105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5">
            <a:extLst>
              <a:ext uri="{FF2B5EF4-FFF2-40B4-BE49-F238E27FC236}">
                <a16:creationId xmlns:a16="http://schemas.microsoft.com/office/drawing/2014/main" id="{2B314151-1E54-4FCA-A084-13C92502D980}"/>
              </a:ext>
            </a:extLst>
          </p:cNvPr>
          <p:cNvSpPr txBox="1">
            <a:spLocks noChangeArrowheads="1"/>
          </p:cNvSpPr>
          <p:nvPr/>
        </p:nvSpPr>
        <p:spPr bwMode="auto">
          <a:xfrm>
            <a:off x="5410200" y="3467100"/>
            <a:ext cx="2895600" cy="457200"/>
          </a:xfrm>
          <a:prstGeom prst="rect">
            <a:avLst/>
          </a:prstGeom>
          <a:solidFill>
            <a:srgbClr val="F23F58"/>
          </a:solidFill>
          <a:ln w="25400">
            <a:solidFill>
              <a:srgbClr val="00ACA1"/>
            </a:solidFill>
          </a:ln>
          <a:effectLst/>
        </p:spPr>
        <p:txBody>
          <a:bodyPr>
            <a:spAutoFit/>
          </a:bodyPr>
          <a:lstStyle>
            <a:defPPr>
              <a:defRPr lang="en-US"/>
            </a:defPPr>
            <a:lvl1pPr marL="457200" indent="-457200" algn="ctr" eaLnBrk="1" fontAlgn="auto" hangingPunct="1">
              <a:spcBef>
                <a:spcPct val="50000"/>
              </a:spcBef>
              <a:spcAft>
                <a:spcPts val="0"/>
              </a:spcAft>
              <a:buClr>
                <a:srgbClr val="FFCC00"/>
              </a:buClr>
              <a:buFontTx/>
              <a:buNone/>
              <a:defRPr b="0" kern="0">
                <a:solidFill>
                  <a:srgbClr val="FFFFFF"/>
                </a:solidFill>
                <a:latin typeface="Arial" panose="020B0604020202020204" pitchFamily="34" charset="0"/>
              </a:defRPr>
            </a:lvl1pPr>
            <a:lvl2pPr marL="742950" indent="-285750">
              <a:spcBef>
                <a:spcPct val="20000"/>
              </a:spcBef>
              <a:buFont typeface="Wingdings" panose="05000000000000000000" pitchFamily="2" charset="2"/>
              <a:buChar char="Ø"/>
              <a:defRPr sz="2200" i="1">
                <a:solidFill>
                  <a:schemeClr val="tx2"/>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r>
              <a:rPr lang="en-US" altLang="en-US" dirty="0"/>
              <a:t>DR-487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B068C3-AD7A-4754-B035-28678BE39E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2000" y="1371601"/>
            <a:ext cx="3945079" cy="5105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Box 5">
            <a:extLst>
              <a:ext uri="{FF2B5EF4-FFF2-40B4-BE49-F238E27FC236}">
                <a16:creationId xmlns:a16="http://schemas.microsoft.com/office/drawing/2014/main" id="{2B314151-1E54-4FCA-A084-13C92502D980}"/>
              </a:ext>
            </a:extLst>
          </p:cNvPr>
          <p:cNvSpPr txBox="1">
            <a:spLocks noChangeArrowheads="1"/>
          </p:cNvSpPr>
          <p:nvPr/>
        </p:nvSpPr>
        <p:spPr bwMode="auto">
          <a:xfrm>
            <a:off x="5410200" y="3467100"/>
            <a:ext cx="2895600" cy="457200"/>
          </a:xfrm>
          <a:prstGeom prst="rect">
            <a:avLst/>
          </a:prstGeom>
          <a:solidFill>
            <a:srgbClr val="F23F58"/>
          </a:solidFill>
          <a:ln w="25400">
            <a:solidFill>
              <a:srgbClr val="00ACA1"/>
            </a:solidFill>
          </a:ln>
          <a:effectLst/>
        </p:spPr>
        <p:txBody>
          <a:bodyPr>
            <a:spAutoFit/>
          </a:bodyPr>
          <a:lstStyle>
            <a:defPPr>
              <a:defRPr lang="en-US"/>
            </a:defPPr>
            <a:lvl1pPr marL="457200" indent="-457200" algn="ctr" eaLnBrk="1" fontAlgn="auto" hangingPunct="1">
              <a:spcBef>
                <a:spcPct val="50000"/>
              </a:spcBef>
              <a:spcAft>
                <a:spcPts val="0"/>
              </a:spcAft>
              <a:buClr>
                <a:srgbClr val="FFCC00"/>
              </a:buClr>
              <a:buFontTx/>
              <a:buNone/>
              <a:defRPr b="0" kern="0">
                <a:solidFill>
                  <a:srgbClr val="FFFFFF"/>
                </a:solidFill>
                <a:latin typeface="Arial" panose="020B0604020202020204" pitchFamily="34" charset="0"/>
              </a:defRPr>
            </a:lvl1pPr>
            <a:lvl2pPr marL="742950" indent="-285750">
              <a:spcBef>
                <a:spcPct val="20000"/>
              </a:spcBef>
              <a:buFont typeface="Wingdings" panose="05000000000000000000" pitchFamily="2" charset="2"/>
              <a:buChar char="Ø"/>
              <a:defRPr sz="2200" i="1">
                <a:solidFill>
                  <a:schemeClr val="tx2"/>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r>
              <a:rPr lang="en-US" altLang="en-US" dirty="0"/>
              <a:t>DR-487 page 2</a:t>
            </a:r>
          </a:p>
        </p:txBody>
      </p:sp>
    </p:spTree>
    <p:extLst>
      <p:ext uri="{BB962C8B-B14F-4D97-AF65-F5344CB8AC3E}">
        <p14:creationId xmlns:p14="http://schemas.microsoft.com/office/powerpoint/2010/main" val="12460653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EA1D-AC36-4738-B97B-390CBB721989}"/>
              </a:ext>
            </a:extLst>
          </p:cNvPr>
          <p:cNvSpPr>
            <a:spLocks noGrp="1"/>
          </p:cNvSpPr>
          <p:nvPr>
            <p:ph type="title"/>
          </p:nvPr>
        </p:nvSpPr>
        <p:spPr>
          <a:xfrm>
            <a:off x="419100" y="1371600"/>
            <a:ext cx="8305800" cy="838200"/>
          </a:xfrm>
        </p:spPr>
        <p:txBody>
          <a:bodyPr rtlCol="0">
            <a:normAutofit fontScale="90000"/>
          </a:bodyPr>
          <a:lstStyle/>
          <a:p>
            <a:pPr eaLnBrk="1" fontAlgn="auto" hangingPunct="1">
              <a:spcAft>
                <a:spcPts val="0"/>
              </a:spcAft>
              <a:defRPr/>
            </a:pPr>
            <a:r>
              <a:rPr lang="en-US" sz="4000" b="1" dirty="0">
                <a:solidFill>
                  <a:srgbClr val="00A49C"/>
                </a:solidFill>
                <a:ea typeface="Open Sans Semibold" panose="020B0706030804020204" pitchFamily="34" charset="0"/>
              </a:rPr>
              <a:t>Electronic Submission</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4" name="Content Placeholder 2">
            <a:extLst>
              <a:ext uri="{FF2B5EF4-FFF2-40B4-BE49-F238E27FC236}">
                <a16:creationId xmlns:a16="http://schemas.microsoft.com/office/drawing/2014/main" id="{DC08C7CF-F22D-4648-A71C-4E51D4CA54EA}"/>
              </a:ext>
            </a:extLst>
          </p:cNvPr>
          <p:cNvSpPr>
            <a:spLocks noGrp="1"/>
          </p:cNvSpPr>
          <p:nvPr>
            <p:ph idx="1"/>
          </p:nvPr>
        </p:nvSpPr>
        <p:spPr>
          <a:xfrm>
            <a:off x="452296" y="1790700"/>
            <a:ext cx="8001000" cy="4762500"/>
          </a:xfrm>
        </p:spPr>
        <p:txBody>
          <a:bodyPr rtlCol="0">
            <a:noAutofit/>
          </a:bodyPr>
          <a:lstStyle/>
          <a:p>
            <a:pPr marL="0" indent="0" eaLnBrk="1" fontAlgn="auto" hangingPunct="1">
              <a:spcAft>
                <a:spcPts val="0"/>
              </a:spcAft>
              <a:buFont typeface="Arial" panose="020B0604020202020204" pitchFamily="34" charset="0"/>
              <a:buNone/>
              <a:defRPr/>
            </a:pPr>
            <a:r>
              <a:rPr lang="en-US" sz="2400" dirty="0">
                <a:solidFill>
                  <a:srgbClr val="002060"/>
                </a:solidFill>
                <a:latin typeface="Arial" panose="020B0604020202020204" pitchFamily="34" charset="0"/>
                <a:ea typeface="Open Sans Semibold" panose="020B0706030804020204" pitchFamily="34" charset="0"/>
                <a:cs typeface="Arial" panose="020B0604020202020204" pitchFamily="34" charset="0"/>
              </a:rPr>
              <a:t>When submitting the TRIM compliance package to the TRIM section electronically, you must:</a:t>
            </a:r>
          </a:p>
          <a:p>
            <a:pPr eaLnBrk="1" fontAlgn="auto" hangingPunct="1">
              <a:spcAft>
                <a:spcPts val="0"/>
              </a:spcAft>
              <a:defRPr/>
            </a:pPr>
            <a:r>
              <a:rPr lang="en-US" sz="2200" dirty="0">
                <a:solidFill>
                  <a:srgbClr val="002060"/>
                </a:solidFill>
                <a:latin typeface="Arial" panose="020B0604020202020204" pitchFamily="34" charset="0"/>
                <a:ea typeface="Open Sans Semibold" panose="020B0706030804020204" pitchFamily="34" charset="0"/>
                <a:cs typeface="Arial" panose="020B0604020202020204" pitchFamily="34" charset="0"/>
              </a:rPr>
              <a:t>Include the Taxing Authority Number (provided by the TRIM section), Taxing Authority Name, and “TRIM Compliance Package” consisting of: </a:t>
            </a:r>
          </a:p>
          <a:p>
            <a:pPr lvl="1" eaLnBrk="1" fontAlgn="auto" hangingPunct="1">
              <a:spcBef>
                <a:spcPts val="0"/>
              </a:spcBef>
              <a:spcAft>
                <a:spcPts val="0"/>
              </a:spcAft>
              <a:buFont typeface="Courier New" panose="02070309020205020404" pitchFamily="49" charset="0"/>
              <a:buChar char="o"/>
              <a:defRPr/>
            </a:pPr>
            <a:r>
              <a:rPr lang="en-US" sz="2000" i="1" dirty="0">
                <a:solidFill>
                  <a:srgbClr val="002060"/>
                </a:solidFill>
                <a:latin typeface="Arial" panose="020B0604020202020204" pitchFamily="34" charset="0"/>
                <a:cs typeface="Arial" panose="020B0604020202020204" pitchFamily="34" charset="0"/>
              </a:rPr>
              <a:t>Certification of School Taxable Value (Form DR-420S)</a:t>
            </a:r>
          </a:p>
          <a:p>
            <a:pPr lvl="1" eaLnBrk="1" fontAlgn="auto" hangingPunct="1">
              <a:spcBef>
                <a:spcPts val="0"/>
              </a:spcBef>
              <a:spcAft>
                <a:spcPts val="0"/>
              </a:spcAft>
              <a:buFont typeface="Courier New" panose="02070309020205020404" pitchFamily="49" charset="0"/>
              <a:buChar char="o"/>
              <a:defRPr/>
            </a:pPr>
            <a:r>
              <a:rPr lang="en-US" sz="2000" i="1" dirty="0">
                <a:solidFill>
                  <a:srgbClr val="002060"/>
                </a:solidFill>
                <a:latin typeface="Arial" panose="020B0604020202020204" pitchFamily="34" charset="0"/>
                <a:cs typeface="Arial" panose="020B0604020202020204" pitchFamily="34" charset="0"/>
              </a:rPr>
              <a:t>Resolution Determining Millage (ESE-524)</a:t>
            </a:r>
          </a:p>
          <a:p>
            <a:pPr lvl="1" eaLnBrk="1" fontAlgn="auto" hangingPunct="1">
              <a:spcBef>
                <a:spcPts val="0"/>
              </a:spcBef>
              <a:spcAft>
                <a:spcPts val="0"/>
              </a:spcAft>
              <a:buFont typeface="Courier New" panose="02070309020205020404" pitchFamily="49" charset="0"/>
              <a:buChar char="o"/>
              <a:defRPr/>
            </a:pP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Resolution/ordinance adopting budget</a:t>
            </a:r>
          </a:p>
          <a:p>
            <a:pPr lvl="1" eaLnBrk="1" fontAlgn="auto" hangingPunct="1">
              <a:spcBef>
                <a:spcPts val="0"/>
              </a:spcBef>
              <a:spcAft>
                <a:spcPts val="0"/>
              </a:spcAft>
              <a:buFont typeface="Courier New" panose="02070309020205020404" pitchFamily="49" charset="0"/>
              <a:buChar char="o"/>
              <a:defRPr/>
            </a:pP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Entire newspaper page or include a copy of the published internet ad.</a:t>
            </a:r>
          </a:p>
          <a:p>
            <a:pPr lvl="1" eaLnBrk="1" fontAlgn="auto" hangingPunct="1">
              <a:spcBef>
                <a:spcPts val="0"/>
              </a:spcBef>
              <a:spcAft>
                <a:spcPts val="0"/>
              </a:spcAft>
              <a:buFont typeface="Courier New" panose="02070309020205020404" pitchFamily="49" charset="0"/>
              <a:buChar char="o"/>
              <a:defRPr/>
            </a:pP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Proofs of publication for all ads</a:t>
            </a:r>
          </a:p>
          <a:p>
            <a:pPr lvl="1" eaLnBrk="1" fontAlgn="auto" hangingPunct="1">
              <a:spcBef>
                <a:spcPts val="0"/>
              </a:spcBef>
              <a:spcAft>
                <a:spcPts val="0"/>
              </a:spcAft>
              <a:buFont typeface="Courier New" panose="02070309020205020404" pitchFamily="49" charset="0"/>
              <a:buChar char="o"/>
              <a:defRPr/>
            </a:pPr>
            <a:r>
              <a:rPr lang="en-US" sz="2000" i="1" dirty="0">
                <a:solidFill>
                  <a:srgbClr val="002060"/>
                </a:solidFill>
                <a:latin typeface="Arial" panose="020B0604020202020204" pitchFamily="34" charset="0"/>
                <a:ea typeface="Open Sans Semibold" panose="020B0706030804020204" pitchFamily="34" charset="0"/>
                <a:cs typeface="Arial" panose="020B0604020202020204" pitchFamily="34" charset="0"/>
              </a:rPr>
              <a:t>Certification of Final Taxable Value</a:t>
            </a:r>
            <a:r>
              <a:rPr lang="en-US" sz="2000" dirty="0">
                <a:solidFill>
                  <a:srgbClr val="002060"/>
                </a:solidFill>
                <a:latin typeface="Arial" panose="020B0604020202020204" pitchFamily="34" charset="0"/>
                <a:ea typeface="Open Sans Semibold" panose="020B0706030804020204" pitchFamily="34" charset="0"/>
                <a:cs typeface="Arial" panose="020B0604020202020204" pitchFamily="34" charset="0"/>
              </a:rPr>
              <a:t> (Form DR-422) </a:t>
            </a:r>
          </a:p>
          <a:p>
            <a:pPr eaLnBrk="1" fontAlgn="auto" hangingPunct="1">
              <a:spcAft>
                <a:spcPts val="0"/>
              </a:spcAft>
              <a:defRPr/>
            </a:pPr>
            <a:r>
              <a:rPr lang="en-US" sz="2200" dirty="0">
                <a:solidFill>
                  <a:srgbClr val="002060"/>
                </a:solidFill>
                <a:latin typeface="Arial" panose="020B0604020202020204" pitchFamily="34" charset="0"/>
                <a:ea typeface="Open Sans Semibold" panose="020B0706030804020204" pitchFamily="34" charset="0"/>
                <a:cs typeface="Arial" panose="020B0604020202020204" pitchFamily="34" charset="0"/>
              </a:rPr>
              <a:t>Email address for electronic submission is:        </a:t>
            </a:r>
            <a:r>
              <a:rPr lang="en-US" sz="2200" dirty="0">
                <a:solidFill>
                  <a:srgbClr val="002060"/>
                </a:solidFill>
                <a:latin typeface="Arial" panose="020B0604020202020204" pitchFamily="34" charset="0"/>
                <a:ea typeface="Open Sans Semibold" panose="020B0706030804020204" pitchFamily="34" charset="0"/>
                <a:cs typeface="Arial" panose="020B0604020202020204" pitchFamily="34" charset="0"/>
                <a:hlinkClick r:id="rId2"/>
              </a:rPr>
              <a:t>ptotrimpackages@floridarevenue.com</a:t>
            </a:r>
            <a:r>
              <a:rPr lang="en-US" sz="2200" dirty="0">
                <a:solidFill>
                  <a:srgbClr val="002060"/>
                </a:solidFill>
                <a:latin typeface="Arial" panose="020B0604020202020204" pitchFamily="34" charset="0"/>
                <a:ea typeface="Open Sans Semibold" panose="020B0706030804020204" pitchFamily="34" charset="0"/>
                <a:cs typeface="Arial" panose="020B0604020202020204" pitchFamily="34"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E086-CB59-483D-85FD-F50C65E612D3}"/>
              </a:ext>
            </a:extLst>
          </p:cNvPr>
          <p:cNvSpPr>
            <a:spLocks noGrp="1"/>
          </p:cNvSpPr>
          <p:nvPr>
            <p:ph type="title"/>
          </p:nvPr>
        </p:nvSpPr>
        <p:spPr>
          <a:xfrm>
            <a:off x="609600" y="1447800"/>
            <a:ext cx="8305800" cy="838200"/>
          </a:xfrm>
        </p:spPr>
        <p:txBody>
          <a:bodyPr rtlCol="0">
            <a:normAutofit fontScale="90000"/>
          </a:bodyPr>
          <a:lstStyle/>
          <a:p>
            <a:pPr eaLnBrk="1" fontAlgn="auto" hangingPunct="1">
              <a:spcAft>
                <a:spcPts val="0"/>
              </a:spcAft>
              <a:defRPr/>
            </a:pPr>
            <a:r>
              <a:rPr lang="en-US" sz="4000" dirty="0">
                <a:solidFill>
                  <a:srgbClr val="00A49C"/>
                </a:solidFill>
                <a:ea typeface="Open Sans Semibold" panose="020B0706030804020204" pitchFamily="34" charset="0"/>
              </a:rPr>
              <a:t>	</a:t>
            </a:r>
            <a:br>
              <a:rPr lang="en-US" sz="4000"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2021 Top TRIM Infractions/Violations</a:t>
            </a:r>
            <a:r>
              <a:rPr lang="en-US" sz="4000" dirty="0">
                <a:solidFill>
                  <a:srgbClr val="00A49C"/>
                </a:solidFill>
                <a:ea typeface="Open Sans Semibold" panose="020B0706030804020204" pitchFamily="34" charset="0"/>
              </a:rPr>
              <a:t>	</a:t>
            </a:r>
            <a:br>
              <a:rPr lang="en-US" sz="4000" b="1" dirty="0">
                <a:solidFill>
                  <a:srgbClr val="00A49C"/>
                </a:solidFill>
                <a:ea typeface="Open Sans Semibold" panose="020B0706030804020204" pitchFamily="34" charset="0"/>
              </a:rPr>
            </a:br>
            <a:r>
              <a:rPr lang="en-US" sz="4000" b="1" dirty="0">
                <a:solidFill>
                  <a:srgbClr val="00A49C"/>
                </a:solidFill>
                <a:ea typeface="Open Sans Semibold" panose="020B0706030804020204" pitchFamily="34" charset="0"/>
              </a:rPr>
              <a:t> </a:t>
            </a:r>
            <a:endParaRPr lang="en-US" sz="4000" dirty="0">
              <a:solidFill>
                <a:srgbClr val="00A49C"/>
              </a:solidFill>
              <a:ea typeface="Open Sans Semibold" panose="020B0706030804020204" pitchFamily="34" charset="0"/>
            </a:endParaRPr>
          </a:p>
        </p:txBody>
      </p:sp>
      <p:sp>
        <p:nvSpPr>
          <p:cNvPr id="82947" name="Content Placeholder 2"/>
          <p:cNvSpPr>
            <a:spLocks noGrp="1"/>
          </p:cNvSpPr>
          <p:nvPr>
            <p:ph idx="1"/>
          </p:nvPr>
        </p:nvSpPr>
        <p:spPr>
          <a:xfrm>
            <a:off x="488950" y="2514600"/>
            <a:ext cx="8274050" cy="2743200"/>
          </a:xfrm>
        </p:spPr>
        <p:txBody>
          <a:bodyPr/>
          <a:lstStyle/>
          <a:p>
            <a:pPr marL="0" indent="0" eaLnBrk="1" hangingPunct="1">
              <a:buFont typeface="Arial" panose="020B0604020202020204" pitchFamily="34" charset="0"/>
              <a:buNone/>
            </a:pPr>
            <a:endParaRPr lang="en-US" altLang="en-US" sz="3000">
              <a:solidFill>
                <a:srgbClr val="002060"/>
              </a:solidFill>
              <a:latin typeface="Arial" panose="020B0604020202020204" pitchFamily="34" charset="0"/>
              <a:ea typeface="Open Sans Semibold"/>
              <a:cs typeface="Arial" panose="020B0604020202020204" pitchFamily="34" charset="0"/>
            </a:endParaRPr>
          </a:p>
          <a:p>
            <a:pPr marL="0" indent="0" eaLnBrk="1" hangingPunct="1">
              <a:buFont typeface="Arial" panose="020B0604020202020204" pitchFamily="34" charset="0"/>
              <a:buNone/>
            </a:pPr>
            <a:endParaRPr lang="en-US" altLang="en-US">
              <a:solidFill>
                <a:srgbClr val="002060"/>
              </a:solidFill>
              <a:latin typeface="Arial" panose="020B0604020202020204" pitchFamily="34" charset="0"/>
              <a:ea typeface="Open Sans Semibold"/>
              <a:cs typeface="Arial" panose="020B0604020202020204" pitchFamily="34" charset="0"/>
            </a:endParaRPr>
          </a:p>
        </p:txBody>
      </p:sp>
      <p:sp>
        <p:nvSpPr>
          <p:cNvPr id="5" name="Content Placeholder 2">
            <a:extLst>
              <a:ext uri="{FF2B5EF4-FFF2-40B4-BE49-F238E27FC236}">
                <a16:creationId xmlns:a16="http://schemas.microsoft.com/office/drawing/2014/main" id="{C634647D-0005-4CA8-BF66-74D9139F1639}"/>
              </a:ext>
            </a:extLst>
          </p:cNvPr>
          <p:cNvSpPr txBox="1">
            <a:spLocks/>
          </p:cNvSpPr>
          <p:nvPr/>
        </p:nvSpPr>
        <p:spPr bwMode="auto">
          <a:xfrm>
            <a:off x="641350" y="2667000"/>
            <a:ext cx="82740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eaLnBrk="1" fontAlgn="auto" hangingPunct="1">
              <a:spcAft>
                <a:spcPts val="0"/>
              </a:spcAft>
              <a:buFont typeface="+mj-lt"/>
              <a:buAutoNum type="arabicPeriod"/>
              <a:defRPr/>
            </a:pPr>
            <a:r>
              <a:rPr lang="en-US" sz="3000" b="0" dirty="0">
                <a:solidFill>
                  <a:srgbClr val="002060"/>
                </a:solidFill>
                <a:latin typeface="Arial" panose="020B0604020202020204" pitchFamily="34" charset="0"/>
                <a:ea typeface="Open Sans Semibold" panose="020B0706030804020204" pitchFamily="34" charset="0"/>
                <a:cs typeface="Arial" panose="020B0604020202020204" pitchFamily="34" charset="0"/>
              </a:rPr>
              <a:t>Incorrect verbiage in advertisement</a:t>
            </a:r>
          </a:p>
          <a:p>
            <a:pPr marL="514350" indent="-514350" eaLnBrk="1" fontAlgn="auto" hangingPunct="1">
              <a:spcAft>
                <a:spcPts val="0"/>
              </a:spcAft>
              <a:buFont typeface="+mj-lt"/>
              <a:buAutoNum type="arabicPeriod"/>
              <a:defRPr/>
            </a:pPr>
            <a:r>
              <a:rPr lang="en-US" sz="3000" b="0" dirty="0">
                <a:solidFill>
                  <a:srgbClr val="002060"/>
                </a:solidFill>
                <a:latin typeface="Arial" panose="020B0604020202020204" pitchFamily="34" charset="0"/>
                <a:ea typeface="Open Sans Semibold" panose="020B0706030804020204" pitchFamily="34" charset="0"/>
                <a:cs typeface="Arial" panose="020B0604020202020204" pitchFamily="34" charset="0"/>
              </a:rPr>
              <a:t>Tax levy incorrect/percent increase incorrect</a:t>
            </a:r>
          </a:p>
          <a:p>
            <a:pPr marL="514350" indent="-514350" eaLnBrk="1" fontAlgn="auto" hangingPunct="1">
              <a:spcAft>
                <a:spcPts val="0"/>
              </a:spcAft>
              <a:buFont typeface="+mj-lt"/>
              <a:buAutoNum type="arabicPeriod"/>
              <a:defRPr/>
            </a:pPr>
            <a:r>
              <a:rPr lang="en-US" sz="3000" b="0" dirty="0">
                <a:solidFill>
                  <a:srgbClr val="002060"/>
                </a:solidFill>
                <a:latin typeface="Arial" panose="020B0604020202020204" pitchFamily="34" charset="0"/>
                <a:ea typeface="Open Sans Semibold" panose="020B0706030804020204" pitchFamily="34" charset="0"/>
                <a:cs typeface="Arial" panose="020B0604020202020204" pitchFamily="34" charset="0"/>
              </a:rPr>
              <a:t>Percent increase over the rolled-back rate not shown/incorrect (ord./res.)</a:t>
            </a:r>
          </a:p>
          <a:p>
            <a:pPr marL="514350" indent="-514350" eaLnBrk="1" fontAlgn="auto" hangingPunct="1">
              <a:spcAft>
                <a:spcPts val="0"/>
              </a:spcAft>
              <a:buFont typeface="+mj-lt"/>
              <a:buAutoNum type="arabicPeriod"/>
              <a:defRPr/>
            </a:pPr>
            <a:r>
              <a:rPr lang="en-US" sz="3000" b="0" dirty="0">
                <a:solidFill>
                  <a:srgbClr val="002060"/>
                </a:solidFill>
                <a:latin typeface="Arial" panose="020B0604020202020204" pitchFamily="34" charset="0"/>
                <a:ea typeface="Open Sans Semibold" panose="020B0706030804020204" pitchFamily="34" charset="0"/>
                <a:cs typeface="Arial" panose="020B0604020202020204" pitchFamily="34" charset="0"/>
              </a:rPr>
              <a:t>Late package</a:t>
            </a:r>
          </a:p>
          <a:p>
            <a:pPr marL="514350" indent="-514350" eaLnBrk="1" fontAlgn="auto" hangingPunct="1">
              <a:spcAft>
                <a:spcPts val="0"/>
              </a:spcAft>
              <a:buFont typeface="+mj-lt"/>
              <a:buAutoNum type="arabicPeriod"/>
              <a:defRPr/>
            </a:pPr>
            <a:r>
              <a:rPr lang="en-US" sz="3000" b="0" dirty="0">
                <a:solidFill>
                  <a:srgbClr val="002060"/>
                </a:solidFill>
                <a:latin typeface="Arial" panose="020B0604020202020204" pitchFamily="34" charset="0"/>
                <a:ea typeface="Open Sans Semibold" panose="020B0706030804020204" pitchFamily="34" charset="0"/>
                <a:cs typeface="Arial" panose="020B0604020202020204" pitchFamily="34" charset="0"/>
              </a:rPr>
              <a:t>Ad valorem proceeds not shown or incorrect/Published Incorrect Advertisement</a:t>
            </a:r>
          </a:p>
          <a:p>
            <a:pPr marL="0" indent="0" eaLnBrk="1" fontAlgn="auto" hangingPunct="1">
              <a:spcAft>
                <a:spcPts val="0"/>
              </a:spcAft>
              <a:buNone/>
              <a:defRPr/>
            </a:pPr>
            <a:endParaRPr lang="en-US" sz="3000" b="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sz="3000" b="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en-US" b="0" dirty="0">
              <a:solidFill>
                <a:srgbClr val="002060"/>
              </a:solidFill>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8"/>
          <p:cNvSpPr>
            <a:spLocks noGrp="1"/>
          </p:cNvSpPr>
          <p:nvPr>
            <p:ph type="title"/>
          </p:nvPr>
        </p:nvSpPr>
        <p:spPr>
          <a:xfrm>
            <a:off x="718947" y="1150228"/>
            <a:ext cx="7162800" cy="579438"/>
          </a:xfrm>
        </p:spPr>
        <p:txBody>
          <a:bodyPr>
            <a:normAutofit/>
          </a:bodyPr>
          <a:lstStyle/>
          <a:p>
            <a:r>
              <a:rPr lang="en-US" altLang="en-US" sz="2800" b="1" dirty="0">
                <a:solidFill>
                  <a:srgbClr val="00A39B"/>
                </a:solidFill>
                <a:latin typeface="Arial" panose="020B0604020202020204" pitchFamily="34" charset="0"/>
                <a:cs typeface="Arial" panose="020B0604020202020204" pitchFamily="34" charset="0"/>
              </a:rPr>
              <a:t>TRIM Compliance Contacts</a:t>
            </a:r>
          </a:p>
        </p:txBody>
      </p:sp>
      <p:graphicFrame>
        <p:nvGraphicFramePr>
          <p:cNvPr id="6" name="Table Placeholder 10">
            <a:extLst>
              <a:ext uri="{FF2B5EF4-FFF2-40B4-BE49-F238E27FC236}">
                <a16:creationId xmlns:a16="http://schemas.microsoft.com/office/drawing/2014/main" id="{EEE7470C-B259-401B-9B02-F31BEEC0796A}"/>
              </a:ext>
            </a:extLst>
          </p:cNvPr>
          <p:cNvGraphicFramePr>
            <a:graphicFrameLocks noGrp="1"/>
          </p:cNvGraphicFramePr>
          <p:nvPr>
            <p:ph type="tbl" idx="1"/>
            <p:extLst>
              <p:ext uri="{D42A27DB-BD31-4B8C-83A1-F6EECF244321}">
                <p14:modId xmlns:p14="http://schemas.microsoft.com/office/powerpoint/2010/main" val="2146600666"/>
              </p:ext>
            </p:extLst>
          </p:nvPr>
        </p:nvGraphicFramePr>
        <p:xfrm>
          <a:off x="1524000" y="1600200"/>
          <a:ext cx="7162800" cy="5760731"/>
        </p:xfrm>
        <a:graphic>
          <a:graphicData uri="http://schemas.openxmlformats.org/drawingml/2006/table">
            <a:tbl>
              <a:tblPr firstRow="1" bandRow="1">
                <a:tableStyleId>{F5AB1C69-6EDB-4FF4-983F-18BD219EF322}</a:tableStyleId>
              </a:tblPr>
              <a:tblGrid>
                <a:gridCol w="2948869">
                  <a:extLst>
                    <a:ext uri="{9D8B030D-6E8A-4147-A177-3AD203B41FA5}">
                      <a16:colId xmlns:a16="http://schemas.microsoft.com/office/drawing/2014/main" val="20000"/>
                    </a:ext>
                  </a:extLst>
                </a:gridCol>
                <a:gridCol w="4213931">
                  <a:extLst>
                    <a:ext uri="{9D8B030D-6E8A-4147-A177-3AD203B41FA5}">
                      <a16:colId xmlns:a16="http://schemas.microsoft.com/office/drawing/2014/main" val="20001"/>
                    </a:ext>
                  </a:extLst>
                </a:gridCol>
              </a:tblGrid>
              <a:tr h="443348">
                <a:tc>
                  <a:txBody>
                    <a:bodyPr/>
                    <a:lstStyle/>
                    <a:p>
                      <a:pPr algn="ctr"/>
                      <a:r>
                        <a:rPr lang="en-US" sz="1800" dirty="0">
                          <a:latin typeface="Arial" panose="020B0604020202020204" pitchFamily="34" charset="0"/>
                          <a:cs typeface="Arial" panose="020B0604020202020204" pitchFamily="34" charset="0"/>
                        </a:rPr>
                        <a:t>TRIM STAFF</a:t>
                      </a:r>
                    </a:p>
                  </a:txBody>
                  <a:tcPr marT="45723" marB="45723">
                    <a:solidFill>
                      <a:schemeClr val="tx1"/>
                    </a:solidFill>
                  </a:tcPr>
                </a:tc>
                <a:tc>
                  <a:txBody>
                    <a:bodyPr/>
                    <a:lstStyle/>
                    <a:p>
                      <a:pPr algn="ctr"/>
                      <a:r>
                        <a:rPr lang="en-US" sz="1800" dirty="0">
                          <a:latin typeface="Arial" panose="020B0604020202020204" pitchFamily="34" charset="0"/>
                          <a:cs typeface="Arial" panose="020B0604020202020204" pitchFamily="34" charset="0"/>
                        </a:rPr>
                        <a:t>PHONE NUMBER</a:t>
                      </a:r>
                    </a:p>
                  </a:txBody>
                  <a:tcPr marT="45723" marB="45723">
                    <a:solidFill>
                      <a:schemeClr val="tx1"/>
                    </a:solidFill>
                  </a:tcPr>
                </a:tc>
                <a:extLst>
                  <a:ext uri="{0D108BD9-81ED-4DB2-BD59-A6C34878D82A}">
                    <a16:rowId xmlns:a16="http://schemas.microsoft.com/office/drawing/2014/main" val="10000"/>
                  </a:ext>
                </a:extLst>
              </a:tr>
              <a:tr h="443348">
                <a:tc>
                  <a:txBody>
                    <a:bodyPr/>
                    <a:lstStyle/>
                    <a:p>
                      <a:pPr algn="ctr"/>
                      <a:r>
                        <a:rPr lang="en-US" sz="1800" dirty="0">
                          <a:latin typeface="Arial" panose="020B0604020202020204" pitchFamily="34" charset="0"/>
                          <a:cs typeface="Arial" panose="020B0604020202020204" pitchFamily="34" charset="0"/>
                        </a:rPr>
                        <a:t>Wyatt Peters</a:t>
                      </a:r>
                    </a:p>
                  </a:txBody>
                  <a:tcPr marT="45723" marB="45723"/>
                </a:tc>
                <a:tc>
                  <a:txBody>
                    <a:bodyPr/>
                    <a:lstStyle/>
                    <a:p>
                      <a:pPr algn="ctr"/>
                      <a:r>
                        <a:rPr lang="en-US" sz="1800" dirty="0">
                          <a:latin typeface="Arial" panose="020B0604020202020204" pitchFamily="34" charset="0"/>
                          <a:cs typeface="Arial" panose="020B0604020202020204" pitchFamily="34" charset="0"/>
                        </a:rPr>
                        <a:t>(850) 617-8921</a:t>
                      </a:r>
                    </a:p>
                  </a:txBody>
                  <a:tcPr marT="45723" marB="45723"/>
                </a:tc>
                <a:extLst>
                  <a:ext uri="{0D108BD9-81ED-4DB2-BD59-A6C34878D82A}">
                    <a16:rowId xmlns:a16="http://schemas.microsoft.com/office/drawing/2014/main" val="10001"/>
                  </a:ext>
                </a:extLst>
              </a:tr>
              <a:tr h="7758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Kendall Tolbert</a:t>
                      </a:r>
                    </a:p>
                    <a:p>
                      <a:pPr algn="ctr"/>
                      <a:endParaRPr lang="en-US" sz="1800" dirty="0">
                        <a:latin typeface="Arial" panose="020B0604020202020204" pitchFamily="34" charset="0"/>
                        <a:cs typeface="Arial" panose="020B0604020202020204" pitchFamily="34" charset="0"/>
                      </a:endParaRPr>
                    </a:p>
                  </a:txBody>
                  <a:tcPr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(850) 617-8861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10003"/>
                  </a:ext>
                </a:extLst>
              </a:tr>
              <a:tr h="443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Breauna Hines</a:t>
                      </a:r>
                    </a:p>
                    <a:p>
                      <a:pPr algn="ctr"/>
                      <a:endParaRPr lang="en-US" sz="1800" dirty="0">
                        <a:latin typeface="Arial" panose="020B0604020202020204" pitchFamily="34" charset="0"/>
                        <a:cs typeface="Arial" panose="020B0604020202020204" pitchFamily="34" charset="0"/>
                      </a:endParaRPr>
                    </a:p>
                  </a:txBody>
                  <a:tcPr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(850) 617-8923</a:t>
                      </a:r>
                    </a:p>
                    <a:p>
                      <a:pPr algn="ctr"/>
                      <a:endParaRPr lang="en-US"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10004"/>
                  </a:ext>
                </a:extLst>
              </a:tr>
              <a:tr h="4433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Roberta Epp</a:t>
                      </a:r>
                    </a:p>
                    <a:p>
                      <a:pPr algn="ctr"/>
                      <a:endParaRPr lang="en-US" sz="1800" dirty="0">
                        <a:latin typeface="Arial" panose="020B0604020202020204" pitchFamily="34" charset="0"/>
                        <a:cs typeface="Arial" panose="020B0604020202020204" pitchFamily="34" charset="0"/>
                      </a:endParaRPr>
                    </a:p>
                  </a:txBody>
                  <a:tcPr marT="45723" marB="4572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(850) 617-8890</a:t>
                      </a:r>
                    </a:p>
                    <a:p>
                      <a:pPr algn="ctr"/>
                      <a:endParaRPr lang="en-US"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10007"/>
                  </a:ext>
                </a:extLst>
              </a:tr>
              <a:tr h="714879">
                <a:tc>
                  <a:txBody>
                    <a:bodyPr/>
                    <a:lstStyle/>
                    <a:p>
                      <a:pPr algn="ctr"/>
                      <a:r>
                        <a:rPr lang="en-US" sz="1800" dirty="0">
                          <a:latin typeface="Arial" panose="020B0604020202020204" pitchFamily="34" charset="0"/>
                          <a:cs typeface="Arial" panose="020B0604020202020204" pitchFamily="34" charset="0"/>
                        </a:rPr>
                        <a:t>Dianne Porter</a:t>
                      </a:r>
                    </a:p>
                  </a:txBody>
                  <a:tcPr marT="45723" marB="45723"/>
                </a:tc>
                <a:tc>
                  <a:txBody>
                    <a:bodyPr/>
                    <a:lstStyle/>
                    <a:p>
                      <a:pPr algn="ctr"/>
                      <a:r>
                        <a:rPr lang="en-US" sz="1800">
                          <a:latin typeface="Arial" panose="020B0604020202020204" pitchFamily="34" charset="0"/>
                          <a:cs typeface="Arial" panose="020B0604020202020204" pitchFamily="34" charset="0"/>
                        </a:rPr>
                        <a:t>(850)617-8920</a:t>
                      </a:r>
                      <a:endParaRPr lang="en-US"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221921672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Fax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marT="45723" marB="45723"/>
                </a:tc>
                <a:tc>
                  <a:txBody>
                    <a:bodyPr/>
                    <a:lstStyle/>
                    <a:p>
                      <a:pPr algn="l"/>
                      <a:r>
                        <a:rPr lang="en-US" sz="1800" dirty="0">
                          <a:latin typeface="Arial" panose="020B0604020202020204" pitchFamily="34" charset="0"/>
                          <a:cs typeface="Arial" panose="020B0604020202020204" pitchFamily="34" charset="0"/>
                        </a:rPr>
                        <a:t>                    (850) 617-6115</a:t>
                      </a:r>
                    </a:p>
                    <a:p>
                      <a:pPr algn="l"/>
                      <a:endParaRPr lang="en-US"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10009"/>
                  </a:ext>
                </a:extLst>
              </a:tr>
              <a:tr h="1440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TRIM Email Address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51A54"/>
                          </a:solidFill>
                          <a:effectLst/>
                          <a:uLnTx/>
                          <a:uFillTx/>
                          <a:latin typeface="Arial" panose="020B0604020202020204" pitchFamily="34" charset="0"/>
                          <a:ea typeface="+mn-ea"/>
                          <a:cs typeface="Arial" panose="020B0604020202020204" pitchFamily="34" charset="0"/>
                        </a:rPr>
                        <a:t>eTRIM</a:t>
                      </a: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 Email Address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51A54"/>
                          </a:solidFill>
                          <a:effectLst/>
                          <a:uLnTx/>
                          <a:uFillTx/>
                          <a:latin typeface="Arial" panose="020B0604020202020204" pitchFamily="34" charset="0"/>
                          <a:ea typeface="+mn-ea"/>
                          <a:cs typeface="Arial" panose="020B0604020202020204" pitchFamily="34" charset="0"/>
                        </a:rPr>
                        <a:t>TRIM Package Submission Email</a:t>
                      </a:r>
                    </a:p>
                    <a:p>
                      <a:pPr algn="ctr"/>
                      <a:endParaRPr lang="en-US" sz="1800" dirty="0">
                        <a:latin typeface="Arial" panose="020B0604020202020204" pitchFamily="34" charset="0"/>
                        <a:cs typeface="Arial" panose="020B0604020202020204" pitchFamily="34" charset="0"/>
                      </a:endParaRPr>
                    </a:p>
                  </a:txBody>
                  <a:tcPr marT="45723" marB="45723"/>
                </a:tc>
                <a:tc>
                  <a:txBody>
                    <a:bodyPr/>
                    <a:lstStyle/>
                    <a:p>
                      <a:pPr algn="ctr"/>
                      <a:r>
                        <a:rPr lang="en-US" sz="1800" dirty="0">
                          <a:latin typeface="Arial" panose="020B0604020202020204" pitchFamily="34" charset="0"/>
                          <a:cs typeface="Arial" panose="020B0604020202020204" pitchFamily="34" charset="0"/>
                          <a:hlinkClick r:id="rId2"/>
                        </a:rPr>
                        <a:t>TRIM@floridarevenue.com</a:t>
                      </a: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hlinkClick r:id="rId3"/>
                        </a:rPr>
                        <a:t>eTRIM@floridarevenue.com</a:t>
                      </a: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hlinkClick r:id="rId4"/>
                        </a:rPr>
                        <a:t>ptotrimpackages@floridarevenue.com</a:t>
                      </a:r>
                      <a:endParaRPr lang="en-US" sz="1800"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a:txBody>
                  <a:tcPr marT="45723" marB="45723"/>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50894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ctrTitle"/>
          </p:nvPr>
        </p:nvSpPr>
        <p:spPr>
          <a:xfrm>
            <a:off x="457200" y="3048000"/>
            <a:ext cx="8153400" cy="1470025"/>
          </a:xfrm>
        </p:spPr>
        <p:txBody>
          <a:bodyPr/>
          <a:lstStyle/>
          <a:p>
            <a:pPr eaLnBrk="1" hangingPunct="1"/>
            <a:r>
              <a:rPr lang="en-US" altLang="en-US" sz="6000" b="1" dirty="0"/>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br>
              <a:rPr lang="en-US" altLang="en-US" sz="3600" b="1" dirty="0">
                <a:solidFill>
                  <a:srgbClr val="00A49C"/>
                </a:solidFill>
                <a:ea typeface="Open Sans Semibold"/>
                <a:cs typeface="Open Sans Semibold"/>
              </a:rPr>
            </a:br>
            <a:r>
              <a:rPr lang="en-US" altLang="en-US" sz="3600" dirty="0">
                <a:solidFill>
                  <a:srgbClr val="00A49C"/>
                </a:solidFill>
                <a:ea typeface="Open Sans Semibold"/>
                <a:cs typeface="Open Sans Semibold"/>
              </a:rPr>
              <a:t>Day 29 = July 29</a:t>
            </a:r>
          </a:p>
        </p:txBody>
      </p:sp>
      <p:sp>
        <p:nvSpPr>
          <p:cNvPr id="3" name="Content Placeholder 2">
            <a:extLst>
              <a:ext uri="{FF2B5EF4-FFF2-40B4-BE49-F238E27FC236}">
                <a16:creationId xmlns:a16="http://schemas.microsoft.com/office/drawing/2014/main" id="{D169CBEE-F1DE-4420-A00B-8D940847E207}"/>
              </a:ext>
            </a:extLst>
          </p:cNvPr>
          <p:cNvSpPr>
            <a:spLocks noGrp="1"/>
          </p:cNvSpPr>
          <p:nvPr>
            <p:ph idx="1"/>
          </p:nvPr>
        </p:nvSpPr>
        <p:spPr>
          <a:xfrm>
            <a:off x="528510" y="3028950"/>
            <a:ext cx="4124585" cy="2438400"/>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latin typeface="Arial" panose="020B0604020202020204" pitchFamily="34" charset="0"/>
                <a:ea typeface="Open Sans Semibold" panose="020B0706030804020204" pitchFamily="34" charset="0"/>
                <a:cs typeface="Arial" panose="020B0604020202020204" pitchFamily="34" charset="0"/>
              </a:rPr>
              <a:t>Within 29 days of date of certification of taxable value, the school district shall  advertise its intent to adopt a tentative budget and millage rates. </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graphicFrame>
        <p:nvGraphicFramePr>
          <p:cNvPr id="4" name="Group 53">
            <a:extLst>
              <a:ext uri="{FF2B5EF4-FFF2-40B4-BE49-F238E27FC236}">
                <a16:creationId xmlns:a16="http://schemas.microsoft.com/office/drawing/2014/main" id="{5A36B271-6E44-4252-87FA-152837B4EAFD}"/>
              </a:ext>
            </a:extLst>
          </p:cNvPr>
          <p:cNvGraphicFramePr>
            <a:graphicFrameLocks/>
          </p:cNvGraphicFramePr>
          <p:nvPr/>
        </p:nvGraphicFramePr>
        <p:xfrm>
          <a:off x="5029200" y="3028950"/>
          <a:ext cx="2743197" cy="3429001"/>
        </p:xfrm>
        <a:graphic>
          <a:graphicData uri="http://schemas.openxmlformats.org/drawingml/2006/table">
            <a:tbl>
              <a:tblPr/>
              <a:tblGrid>
                <a:gridCol w="391885">
                  <a:extLst>
                    <a:ext uri="{9D8B030D-6E8A-4147-A177-3AD203B41FA5}">
                      <a16:colId xmlns:a16="http://schemas.microsoft.com/office/drawing/2014/main" val="20000"/>
                    </a:ext>
                  </a:extLst>
                </a:gridCol>
                <a:gridCol w="393247">
                  <a:extLst>
                    <a:ext uri="{9D8B030D-6E8A-4147-A177-3AD203B41FA5}">
                      <a16:colId xmlns:a16="http://schemas.microsoft.com/office/drawing/2014/main" val="20001"/>
                    </a:ext>
                  </a:extLst>
                </a:gridCol>
                <a:gridCol w="391885">
                  <a:extLst>
                    <a:ext uri="{9D8B030D-6E8A-4147-A177-3AD203B41FA5}">
                      <a16:colId xmlns:a16="http://schemas.microsoft.com/office/drawing/2014/main" val="20002"/>
                    </a:ext>
                  </a:extLst>
                </a:gridCol>
                <a:gridCol w="389164">
                  <a:extLst>
                    <a:ext uri="{9D8B030D-6E8A-4147-A177-3AD203B41FA5}">
                      <a16:colId xmlns:a16="http://schemas.microsoft.com/office/drawing/2014/main" val="20003"/>
                    </a:ext>
                  </a:extLst>
                </a:gridCol>
                <a:gridCol w="391885">
                  <a:extLst>
                    <a:ext uri="{9D8B030D-6E8A-4147-A177-3AD203B41FA5}">
                      <a16:colId xmlns:a16="http://schemas.microsoft.com/office/drawing/2014/main" val="20004"/>
                    </a:ext>
                  </a:extLst>
                </a:gridCol>
                <a:gridCol w="393246">
                  <a:extLst>
                    <a:ext uri="{9D8B030D-6E8A-4147-A177-3AD203B41FA5}">
                      <a16:colId xmlns:a16="http://schemas.microsoft.com/office/drawing/2014/main" val="20005"/>
                    </a:ext>
                  </a:extLst>
                </a:gridCol>
                <a:gridCol w="391885">
                  <a:extLst>
                    <a:ext uri="{9D8B030D-6E8A-4147-A177-3AD203B41FA5}">
                      <a16:colId xmlns:a16="http://schemas.microsoft.com/office/drawing/2014/main" val="20006"/>
                    </a:ext>
                  </a:extLst>
                </a:gridCol>
              </a:tblGrid>
              <a:tr h="685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86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685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dirty="0">
                          <a:ln>
                            <a:noFill/>
                          </a:ln>
                          <a:solidFill>
                            <a:srgbClr val="003399"/>
                          </a:solidFill>
                          <a:effectLst/>
                          <a:latin typeface="Times New Roman" pitchFamily="18" charset="0"/>
                        </a:rPr>
                        <a:t>17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19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6866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22</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23</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24</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25</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26</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27</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28</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85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29</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30</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r>
                        <a:rPr kumimoji="0" lang="en-US" sz="1600" b="0" i="0" u="none" strike="noStrike" cap="none" normalizeH="0" baseline="0">
                          <a:ln>
                            <a:noFill/>
                          </a:ln>
                          <a:solidFill>
                            <a:srgbClr val="003399"/>
                          </a:solidFill>
                          <a:effectLst/>
                          <a:latin typeface="Times New Roman" pitchFamily="18" charset="0"/>
                        </a:rPr>
                        <a:t>31</a:t>
                      </a: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r" defTabSz="914400" rtl="0" eaLnBrk="1" fontAlgn="base" latinLnBrk="0" hangingPunct="1">
                        <a:lnSpc>
                          <a:spcPct val="100000"/>
                        </a:lnSpc>
                        <a:spcBef>
                          <a:spcPct val="60000"/>
                        </a:spcBef>
                        <a:spcAft>
                          <a:spcPct val="0"/>
                        </a:spcAft>
                        <a:buClr>
                          <a:srgbClr val="FFCC00"/>
                        </a:buClr>
                        <a:buSzTx/>
                        <a:buFontTx/>
                        <a:buNone/>
                        <a:tabLst/>
                      </a:pPr>
                      <a:endParaRPr kumimoji="0" lang="en-US" sz="1600" b="0" i="0" u="none" strike="noStrike" cap="none" normalizeH="0" baseline="0" dirty="0">
                        <a:ln>
                          <a:noFill/>
                        </a:ln>
                        <a:solidFill>
                          <a:srgbClr val="003399"/>
                        </a:solidFill>
                        <a:effectLst/>
                        <a:latin typeface="Times New Roman" pitchFamily="18" charset="0"/>
                      </a:endParaRPr>
                    </a:p>
                  </a:txBody>
                  <a:tcPr horzOverflow="overflow">
                    <a:lnL w="28575" cap="flat" cmpd="sng" algn="ctr">
                      <a:solidFill>
                        <a:srgbClr val="003399"/>
                      </a:solidFill>
                      <a:prstDash val="solid"/>
                      <a:round/>
                      <a:headEnd type="none" w="med" len="med"/>
                      <a:tailEnd type="none" w="med" len="med"/>
                    </a:lnL>
                    <a:lnR w="28575" cap="flat" cmpd="sng" algn="ctr">
                      <a:solidFill>
                        <a:srgbClr val="003399"/>
                      </a:solidFill>
                      <a:prstDash val="solid"/>
                      <a:round/>
                      <a:headEnd type="none" w="med" len="med"/>
                      <a:tailEnd type="none" w="med" len="med"/>
                    </a:lnR>
                    <a:lnT w="28575" cap="flat" cmpd="sng" algn="ctr">
                      <a:solidFill>
                        <a:srgbClr val="003399"/>
                      </a:solidFill>
                      <a:prstDash val="solid"/>
                      <a:round/>
                      <a:headEnd type="none" w="med" len="med"/>
                      <a:tailEnd type="none" w="med" len="med"/>
                    </a:lnT>
                    <a:lnB w="28575" cap="flat" cmpd="sng" algn="ctr">
                      <a:solidFill>
                        <a:srgbClr val="003399"/>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bl>
          </a:graphicData>
        </a:graphic>
      </p:graphicFrame>
      <p:sp>
        <p:nvSpPr>
          <p:cNvPr id="5" name="Oval 105"/>
          <p:cNvSpPr>
            <a:spLocks noChangeArrowheads="1"/>
          </p:cNvSpPr>
          <p:nvPr/>
        </p:nvSpPr>
        <p:spPr bwMode="auto">
          <a:xfrm>
            <a:off x="4724400" y="5467350"/>
            <a:ext cx="914400" cy="1066800"/>
          </a:xfrm>
          <a:prstGeom prst="ellipse">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60000"/>
              </a:spcBef>
              <a:buClr>
                <a:srgbClr val="FFCC00"/>
              </a:buClr>
              <a:buFontTx/>
              <a:buNone/>
            </a:pPr>
            <a:endParaRPr lang="en-US" altLang="en-US" sz="2400">
              <a:solidFill>
                <a:srgbClr val="FFFFFF"/>
              </a:solidFill>
              <a:latin typeface="Times New Roman" panose="02020603050405020304" pitchFamily="18" charset="0"/>
            </a:endParaRPr>
          </a:p>
        </p:txBody>
      </p:sp>
      <p:sp>
        <p:nvSpPr>
          <p:cNvPr id="6" name="AutoShape 106">
            <a:extLst>
              <a:ext uri="{FF2B5EF4-FFF2-40B4-BE49-F238E27FC236}">
                <a16:creationId xmlns:a16="http://schemas.microsoft.com/office/drawing/2014/main" id="{810D9F56-064E-47A4-9678-E3123724DBE1}"/>
              </a:ext>
            </a:extLst>
          </p:cNvPr>
          <p:cNvSpPr>
            <a:spLocks noChangeArrowheads="1"/>
          </p:cNvSpPr>
          <p:nvPr/>
        </p:nvSpPr>
        <p:spPr bwMode="auto">
          <a:xfrm rot="20335694" flipH="1">
            <a:off x="5807075" y="4819650"/>
            <a:ext cx="1939925" cy="1295400"/>
          </a:xfrm>
          <a:prstGeom prst="rightArrowCallout">
            <a:avLst>
              <a:gd name="adj1" fmla="val 25000"/>
              <a:gd name="adj2" fmla="val 25000"/>
              <a:gd name="adj3" fmla="val 24959"/>
              <a:gd name="adj4" fmla="val 66667"/>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buChar char="•"/>
              <a:defRPr sz="2400">
                <a:solidFill>
                  <a:schemeClr val="tx2"/>
                </a:solidFill>
                <a:latin typeface="Arial" panose="020B0604020202020204" pitchFamily="34" charset="0"/>
              </a:defRPr>
            </a:lvl1pPr>
            <a:lvl2pPr marL="742950" indent="-285750">
              <a:spcBef>
                <a:spcPct val="20000"/>
              </a:spcBef>
              <a:buFont typeface="Wingdings" panose="05000000000000000000" pitchFamily="2" charset="2"/>
              <a:buChar char="Ø"/>
              <a:defRPr sz="2200" i="1">
                <a:solidFill>
                  <a:schemeClr val="tx2"/>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2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r>
              <a:rPr lang="en-US" altLang="en-US" sz="1800" b="0" kern="0" dirty="0">
                <a:solidFill>
                  <a:srgbClr val="FFFFFF"/>
                </a:solidFill>
                <a:latin typeface="Tahoma" panose="020B0604030504040204" pitchFamily="34" charset="0"/>
              </a:rPr>
              <a:t>DAY</a:t>
            </a:r>
          </a:p>
          <a:p>
            <a:pPr algn="ctr" eaLnBrk="1" fontAlgn="auto" hangingPunct="1">
              <a:spcBef>
                <a:spcPct val="0"/>
              </a:spcBef>
              <a:spcAft>
                <a:spcPts val="0"/>
              </a:spcAft>
              <a:buFontTx/>
              <a:buNone/>
              <a:defRPr/>
            </a:pPr>
            <a:r>
              <a:rPr lang="en-US" altLang="en-US" sz="1800" b="0" kern="0" dirty="0">
                <a:solidFill>
                  <a:srgbClr val="FFFFFF"/>
                </a:solidFill>
                <a:latin typeface="Tahoma" panose="020B0604030504040204" pitchFamily="34" charset="0"/>
              </a:rPr>
              <a:t>29</a:t>
            </a:r>
          </a:p>
        </p:txBody>
      </p:sp>
      <p:sp>
        <p:nvSpPr>
          <p:cNvPr id="15416" name="Rectangle 104"/>
          <p:cNvSpPr>
            <a:spLocks noChangeArrowheads="1"/>
          </p:cNvSpPr>
          <p:nvPr/>
        </p:nvSpPr>
        <p:spPr bwMode="auto">
          <a:xfrm>
            <a:off x="4419600" y="2570163"/>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0">
                <a:solidFill>
                  <a:srgbClr val="000000"/>
                </a:solidFill>
                <a:latin typeface="Arial Narrow" panose="020B0606020202030204" pitchFamily="34" charset="0"/>
              </a:rPr>
              <a:t>July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95400"/>
            <a:ext cx="8229600" cy="1143000"/>
          </a:xfrm>
        </p:spPr>
        <p:txBody>
          <a:bodyPr/>
          <a:lstStyle/>
          <a:p>
            <a:pPr eaLnBrk="1" hangingPunct="1"/>
            <a:r>
              <a:rPr lang="en-US" altLang="en-US" sz="3600" b="1" dirty="0">
                <a:solidFill>
                  <a:srgbClr val="00A49C"/>
                </a:solidFill>
                <a:ea typeface="Open Sans Semibold"/>
                <a:cs typeface="Open Sans Semibold"/>
              </a:rPr>
              <a:t>TRIM Timetable</a:t>
            </a:r>
          </a:p>
        </p:txBody>
      </p:sp>
      <p:sp>
        <p:nvSpPr>
          <p:cNvPr id="3" name="Content Placeholder 2">
            <a:extLst>
              <a:ext uri="{FF2B5EF4-FFF2-40B4-BE49-F238E27FC236}">
                <a16:creationId xmlns:a16="http://schemas.microsoft.com/office/drawing/2014/main" id="{ED29672A-A8D1-4667-827A-86FC6F7DB9C8}"/>
              </a:ext>
            </a:extLst>
          </p:cNvPr>
          <p:cNvSpPr>
            <a:spLocks noGrp="1"/>
          </p:cNvSpPr>
          <p:nvPr>
            <p:ph idx="1"/>
          </p:nvPr>
        </p:nvSpPr>
        <p:spPr>
          <a:xfrm>
            <a:off x="1333500" y="2819400"/>
            <a:ext cx="6477000" cy="3687763"/>
          </a:xfrm>
        </p:spPr>
        <p:txBody>
          <a:bodyPr rtlCol="0">
            <a:normAutofit/>
          </a:bodyPr>
          <a:lstStyle/>
          <a:p>
            <a:pPr marL="0" indent="0" eaLnBrk="1" fontAlgn="auto" hangingPunct="1">
              <a:spcAft>
                <a:spcPts val="0"/>
              </a:spcAft>
              <a:buFont typeface="Arial" panose="020B0604020202020204" pitchFamily="34" charset="0"/>
              <a:buNone/>
              <a:defRPr/>
            </a:pPr>
            <a:r>
              <a:rPr lang="en-US" sz="2400" dirty="0">
                <a:latin typeface="Arial" panose="020B0604020202020204" pitchFamily="34" charset="0"/>
                <a:ea typeface="Open Sans Semibold" panose="020B0706030804020204" pitchFamily="34" charset="0"/>
                <a:cs typeface="Arial" panose="020B0604020202020204" pitchFamily="34" charset="0"/>
              </a:rPr>
              <a:t>Within </a:t>
            </a:r>
            <a:r>
              <a:rPr lang="en-US" sz="2400" b="1" dirty="0">
                <a:latin typeface="Arial" panose="020B0604020202020204" pitchFamily="34" charset="0"/>
                <a:ea typeface="Open Sans Semibold" panose="020B0706030804020204" pitchFamily="34" charset="0"/>
                <a:cs typeface="Arial" panose="020B0604020202020204" pitchFamily="34" charset="0"/>
              </a:rPr>
              <a:t>two to five </a:t>
            </a:r>
            <a:r>
              <a:rPr lang="en-US" sz="2400" dirty="0">
                <a:latin typeface="Arial" panose="020B0604020202020204" pitchFamily="34" charset="0"/>
                <a:ea typeface="Open Sans Semibold" panose="020B0706030804020204" pitchFamily="34" charset="0"/>
                <a:cs typeface="Arial" panose="020B0604020202020204" pitchFamily="34" charset="0"/>
              </a:rPr>
              <a:t>days of the advertisements publicizing the tentative budget hearing, each school district should hold a public hearing on the tentative budget and millage.</a:t>
            </a:r>
          </a:p>
          <a:p>
            <a:pPr marL="109728" indent="0" eaLnBrk="1" fontAlgn="auto" hangingPunct="1">
              <a:spcAft>
                <a:spcPts val="0"/>
              </a:spcAft>
              <a:buFont typeface="Arial" panose="020B0604020202020204" pitchFamily="34" charset="0"/>
              <a:buNone/>
              <a:defRPr/>
            </a:pPr>
            <a:endParaRPr lang="en-US" dirty="0">
              <a:latin typeface="Arial" panose="020B0604020202020204" pitchFamily="34" charset="0"/>
              <a:ea typeface="Open Sans Semibold" panose="020B0706030804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FDOR">
      <a:dk1>
        <a:srgbClr val="051A54"/>
      </a:dk1>
      <a:lt1>
        <a:srgbClr val="E6E6E6"/>
      </a:lt1>
      <a:dk2>
        <a:srgbClr val="051A54"/>
      </a:dk2>
      <a:lt2>
        <a:srgbClr val="E6E6E6"/>
      </a:lt2>
      <a:accent1>
        <a:srgbClr val="00ACA1"/>
      </a:accent1>
      <a:accent2>
        <a:srgbClr val="F23F58"/>
      </a:accent2>
      <a:accent3>
        <a:srgbClr val="00544E"/>
      </a:accent3>
      <a:accent4>
        <a:srgbClr val="FAB8C1"/>
      </a:accent4>
      <a:accent5>
        <a:srgbClr val="AFFFF9"/>
      </a:accent5>
      <a:accent6>
        <a:srgbClr val="929292"/>
      </a:accent6>
      <a:hlink>
        <a:srgbClr val="00ACA1"/>
      </a:hlink>
      <a:folHlink>
        <a:srgbClr val="00AC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DOR">
      <a:dk1>
        <a:srgbClr val="051A54"/>
      </a:dk1>
      <a:lt1>
        <a:srgbClr val="E6E6E6"/>
      </a:lt1>
      <a:dk2>
        <a:srgbClr val="051A54"/>
      </a:dk2>
      <a:lt2>
        <a:srgbClr val="E6E6E6"/>
      </a:lt2>
      <a:accent1>
        <a:srgbClr val="00ACA1"/>
      </a:accent1>
      <a:accent2>
        <a:srgbClr val="F23F58"/>
      </a:accent2>
      <a:accent3>
        <a:srgbClr val="00544E"/>
      </a:accent3>
      <a:accent4>
        <a:srgbClr val="FAB8C1"/>
      </a:accent4>
      <a:accent5>
        <a:srgbClr val="AFFFF9"/>
      </a:accent5>
      <a:accent6>
        <a:srgbClr val="929292"/>
      </a:accent6>
      <a:hlink>
        <a:srgbClr val="00ACA1"/>
      </a:hlink>
      <a:folHlink>
        <a:srgbClr val="00AC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istorical xmlns="971ecb86-dbcb-4cad-aa0a-8e3edd121c88">No</Historical>
    <Forms_Description xmlns="971ecb86-dbcb-4cad-aa0a-8e3edd121c88" xsi:nil="true"/>
    <Review_x0020_Frequency_x0020_Period xmlns="971ecb86-dbcb-4cad-aa0a-8e3edd121c88">Annually</Review_x0020_Frequency_x0020_Period>
    <Language_x0020_Review_x0020_Date xmlns="971ecb86-dbcb-4cad-aa0a-8e3edd121c88" xsi:nil="true"/>
    <statutesRulesPolicies xmlns="971ecb86-dbcb-4cad-aa0a-8e3edd121c88"/>
    <Is_x0020_this_x0020_Legally_x0020_required_x003f_ xmlns="971ecb86-dbcb-4cad-aa0a-8e3edd121c88">No</Is_x0020_this_x0020_Legally_x0020_required_x003f_>
    <DocumentName xmlns="971ecb86-dbcb-4cad-aa0a-8e3edd121c88" xsi:nil="true"/>
    <Web_x0020_Category xmlns="971ecb86-dbcb-4cad-aa0a-8e3edd121c88">4</Web_x0020_Category>
    <PublishingExpirationDate xmlns="http://schemas.microsoft.com/sharepoint/v3" xsi:nil="true"/>
    <Notes0 xmlns="971ecb86-dbcb-4cad-aa0a-8e3edd121c88" xsi:nil="true"/>
    <PublishingStartDate xmlns="http://schemas.microsoft.com/sharepoint/v3" xsi:nil="true"/>
    <DocumentDescription xmlns="971ecb86-dbcb-4cad-aa0a-8e3edd121c88" xsi:nil="true"/>
    <Review_x0020_Frequency_x0020_by_x0020_Month xmlns="971ecb86-dbcb-4cad-aa0a-8e3edd121c88"/>
    <Date_x0020_last_x0020_reviewed xmlns="971ecb86-dbcb-4cad-aa0a-8e3edd121c88" xsi:nil="true"/>
    <Legal_x0020_Review_x0020_Date xmlns="971ecb86-dbcb-4cad-aa0a-8e3edd121c88" xsi:nil="true"/>
    <Automated_x0020_Content xmlns="971ecb86-dbcb-4cad-aa0a-8e3edd121c88">No</Automated_x0020_Conten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8CCF48F7F21843AAD247617866AB0F" ma:contentTypeVersion="26" ma:contentTypeDescription="Create a new document." ma:contentTypeScope="" ma:versionID="035bff02668bf00af84ba8f60763016b">
  <xsd:schema xmlns:xsd="http://www.w3.org/2001/XMLSchema" xmlns:xs="http://www.w3.org/2001/XMLSchema" xmlns:p="http://schemas.microsoft.com/office/2006/metadata/properties" xmlns:ns1="http://schemas.microsoft.com/sharepoint/v3" xmlns:ns2="971ecb86-dbcb-4cad-aa0a-8e3edd121c88" targetNamespace="http://schemas.microsoft.com/office/2006/metadata/properties" ma:root="true" ma:fieldsID="4eb80cc09e6d4e7765fe98acf63822e8" ns1:_="" ns2:_="">
    <xsd:import namespace="http://schemas.microsoft.com/sharepoint/v3"/>
    <xsd:import namespace="971ecb86-dbcb-4cad-aa0a-8e3edd121c88"/>
    <xsd:element name="properties">
      <xsd:complexType>
        <xsd:sequence>
          <xsd:element name="documentManagement">
            <xsd:complexType>
              <xsd:all>
                <xsd:element ref="ns2:DocumentName" minOccurs="0"/>
                <xsd:element ref="ns2:Web_x0020_Category" minOccurs="0"/>
                <xsd:element ref="ns2:DocumentDescription" minOccurs="0"/>
                <xsd:element ref="ns2:Forms_Description" minOccurs="0"/>
                <xsd:element ref="ns2:Review_x0020_Frequency_x0020_Period" minOccurs="0"/>
                <xsd:element ref="ns2:Review_x0020_Frequency_x0020_by_x0020_Month" minOccurs="0"/>
                <xsd:element ref="ns2:Legal_x0020_Review_x0020_Date" minOccurs="0"/>
                <xsd:element ref="ns2:Language_x0020_Review_x0020_Date" minOccurs="0"/>
                <xsd:element ref="ns2:Date_x0020_last_x0020_reviewed" minOccurs="0"/>
                <xsd:element ref="ns2:Is_x0020_this_x0020_Legally_x0020_required_x003f_" minOccurs="0"/>
                <xsd:element ref="ns2:Notes0" minOccurs="0"/>
                <xsd:element ref="ns2:Automated_x0020_Content" minOccurs="0"/>
                <xsd:element ref="ns2:statutesRulesPolicies" minOccurs="0"/>
                <xsd:element ref="ns2:Historica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17"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1ecb86-dbcb-4cad-aa0a-8e3edd121c88" elementFormDefault="qualified">
    <xsd:import namespace="http://schemas.microsoft.com/office/2006/documentManagement/types"/>
    <xsd:import namespace="http://schemas.microsoft.com/office/infopath/2007/PartnerControls"/>
    <xsd:element name="DocumentName" ma:index="2" nillable="true" ma:displayName="Document" ma:description="This is the formatted name of the document and MUST be filled out for all documents." ma:internalName="DocumentName" ma:readOnly="false">
      <xsd:simpleType>
        <xsd:restriction base="dms:Text">
          <xsd:maxLength value="255"/>
        </xsd:restriction>
      </xsd:simpleType>
    </xsd:element>
    <xsd:element name="Web_x0020_Category" ma:index="3" nillable="true" ma:displayName="Web Category" ma:list="{68a30688-8426-42e5-bc98-ed9a40a81362}" ma:internalName="Web_x0020_Category" ma:readOnly="false" ma:showField="Title">
      <xsd:simpleType>
        <xsd:restriction base="dms:Lookup"/>
      </xsd:simpleType>
    </xsd:element>
    <xsd:element name="DocumentDescription" ma:index="4" nillable="true" ma:displayName="Description" ma:description="If this document is meant to appear on the forms page you MUST fill in the &quot;Forms Description&quot; field as well as this one." ma:internalName="DocumentDescription" ma:readOnly="false">
      <xsd:simpleType>
        <xsd:restriction base="dms:Text">
          <xsd:maxLength value="255"/>
        </xsd:restriction>
      </xsd:simpleType>
    </xsd:element>
    <xsd:element name="Forms_Description" ma:index="5" nillable="true" ma:displayName="Forms_Description" ma:internalName="Forms_Description" ma:readOnly="false">
      <xsd:simpleType>
        <xsd:restriction base="dms:Text">
          <xsd:maxLength value="255"/>
        </xsd:restriction>
      </xsd:simpleType>
    </xsd:element>
    <xsd:element name="Review_x0020_Frequency_x0020_Period" ma:index="6" nillable="true" ma:displayName="Review Frequency Period" ma:default="Annually" ma:description="How often should this content be reviewed by the Content Owner?" ma:format="Dropdown" ma:internalName="Review_x0020_Frequency_x0020_Period" ma:readOnly="false">
      <xsd:simpleType>
        <xsd:restriction base="dms:Choice">
          <xsd:enumeration value="Monthly"/>
          <xsd:enumeration value="Quarterly"/>
          <xsd:enumeration value="Semi-Annually"/>
          <xsd:enumeration value="Annually"/>
          <xsd:enumeration value="None"/>
        </xsd:restriction>
      </xsd:simpleType>
    </xsd:element>
    <xsd:element name="Review_x0020_Frequency_x0020_by_x0020_Month" ma:index="7" nillable="true" ma:displayName="Review Frequency by Month" ma:internalName="Review_x0020_Frequency_x0020_by_x0020_Month" ma:readOnly="false">
      <xsd:complexType>
        <xsd:complexContent>
          <xsd:extension base="dms:MultiChoice">
            <xsd:sequence>
              <xsd:element name="Value" maxOccurs="unbounded" minOccurs="0" nillable="true">
                <xsd:simpleType>
                  <xsd:restriction base="dms:Choice">
                    <xsd:enumeration value="January"/>
                    <xsd:enumeration value="Febr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element>
            </xsd:sequence>
          </xsd:extension>
        </xsd:complexContent>
      </xsd:complexType>
    </xsd:element>
    <xsd:element name="Legal_x0020_Review_x0020_Date" ma:index="8" nillable="true" ma:displayName="Legal Review Date" ma:format="DateOnly" ma:internalName="Legal_x0020_Review_x0020_Date" ma:readOnly="false">
      <xsd:simpleType>
        <xsd:restriction base="dms:DateTime"/>
      </xsd:simpleType>
    </xsd:element>
    <xsd:element name="Language_x0020_Review_x0020_Date" ma:index="9" nillable="true" ma:displayName="Language Review Date" ma:description="Date of last Language Review" ma:format="DateOnly" ma:internalName="Language_x0020_Review_x0020_Date" ma:readOnly="false">
      <xsd:simpleType>
        <xsd:restriction base="dms:DateTime"/>
      </xsd:simpleType>
    </xsd:element>
    <xsd:element name="Date_x0020_last_x0020_reviewed" ma:index="10" nillable="true" ma:displayName="Date last reviewed" ma:description="The date the document was last reviewed by content owner." ma:format="DateOnly" ma:internalName="Date_x0020_last_x0020_reviewed" ma:readOnly="false">
      <xsd:simpleType>
        <xsd:restriction base="dms:DateTime"/>
      </xsd:simpleType>
    </xsd:element>
    <xsd:element name="Is_x0020_this_x0020_Legally_x0020_required_x003f_" ma:index="11" nillable="true" ma:displayName="Is this Legally required?" ma:default="No" ma:format="Dropdown" ma:internalName="Is_x0020_this_x0020_Legally_x0020_required_x003f_" ma:readOnly="false">
      <xsd:simpleType>
        <xsd:restriction base="dms:Choice">
          <xsd:enumeration value="Yes"/>
          <xsd:enumeration value="No"/>
        </xsd:restriction>
      </xsd:simpleType>
    </xsd:element>
    <xsd:element name="Notes0" ma:index="12" nillable="true" ma:displayName="Notes" ma:internalName="Notes0" ma:readOnly="false">
      <xsd:simpleType>
        <xsd:restriction base="dms:Note">
          <xsd:maxLength value="255"/>
        </xsd:restriction>
      </xsd:simpleType>
    </xsd:element>
    <xsd:element name="Automated_x0020_Content" ma:index="13" nillable="true" ma:displayName="Automated Content" ma:default="No" ma:format="Dropdown" ma:internalName="Automated_x0020_Content" ma:readOnly="false">
      <xsd:simpleType>
        <xsd:restriction base="dms:Choice">
          <xsd:enumeration value="Yes"/>
          <xsd:enumeration value="No"/>
        </xsd:restriction>
      </xsd:simpleType>
    </xsd:element>
    <xsd:element name="statutesRulesPolicies" ma:index="14" nillable="true" ma:displayName="statutesRulesPolicies" ma:description="This column contains the statutes, rules, or policy that governs" ma:list="{17a373b7-8334-4f0f-90d4-3ea48205243f}" ma:internalName="statutesRulesPolicie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Historical" ma:index="15" nillable="true" ma:displayName="Historical" ma:default="No" ma:description="If this is checked as yes, it doesn't need to be reviewed annually." ma:format="Dropdown" ma:internalName="Historical" ma:readOnly="fals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0D649A-FDDA-4D41-A9A6-2029451354D0}"/>
</file>

<file path=customXml/itemProps2.xml><?xml version="1.0" encoding="utf-8"?>
<ds:datastoreItem xmlns:ds="http://schemas.openxmlformats.org/officeDocument/2006/customXml" ds:itemID="{A1A894B9-FED8-4DE5-99F9-9F0B37F2A0A7}"/>
</file>

<file path=customXml/itemProps3.xml><?xml version="1.0" encoding="utf-8"?>
<ds:datastoreItem xmlns:ds="http://schemas.openxmlformats.org/officeDocument/2006/customXml" ds:itemID="{F7DB8EB4-4619-4441-99DF-0B8696AB8B47}"/>
</file>

<file path=docProps/app.xml><?xml version="1.0" encoding="utf-8"?>
<Properties xmlns="http://schemas.openxmlformats.org/officeDocument/2006/extended-properties" xmlns:vt="http://schemas.openxmlformats.org/officeDocument/2006/docPropsVTypes">
  <Template>Classroom Expectations</Template>
  <TotalTime>12068</TotalTime>
  <Words>3891</Words>
  <Application>Microsoft Office PowerPoint</Application>
  <PresentationFormat>On-screen Show (4:3)</PresentationFormat>
  <Paragraphs>499</Paragraphs>
  <Slides>78</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78</vt:i4>
      </vt:variant>
    </vt:vector>
  </HeadingPairs>
  <TitlesOfParts>
    <vt:vector size="88" baseType="lpstr">
      <vt:lpstr>Arial</vt:lpstr>
      <vt:lpstr>Arial Narrow</vt:lpstr>
      <vt:lpstr>Calibri</vt:lpstr>
      <vt:lpstr>Courier New</vt:lpstr>
      <vt:lpstr>Tahoma</vt:lpstr>
      <vt:lpstr>Times</vt:lpstr>
      <vt:lpstr>Times New Roman</vt:lpstr>
      <vt:lpstr>Wingdings</vt:lpstr>
      <vt:lpstr>Office Theme</vt:lpstr>
      <vt:lpstr>1_Office Theme</vt:lpstr>
      <vt:lpstr>Welcome to the Department of Revenue’s</vt:lpstr>
      <vt:lpstr>Overview</vt:lpstr>
      <vt:lpstr>Introduction </vt:lpstr>
      <vt:lpstr>TRIM Timetable</vt:lpstr>
      <vt:lpstr>TRIM Timetable</vt:lpstr>
      <vt:lpstr>TRIM Timetable Day 1 = July 1 </vt:lpstr>
      <vt:lpstr>TRIM Timetable Day 24 = July 24</vt:lpstr>
      <vt:lpstr>TRIM Timetable Day 29 = July 29</vt:lpstr>
      <vt:lpstr>TRIM Timetable</vt:lpstr>
      <vt:lpstr>TRIM Timetable Day 35 = August 4</vt:lpstr>
      <vt:lpstr>TRIM Timetable</vt:lpstr>
      <vt:lpstr>TRIM Timetable Day 55 = August 24</vt:lpstr>
      <vt:lpstr>TRIM Timetable Days 65-80 = Sept. 3-18</vt:lpstr>
      <vt:lpstr>TRIM Timetable At the Final Hearing, the School District Will:</vt:lpstr>
      <vt:lpstr>TRIM Timetable  Within Three Days of the Final Hearing:</vt:lpstr>
      <vt:lpstr>TRIM Timetable</vt:lpstr>
      <vt:lpstr>TRIM Timetable</vt:lpstr>
      <vt:lpstr>TRIM Timetable</vt:lpstr>
      <vt:lpstr>TRIM Timetable Within 30 Days of the Final Hearing:</vt:lpstr>
      <vt:lpstr>TRIM Certification Forms</vt:lpstr>
      <vt:lpstr>TRIM Certification Forms</vt:lpstr>
      <vt:lpstr>PowerPoint Presentation</vt:lpstr>
      <vt:lpstr>PowerPoint Presentation</vt:lpstr>
      <vt:lpstr>TRIM Advertising Requirements</vt:lpstr>
      <vt:lpstr>TRIM Advertising Requirements Types of TRIM Advertisements </vt:lpstr>
      <vt:lpstr>TRIM Advertising Requirements Newspaper Requirements </vt:lpstr>
      <vt:lpstr>TRIM Advertising Requirements Newspaper Requirements</vt:lpstr>
      <vt:lpstr>“Adjacent to” </vt:lpstr>
      <vt:lpstr>TRIM Advertising Requirements Internet Only Publication</vt:lpstr>
      <vt:lpstr>TRIM Advertising Requirements Internet Only Publication (continued)</vt:lpstr>
      <vt:lpstr>TRIM Advertising Requirements Notice of Budget Hearing Ad </vt:lpstr>
      <vt:lpstr>TRIM Advertising Requirements The Notice of Budget Hearing ad must: </vt:lpstr>
      <vt:lpstr>TRIM Advertising Requirements Notice of Budget Hearing Ad Example </vt:lpstr>
      <vt:lpstr>TRIM Advertising Requirements    Notice of Proposed Tax Increase Ad </vt:lpstr>
      <vt:lpstr>TRIM Advertising Requirements    Notice of Proposed Tax Increase ad must: </vt:lpstr>
      <vt:lpstr>TRIM Advertising Requirements Notice of Proposed Tax Increase Ad Example</vt:lpstr>
      <vt:lpstr>PowerPoint Presentation</vt:lpstr>
      <vt:lpstr>TRIM Advertising Requirements Notice of Tax for School Capital Outlay </vt:lpstr>
      <vt:lpstr>TRIM Advertising Requirements The Notice of Tax for  School Capital Outlay must:</vt:lpstr>
      <vt:lpstr>TRIM Advertising Requirements School Capital Outlay Categories </vt:lpstr>
      <vt:lpstr>TRIM Advertising Requirements School Capital Outlay Categories, continued </vt:lpstr>
      <vt:lpstr>TRIM Advertising Requirements    Notice of Tax for School Capital Outlay Example</vt:lpstr>
      <vt:lpstr>TRIM Advertising Requirements    Notice of Tax for School Capital Outlay Example, Continued</vt:lpstr>
      <vt:lpstr>TRIM Advertising Requirements   Budget Summary Advertisement </vt:lpstr>
      <vt:lpstr>TRIM Advertising Requirements   The Budget Summary ad must: </vt:lpstr>
      <vt:lpstr>TRIM Advertising Requirements   The Budget Summary must: </vt:lpstr>
      <vt:lpstr>TRIM Advertising Requirements Budget Summary Example </vt:lpstr>
      <vt:lpstr>TRIM Advertising Requirements  Amended Notice of Tax for School Capital Outlay </vt:lpstr>
      <vt:lpstr>TRIM Advertising Requirements  Amended Notice of Tax for  School Capital Outlay ad must: </vt:lpstr>
      <vt:lpstr>TRIM Advertising Requirements  Amended Notice of Tax for School Capital  Outlay Ad Example </vt:lpstr>
      <vt:lpstr>TRIM Advertising Requirements  Notice of Continuation Ad</vt:lpstr>
      <vt:lpstr>TRIM Advertising Requirements  Notice of Continuation Ad</vt:lpstr>
      <vt:lpstr>TRIM Advertising Requirements  Notice of Continuation Ad Example</vt:lpstr>
      <vt:lpstr>TRIM Advertising Requirements  Notice of Rescheduled Hearing Ad</vt:lpstr>
      <vt:lpstr>TRIM Advertising Requirements  Notice of Rescheduled Hearing Ad:</vt:lpstr>
      <vt:lpstr>TRIM Advertising Requirements  Notice of Rescheduled Hearing  Example</vt:lpstr>
      <vt:lpstr>TRIM Hearing Requirements</vt:lpstr>
      <vt:lpstr>TRIM Hearing Requirements  </vt:lpstr>
      <vt:lpstr>TRIM Hearing Requirements Scheduling Hearings  </vt:lpstr>
      <vt:lpstr>TRIM Hearing Requirements At the Hearings  </vt:lpstr>
      <vt:lpstr>TRIM Hearing Requirements At the Hearings  </vt:lpstr>
      <vt:lpstr>TRIM Hearing Requirements At the Final Hearings  </vt:lpstr>
      <vt:lpstr>TRIM Hearing Requirements At the Final Hearing  </vt:lpstr>
      <vt:lpstr>TRIM Hearing Requirements Recessed Hearings   </vt:lpstr>
      <vt:lpstr>Executive Order for State of Emergency </vt:lpstr>
      <vt:lpstr>Executive Order for State of Emergency </vt:lpstr>
      <vt:lpstr>TRIM Resolutions/Ordinances</vt:lpstr>
      <vt:lpstr>TRIM Resolution/Ordinance     Millage Resolution/Ordinance   </vt:lpstr>
      <vt:lpstr>TRIM Resolution/Ordinance     Millage Resolution/Ordinance   </vt:lpstr>
      <vt:lpstr>TRIM Resolution/Ordinance     Budget Resolution/Ordinance   </vt:lpstr>
      <vt:lpstr>Certifying Compliance to the Department</vt:lpstr>
      <vt:lpstr> Certifying Compliance to the Department   </vt:lpstr>
      <vt:lpstr>PowerPoint Presentation</vt:lpstr>
      <vt:lpstr>PowerPoint Presentation</vt:lpstr>
      <vt:lpstr>Electronic Submission  </vt:lpstr>
      <vt:lpstr>  2021 Top TRIM Infractions/Violations   </vt:lpstr>
      <vt:lpstr>TRIM Compliance Contacts</vt:lpstr>
      <vt:lpstr>Thank you!</vt:lpstr>
    </vt:vector>
  </TitlesOfParts>
  <Company>Fl. Dept. of Revenue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TRIM COMPLIANCE</dc:title>
  <dc:creator>Tricia Wilham</dc:creator>
  <cp:lastModifiedBy>Breauna Hines</cp:lastModifiedBy>
  <cp:revision>316</cp:revision>
  <cp:lastPrinted>2019-06-13T20:37:20Z</cp:lastPrinted>
  <dcterms:created xsi:type="dcterms:W3CDTF">2007-04-06T18:39:20Z</dcterms:created>
  <dcterms:modified xsi:type="dcterms:W3CDTF">2022-07-15T15:47:55Z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0x010100FE8CCF48F7F21843AAD247617866AB0F</vt:lpwstr>
  </property>
</Properties>
</file>