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9.xml" ContentType="application/vnd.openxmlformats-officedocument.themeOverride+xml"/>
  <Override PartName="/ppt/theme/themeOverride12.xml" ContentType="application/vnd.openxmlformats-officedocument.themeOverride+xml"/>
  <Override PartName="/ppt/theme/themeOverride11.xml" ContentType="application/vnd.openxmlformats-officedocument.themeOverride+xml"/>
  <Override PartName="/ppt/theme/themeOverride13.xml" ContentType="application/vnd.openxmlformats-officedocument.themeOverride+xml"/>
  <Override PartName="/ppt/theme/themeOverride8.xml" ContentType="application/vnd.openxmlformats-officedocument.themeOverride+xml"/>
  <Override PartName="/ppt/theme/themeOverride10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67" r:id="rId3"/>
    <p:sldId id="261" r:id="rId4"/>
    <p:sldId id="266" r:id="rId5"/>
    <p:sldId id="269" r:id="rId6"/>
    <p:sldId id="270" r:id="rId7"/>
    <p:sldId id="271" r:id="rId8"/>
    <p:sldId id="272" r:id="rId9"/>
    <p:sldId id="274" r:id="rId10"/>
    <p:sldId id="273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90" r:id="rId25"/>
    <p:sldId id="289" r:id="rId26"/>
    <p:sldId id="288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2349" autoAdjust="0"/>
  </p:normalViewPr>
  <p:slideViewPr>
    <p:cSldViewPr snapToGrid="0">
      <p:cViewPr varScale="1">
        <p:scale>
          <a:sx n="69" d="100"/>
          <a:sy n="69" d="100"/>
        </p:scale>
        <p:origin x="21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9DA02-0459-4722-AAEB-963CE1FE0C70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674C1-09B6-4D28-B485-5CB9E5A0A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12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674C1-09B6-4D28-B485-5CB9E5A0A6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55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613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538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320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381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839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68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39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155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083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412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876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260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933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605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909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4410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296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6011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300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4220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7520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2990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6009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0100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0659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253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473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987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7043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325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954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2960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674C1-09B6-4D28-B485-5CB9E5A0A6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34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07BB-9A13-C4CE-32DA-1C37B93CA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60536-6556-101A-061D-70239486F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3FD50-4457-6801-C5BD-2EE6143F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532CB-E6DC-00A6-683C-ED34BB5F3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CF96C-3592-4CE4-AE4F-9D2D18D3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98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97AF0-62E9-059F-C833-9078247D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91A2E-9CF8-4F52-F8A6-2BA60E49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6A9D8-8541-21C2-7CE6-804869AB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3AD8D-742F-19D4-F56A-7A25D695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C160-6BA6-E118-6DE1-DAEDF9C6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6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D7ABE-49FF-EB65-B72D-AC1451E76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C9540-F117-E726-F683-61F08EEBF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AFE6A-3331-97A6-28C8-D072C147B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03576-3CD5-C8EA-7FCC-2DBA86B0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1256-05C5-161C-FCCF-775CAFDD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72888-16D2-96D8-EADB-AC6A8C1B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484C9-A7A5-548B-0CC2-5DD6CC167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F644B-8309-ECDF-C708-9793A763E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34E3B-1EAF-2431-420B-449460534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4A753-64DA-B8DA-F0C9-16916FEAA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3C15F-03DD-B341-74C9-C97D2081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A0F05-428F-8F20-53CA-D6C93E10F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4D15B-13AC-C0F8-EF09-6A1F092F1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5CB06-E3C0-9010-3E2E-94A23C656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F0FCDD-661F-082A-D584-FD6320746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EA2E7-DD2C-B87E-9EF2-D6862433EC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3EDDBD-F093-755D-52A8-997C3B80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93A5A9-18C1-2EB6-54F3-D5704CE4D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777DD6-CC3B-3B18-202B-048BDA963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3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5140F-11BA-7B4C-FEC3-2AC87841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3301F3-DC9E-8F1D-AC8E-5662888C6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DF256A-79C4-D66D-9F03-A168F0485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81C3D7-D69C-BB05-FCBF-85512DEC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8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A8F1F-32F7-0A3E-55B1-59D82F9C4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95A30-5858-ED13-EF84-872A5391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2F7D1-A922-AE21-DA91-57195271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398CB-2B04-1D9E-ADBF-D712B318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05A3B-A485-B32E-7ADC-BDD24FC87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92A50-1DEC-4877-AB6D-4CB2D73F8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FE4161-B100-9570-EB81-DE5186AC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8B5F3-12D2-306D-EB20-117ADE183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D17FA-EF23-C70F-AB1B-5CD0627C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2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0126-FE64-E01C-7378-6FB59DCE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1115F-DD6B-E048-98DC-7E7813880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E8772-E746-2281-2ED2-BF2587100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210B1-5647-775D-115D-663287087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94CE5-EDA6-C2AB-501A-027903BF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A67C7-7DB8-6835-46E7-F009035C0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0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EE397-26BB-12AC-A121-B39B2605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66F39-D0B3-C96D-47E0-5DCB30012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FDCA2-4796-A30E-818F-8AF470E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0709-33F6-3878-5590-38A565A4D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14799-F582-F639-64A8-DBA7EF36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3FFC00-40FB-6BB0-B835-6321C42E2C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3A21E9-9C9A-0E53-88D9-D3C36DC48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7CFA1-87D8-CA03-F830-6E86C26FF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3F358-7252-BC51-7AF5-B50FE167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47D05-11F8-977D-74DB-9C8B02C3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4AA9EF-AA19-D6BC-3FF6-66BB6C828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0C760-1B92-EE2F-C465-8E1554BF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CB463-2E69-4FD3-5D41-760E4F869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CF7A8-D9EF-40E6-BFC6-008A9652EB4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1722B-86E9-89AE-2994-85C4413C6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F92E6-7438-D441-44CD-FC415627D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9740DC-EAFF-400B-8350-4916BD900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4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cf.hhs.gov/css/policy-guidance/automated-state-plan-submission-and-review-proces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hyperlink" Target="https://www.acf.hhs.gov/css/policy-guidance/state-plan-system-frequently-asked-questions" TargetMode="External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ocsp.acf.hhs.gov/stateplan/welcome.htm" TargetMode="External"/><Relationship Id="rId3" Type="http://schemas.openxmlformats.org/officeDocument/2006/relationships/notesSlide" Target="../notesSlides/notesSlide28.xml"/><Relationship Id="rId7" Type="http://schemas.openxmlformats.org/officeDocument/2006/relationships/hyperlink" Target="https://www.acf.hhs.gov/css/training-technical-assistance/essentials-attorneys-child-support-enforcement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hyperlink" Target="https://www.ecfr.gov/current/title-45/subtitle-B/chapter-III" TargetMode="External"/><Relationship Id="rId5" Type="http://schemas.openxmlformats.org/officeDocument/2006/relationships/hyperlink" Target="http://uscode.house.gov/browse/prelim@title42/chapter7/subchapter4/partD&amp;edition=prelim" TargetMode="External"/><Relationship Id="rId4" Type="http://schemas.openxmlformats.org/officeDocument/2006/relationships/image" Target="../media/image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hyperlink" Target="https://www.acf.hhs.gov/sites/default/files/documents/ocse/ocse_state_plan_table_of_contents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hyperlink" Target="https://www.acf.hhs.gov/sites/default/files/documents/ocse/ocse_100_state_plan_cover_page.pdf" TargetMode="External"/><Relationship Id="rId5" Type="http://schemas.openxmlformats.org/officeDocument/2006/relationships/hyperlink" Target="https://www.acf.hhs.gov/sites/default/files/documents/ocse/ocse_21_u4_state_plan_transmittal_form.pdf" TargetMode="External"/><Relationship Id="rId4" Type="http://schemas.openxmlformats.org/officeDocument/2006/relationships/image" Target="../media/image3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f.hhs.gov/css/policy-guidance/exemption-requests-mandatory-laws-and-procedures" TargetMode="External"/><Relationship Id="rId3" Type="http://schemas.openxmlformats.org/officeDocument/2006/relationships/notesSlide" Target="../notesSlides/notesSlide30.xml"/><Relationship Id="rId7" Type="http://schemas.openxmlformats.org/officeDocument/2006/relationships/hyperlink" Target="https://www.acf.hhs.gov/css/policy-guidance/reinvesting-child-support-incentive-payments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hyperlink" Target="https://www.acf.hhs.gov/css/policy-guidance/resubmission-state-plan-cover-page-and-316" TargetMode="External"/><Relationship Id="rId5" Type="http://schemas.openxmlformats.org/officeDocument/2006/relationships/hyperlink" Target="https://www.acf.hhs.gov/css/policy-guidance/submit-revised-state-iv-d-plan-page-38-3-comply-technical-corrections-final" TargetMode="External"/><Relationship Id="rId4" Type="http://schemas.openxmlformats.org/officeDocument/2006/relationships/image" Target="../media/image3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f.hhs.gov/css/resource/state-plan-system-faqs" TargetMode="External"/><Relationship Id="rId3" Type="http://schemas.openxmlformats.org/officeDocument/2006/relationships/notesSlide" Target="../notesSlides/notesSlide31.xml"/><Relationship Id="rId7" Type="http://schemas.openxmlformats.org/officeDocument/2006/relationships/hyperlink" Target="https://www.acf.hhs.gov/css/policy-guidance/revisions-and-resubmission-state-iv-d-plan-pages-comply-fem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hyperlink" Target="https://www.acf.hhs.gov/css/policy-guidance/modernizing-child-support-enforcement-fees" TargetMode="External"/><Relationship Id="rId5" Type="http://schemas.openxmlformats.org/officeDocument/2006/relationships/hyperlink" Target="https://www.acf.hhs.gov/css/policy-guidance/compliance-medical-support-final-rule-requirements" TargetMode="External"/><Relationship Id="rId4" Type="http://schemas.openxmlformats.org/officeDocument/2006/relationships/image" Target="../media/image3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cf.hhs.gov/css/resource/e-iwo-implementation-and-amendment-of-title-iv-d-state-plan-preprint-page-38-3" TargetMode="External"/><Relationship Id="rId3" Type="http://schemas.openxmlformats.org/officeDocument/2006/relationships/notesSlide" Target="../notesSlides/notesSlide32.xml"/><Relationship Id="rId7" Type="http://schemas.openxmlformats.org/officeDocument/2006/relationships/hyperlink" Target="https://www.acf.hhs.gov/css/policy-guidance/automated-state-plan-submission-and-review-process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hyperlink" Target="https://www.acf.hhs.gov/archive/css/policy-guidance/resource/amendment-state-plan-preprint-page-212-20-adoption-uniform" TargetMode="External"/><Relationship Id="rId5" Type="http://schemas.openxmlformats.org/officeDocument/2006/relationships/hyperlink" Target="https://www.acf.hhs.gov/archive/css/policy-guidance/resource/plan-page-5-2-state-plan-amendments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s://www.acf.hhs.gov/css/resource/sf-424m-annual-submission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hyperlink" Target="https://www.acf.hhs.gov/css/resource/procedures-for-determining-state-iv-d-plan-disapproved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hyperlink" Target="https://www.acf.hhs.gov/archive/css/policy-guidance/resource/state-plan-electronic-forms" TargetMode="External"/><Relationship Id="rId5" Type="http://schemas.openxmlformats.org/officeDocument/2006/relationships/hyperlink" Target="https://www.acf.hhs.gov/css/resource/sf-424m-annual-submission" TargetMode="External"/><Relationship Id="rId4" Type="http://schemas.openxmlformats.org/officeDocument/2006/relationships/image" Target="../media/image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hyperlink" Target="http://www.acf.gov/css" TargetMode="External"/><Relationship Id="rId5" Type="http://schemas.openxmlformats.org/officeDocument/2006/relationships/hyperlink" Target="mailto:OCSS.DPT@acf.hhs.gov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062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4D83D-AD77-0F44-498B-4A9F942E79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0658" y="1510808"/>
            <a:ext cx="7943273" cy="2387600"/>
          </a:xfrm>
        </p:spPr>
        <p:txBody>
          <a:bodyPr/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Understanding the State Plan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63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Background</a:t>
            </a:r>
          </a:p>
          <a:p>
            <a:r>
              <a:rPr lang="en-US" dirty="0">
                <a:solidFill>
                  <a:srgbClr val="002060"/>
                </a:solidFill>
              </a:rPr>
              <a:t>State Plan Documents</a:t>
            </a:r>
          </a:p>
          <a:p>
            <a:r>
              <a:rPr lang="en-US" dirty="0">
                <a:solidFill>
                  <a:srgbClr val="002060"/>
                </a:solidFill>
              </a:rPr>
              <a:t>Oversight and Amendment Submission</a:t>
            </a:r>
          </a:p>
          <a:p>
            <a:r>
              <a:rPr lang="en-US" dirty="0">
                <a:solidFill>
                  <a:srgbClr val="002060"/>
                </a:solidFill>
              </a:rPr>
              <a:t>OCSS Review and Approval</a:t>
            </a:r>
          </a:p>
          <a:p>
            <a:r>
              <a:rPr lang="en-US" dirty="0">
                <a:solidFill>
                  <a:srgbClr val="002060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23530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22991-F618-6C80-B9D7-4BCD3D0F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97709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Title IV-D of the Social Security Act established by the Social Security Amendments of 1974, Public Law 93-647, January 4, 1975</a:t>
            </a:r>
          </a:p>
          <a:p>
            <a:r>
              <a:rPr lang="en-US" dirty="0">
                <a:solidFill>
                  <a:srgbClr val="002060"/>
                </a:solidFill>
              </a:rPr>
              <a:t>Sections 452, 454 &amp; 456 of the Act describe requirements for the IV-D state plan</a:t>
            </a:r>
          </a:p>
          <a:p>
            <a:r>
              <a:rPr lang="en-US" dirty="0">
                <a:solidFill>
                  <a:srgbClr val="002060"/>
                </a:solidFill>
              </a:rPr>
              <a:t>State plan regulations published June 26, 1975, with Federal Regulations 40 FR 27147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45 CFR Part 301 – State Plan Approval and Grant Procedures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45 CFR Part 302 – State Plan Requirements</a:t>
            </a:r>
          </a:p>
        </p:txBody>
      </p:sp>
    </p:spTree>
    <p:extLst>
      <p:ext uri="{BB962C8B-B14F-4D97-AF65-F5344CB8AC3E}">
        <p14:creationId xmlns:p14="http://schemas.microsoft.com/office/powerpoint/2010/main" val="293337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Definition of State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Comprehensive statement describing the nature and scope of the state IV-D program</a:t>
            </a:r>
          </a:p>
          <a:p>
            <a:r>
              <a:rPr lang="en-US" dirty="0">
                <a:solidFill>
                  <a:srgbClr val="002060"/>
                </a:solidFill>
              </a:rPr>
              <a:t>Assures IV-D program will be administered in conformity with the statutory and regulatory requirements</a:t>
            </a:r>
          </a:p>
          <a:p>
            <a:r>
              <a:rPr lang="en-US" dirty="0">
                <a:solidFill>
                  <a:srgbClr val="002060"/>
                </a:solidFill>
              </a:rPr>
              <a:t>Contains all information necessary for OCSS to determine whether the plan can be approved</a:t>
            </a:r>
          </a:p>
        </p:txBody>
      </p:sp>
    </p:spTree>
    <p:extLst>
      <p:ext uri="{BB962C8B-B14F-4D97-AF65-F5344CB8AC3E}">
        <p14:creationId xmlns:p14="http://schemas.microsoft.com/office/powerpoint/2010/main" val="223784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Legislative &amp; Regulatory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Various legislation has prompted changes to the IV-D state plan</a:t>
            </a:r>
          </a:p>
          <a:p>
            <a:r>
              <a:rPr lang="en-US" dirty="0">
                <a:solidFill>
                  <a:srgbClr val="002060"/>
                </a:solidFill>
              </a:rPr>
              <a:t>Omnibus Reconciliation Act of 1981</a:t>
            </a:r>
          </a:p>
          <a:p>
            <a:r>
              <a:rPr lang="en-US" dirty="0">
                <a:solidFill>
                  <a:srgbClr val="002060"/>
                </a:solidFill>
              </a:rPr>
              <a:t>Social Security Disability Amendment of 1980</a:t>
            </a:r>
          </a:p>
          <a:p>
            <a:r>
              <a:rPr lang="en-US" dirty="0">
                <a:solidFill>
                  <a:srgbClr val="002060"/>
                </a:solidFill>
              </a:rPr>
              <a:t>Child Support Amendments of 1984</a:t>
            </a:r>
          </a:p>
          <a:p>
            <a:r>
              <a:rPr lang="en-US" dirty="0">
                <a:solidFill>
                  <a:srgbClr val="002060"/>
                </a:solidFill>
              </a:rPr>
              <a:t>Family Support Act of 1988</a:t>
            </a:r>
          </a:p>
          <a:p>
            <a:r>
              <a:rPr lang="en-US" dirty="0">
                <a:solidFill>
                  <a:srgbClr val="002060"/>
                </a:solidFill>
              </a:rPr>
              <a:t>Personal Responsibility and Work Opportunity Reconciliation Act of 1996</a:t>
            </a:r>
          </a:p>
        </p:txBody>
      </p:sp>
    </p:spTree>
    <p:extLst>
      <p:ext uri="{BB962C8B-B14F-4D97-AF65-F5344CB8AC3E}">
        <p14:creationId xmlns:p14="http://schemas.microsoft.com/office/powerpoint/2010/main" val="115053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Legislative &amp; Regulatory Impacts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Child Support Performance and Incentive Act of 1998</a:t>
            </a:r>
          </a:p>
          <a:p>
            <a:r>
              <a:rPr lang="en-US" dirty="0">
                <a:solidFill>
                  <a:srgbClr val="002060"/>
                </a:solidFill>
              </a:rPr>
              <a:t>Deficit Reduction Act of 2005</a:t>
            </a:r>
          </a:p>
          <a:p>
            <a:r>
              <a:rPr lang="en-US" dirty="0">
                <a:solidFill>
                  <a:srgbClr val="002060"/>
                </a:solidFill>
              </a:rPr>
              <a:t>Preventing Sex Trafficking and Strengthening Families Act of 2014</a:t>
            </a:r>
          </a:p>
          <a:p>
            <a:r>
              <a:rPr lang="en-US" dirty="0">
                <a:solidFill>
                  <a:srgbClr val="002060"/>
                </a:solidFill>
              </a:rPr>
              <a:t>Ratification of Hague Child Support Convention in 2016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19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Legislative &amp; Regulatory Impacts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Various regulation have also prompted changes to the IV-D state plan</a:t>
            </a:r>
          </a:p>
          <a:p>
            <a:r>
              <a:rPr lang="en-US" dirty="0">
                <a:solidFill>
                  <a:srgbClr val="002060"/>
                </a:solidFill>
              </a:rPr>
              <a:t>Final Rule: Flexibility, Efficiency, and Modernization in Child Support Enforcement Programs (FEM) - 2016</a:t>
            </a:r>
          </a:p>
          <a:p>
            <a:r>
              <a:rPr lang="en-US" dirty="0">
                <a:solidFill>
                  <a:srgbClr val="002060"/>
                </a:solidFill>
              </a:rPr>
              <a:t>Final Rule: Child Support Technical Corrections - 2020</a:t>
            </a:r>
          </a:p>
        </p:txBody>
      </p:sp>
    </p:spTree>
    <p:extLst>
      <p:ext uri="{BB962C8B-B14F-4D97-AF65-F5344CB8AC3E}">
        <p14:creationId xmlns:p14="http://schemas.microsoft.com/office/powerpoint/2010/main" val="2362845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Federal Funding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45 CFR Part 302 defines the state plan provisions required for an approved plan under title IV-D of the Act</a:t>
            </a:r>
          </a:p>
          <a:p>
            <a:r>
              <a:rPr lang="en-US" dirty="0">
                <a:solidFill>
                  <a:srgbClr val="002060"/>
                </a:solidFill>
              </a:rPr>
              <a:t>Approved plan allows federal financial participation in operating a title IV-D child support program</a:t>
            </a:r>
          </a:p>
          <a:p>
            <a:r>
              <a:rPr lang="en-US" dirty="0">
                <a:solidFill>
                  <a:srgbClr val="002060"/>
                </a:solidFill>
              </a:rPr>
              <a:t>IV-D state plan is updated through plan amendments</a:t>
            </a:r>
          </a:p>
          <a:p>
            <a:r>
              <a:rPr lang="en-US" dirty="0">
                <a:solidFill>
                  <a:srgbClr val="002060"/>
                </a:solidFill>
              </a:rPr>
              <a:t>Mandatory grant programs must submit the SF-424M annually through OLDC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Not required to attach any state plan documents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798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OCSS State Plan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Allows for submission and review of plan amendments</a:t>
            </a:r>
          </a:p>
          <a:p>
            <a:r>
              <a:rPr lang="en-US" dirty="0">
                <a:solidFill>
                  <a:srgbClr val="002060"/>
                </a:solidFill>
              </a:rPr>
              <a:t>Reduces paperwork burden on states and federal government</a:t>
            </a:r>
          </a:p>
          <a:p>
            <a:r>
              <a:rPr lang="en-US" dirty="0">
                <a:solidFill>
                  <a:srgbClr val="002060"/>
                </a:solidFill>
              </a:rPr>
              <a:t>Provides a public view option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919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22991-F618-6C80-B9D7-4BCD3D0F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State Plan Documents</a:t>
            </a:r>
          </a:p>
        </p:txBody>
      </p:sp>
    </p:spTree>
    <p:extLst>
      <p:ext uri="{BB962C8B-B14F-4D97-AF65-F5344CB8AC3E}">
        <p14:creationId xmlns:p14="http://schemas.microsoft.com/office/powerpoint/2010/main" val="3362928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IV-D State Plan Material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State plan amendments are reviewed every three years per Paperwork Reduction Act of 1995 and include the following materials:</a:t>
            </a:r>
          </a:p>
          <a:p>
            <a:r>
              <a:rPr lang="en-US" sz="3200" dirty="0">
                <a:solidFill>
                  <a:srgbClr val="002060"/>
                </a:solidFill>
              </a:rPr>
              <a:t>State Plan Table of Contents</a:t>
            </a:r>
          </a:p>
          <a:p>
            <a:r>
              <a:rPr lang="en-US" sz="3200" dirty="0">
                <a:solidFill>
                  <a:srgbClr val="002060"/>
                </a:solidFill>
              </a:rPr>
              <a:t>OCSS 21-U4 Form</a:t>
            </a:r>
          </a:p>
          <a:p>
            <a:r>
              <a:rPr lang="en-US" sz="3200" dirty="0">
                <a:solidFill>
                  <a:srgbClr val="002060"/>
                </a:solidFill>
              </a:rPr>
              <a:t>State Plan Cover Sheet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18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State Plan 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Section 1 – Single State Agency Organization</a:t>
            </a:r>
          </a:p>
          <a:p>
            <a:r>
              <a:rPr lang="en-US" dirty="0">
                <a:solidFill>
                  <a:srgbClr val="002060"/>
                </a:solidFill>
              </a:rPr>
              <a:t>Section 2 – Support Enforcement</a:t>
            </a:r>
          </a:p>
          <a:p>
            <a:r>
              <a:rPr lang="en-US" dirty="0">
                <a:solidFill>
                  <a:srgbClr val="002060"/>
                </a:solidFill>
              </a:rPr>
              <a:t>Section 3 – General Program Administration</a:t>
            </a:r>
          </a:p>
          <a:p>
            <a:r>
              <a:rPr lang="en-US" dirty="0">
                <a:solidFill>
                  <a:srgbClr val="002060"/>
                </a:solidFill>
              </a:rPr>
              <a:t>Section 4 – Financial Administration</a:t>
            </a:r>
          </a:p>
          <a:p>
            <a:r>
              <a:rPr lang="en-US" dirty="0">
                <a:solidFill>
                  <a:srgbClr val="002060"/>
                </a:solidFill>
              </a:rPr>
              <a:t>Section 5 – State Plan Administration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7033CD04-68C6-0258-E2ED-996DC4658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004" y="3228109"/>
            <a:ext cx="2237060" cy="27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030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Transmittal page (OCSS 21-U4 Form)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This page includes the following: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Section of the state plan being amended and the type of amendment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Transmittal number designated by the state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Proposed effective date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Transmittal number of the superseded plan or amendment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Submitter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Information on the governor’s review, if applicable 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230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Plan 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The state plan page contains:</a:t>
            </a:r>
          </a:p>
          <a:p>
            <a:r>
              <a:rPr lang="en-US" dirty="0">
                <a:solidFill>
                  <a:srgbClr val="002060"/>
                </a:solidFill>
              </a:rPr>
              <a:t>Affirmative statements that indicate the state will comply with the specific requirements in the statute and regulations</a:t>
            </a:r>
          </a:p>
          <a:p>
            <a:r>
              <a:rPr lang="en-US" dirty="0">
                <a:solidFill>
                  <a:srgbClr val="002060"/>
                </a:solidFill>
              </a:rPr>
              <a:t>Citations from the statute or regulation</a:t>
            </a:r>
          </a:p>
          <a:p>
            <a:r>
              <a:rPr lang="en-US" dirty="0">
                <a:solidFill>
                  <a:srgbClr val="002060"/>
                </a:solidFill>
              </a:rPr>
              <a:t>Check boxes for the state to indicate the implementation of optional provisions or requirements, when applicable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287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Plan Page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Data entry fields to input requested information, when applicable</a:t>
            </a:r>
          </a:p>
          <a:p>
            <a:r>
              <a:rPr lang="en-US" dirty="0">
                <a:solidFill>
                  <a:srgbClr val="002060"/>
                </a:solidFill>
              </a:rPr>
              <a:t>Approval and effective dates</a:t>
            </a:r>
          </a:p>
          <a:p>
            <a:r>
              <a:rPr lang="en-US" dirty="0">
                <a:solidFill>
                  <a:srgbClr val="002060"/>
                </a:solidFill>
              </a:rPr>
              <a:t>OCSS Action Transmittal number and date</a:t>
            </a:r>
          </a:p>
          <a:p>
            <a:r>
              <a:rPr lang="en-US" dirty="0">
                <a:solidFill>
                  <a:srgbClr val="002060"/>
                </a:solidFill>
              </a:rPr>
              <a:t>Attachments that demonstrate compliance with the requirements, when applicable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001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22991-F618-6C80-B9D7-4BCD3D0F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Oversight and Amendment Submission</a:t>
            </a:r>
          </a:p>
        </p:txBody>
      </p:sp>
    </p:spTree>
    <p:extLst>
      <p:ext uri="{BB962C8B-B14F-4D97-AF65-F5344CB8AC3E}">
        <p14:creationId xmlns:p14="http://schemas.microsoft.com/office/powerpoint/2010/main" val="1873525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Oversight of the IV-D State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OCSS recommends:</a:t>
            </a:r>
          </a:p>
          <a:p>
            <a:r>
              <a:rPr lang="en-US" dirty="0">
                <a:solidFill>
                  <a:srgbClr val="002060"/>
                </a:solidFill>
              </a:rPr>
              <a:t>Reviewing the state plan to ensure it accurately reflects current laws, policies, procedures, and practices</a:t>
            </a:r>
          </a:p>
          <a:p>
            <a:r>
              <a:rPr lang="en-US" dirty="0">
                <a:solidFill>
                  <a:srgbClr val="002060"/>
                </a:solidFill>
              </a:rPr>
              <a:t>Updating plan pages and attachments when they become outdated</a:t>
            </a:r>
          </a:p>
          <a:p>
            <a:r>
              <a:rPr lang="en-US" dirty="0">
                <a:solidFill>
                  <a:srgbClr val="002060"/>
                </a:solidFill>
              </a:rPr>
              <a:t>Determining whether changes at the state or local level impact the IV-D state plan and whether a plan amendments is needed</a:t>
            </a:r>
          </a:p>
          <a:p>
            <a:r>
              <a:rPr lang="en-US" dirty="0">
                <a:solidFill>
                  <a:srgbClr val="002060"/>
                </a:solidFill>
              </a:rPr>
              <a:t>Contacting OCSS Regional Office if questions arise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Plan Amendment Triggers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OCSS may require states to amend their IV-D state plan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OCSS will issue an Action Transmittal requesting a revision to the state plan for new or amended requirements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72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Plan Amendment Triggers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Changes at the state level may require amendments to the    IV-D state plan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State law changes that impact IV-D state plan requirements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New list of revised Cooperative Agreements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Updates to 3.3A State Statutes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Significant organization changes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Revisions to indicate an approved or expired exemption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New Governor (See AT -16-01)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436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Plan Amendments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All relevant changes to the IV-D state plan must be submitted to OCSS for review and approval </a:t>
            </a:r>
          </a:p>
          <a:p>
            <a:r>
              <a:rPr lang="en-US" dirty="0">
                <a:solidFill>
                  <a:srgbClr val="002060"/>
                </a:solidFill>
              </a:rPr>
              <a:t>States may consult with OCSS Regional Office when preparing plan amendments</a:t>
            </a:r>
          </a:p>
          <a:p>
            <a:r>
              <a:rPr lang="en-US" dirty="0">
                <a:solidFill>
                  <a:srgbClr val="002060"/>
                </a:solidFill>
              </a:rPr>
              <a:t>Submit through the automated state plan system per </a:t>
            </a:r>
            <a:r>
              <a:rPr lang="en-US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AT-15-02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The automated submission includes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Transmittal Details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Plan Page (Plan Requirements)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Attachments(s)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55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Governor’s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1200" dirty="0">
                <a:solidFill>
                  <a:srgbClr val="002060"/>
                </a:solidFill>
              </a:rPr>
              <a:t>Plan amendments are sent first to the State Governor of his/her designee for review per 45 CFR 302.12</a:t>
            </a:r>
          </a:p>
          <a:p>
            <a:pPr lvl="1">
              <a:lnSpc>
                <a:spcPct val="120000"/>
              </a:lnSpc>
            </a:pPr>
            <a:r>
              <a:rPr lang="en-US" sz="11200" dirty="0">
                <a:solidFill>
                  <a:srgbClr val="002060"/>
                </a:solidFill>
              </a:rPr>
              <a:t>Long range program planning projection</a:t>
            </a:r>
          </a:p>
          <a:p>
            <a:pPr lvl="1">
              <a:lnSpc>
                <a:spcPct val="120000"/>
              </a:lnSpc>
            </a:pPr>
            <a:r>
              <a:rPr lang="en-US" sz="11200" dirty="0">
                <a:solidFill>
                  <a:srgbClr val="002060"/>
                </a:solidFill>
              </a:rPr>
              <a:t>Other periodic reports</a:t>
            </a:r>
          </a:p>
          <a:p>
            <a:pPr lvl="1">
              <a:lnSpc>
                <a:spcPct val="120000"/>
              </a:lnSpc>
            </a:pPr>
            <a:r>
              <a:rPr lang="en-US" sz="11200" dirty="0">
                <a:solidFill>
                  <a:srgbClr val="002060"/>
                </a:solidFill>
              </a:rPr>
              <a:t>Does not apply to periodic statistical or budget and other fiscal reports</a:t>
            </a:r>
          </a:p>
          <a:p>
            <a:pPr>
              <a:lnSpc>
                <a:spcPct val="120000"/>
              </a:lnSpc>
            </a:pPr>
            <a:r>
              <a:rPr lang="en-US" sz="11200" dirty="0">
                <a:solidFill>
                  <a:srgbClr val="002060"/>
                </a:solidFill>
              </a:rPr>
              <a:t>Any comments made by the Governor must be transmitted to OCSS</a:t>
            </a:r>
          </a:p>
          <a:p>
            <a:pPr>
              <a:lnSpc>
                <a:spcPct val="120000"/>
              </a:lnSpc>
            </a:pPr>
            <a:r>
              <a:rPr lang="en-US" sz="11200" dirty="0">
                <a:solidFill>
                  <a:srgbClr val="002060"/>
                </a:solidFill>
              </a:rPr>
              <a:t>Ensure that OCSS has a copy of the delegation of authority     letter, if applicable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125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Transmittal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Identifies the section of the state plan being amended and the type of amendment</a:t>
            </a:r>
          </a:p>
          <a:p>
            <a:r>
              <a:rPr lang="en-US" dirty="0">
                <a:solidFill>
                  <a:srgbClr val="002060"/>
                </a:solidFill>
              </a:rPr>
              <a:t>Includes a unique transmittal number assigned by the state</a:t>
            </a:r>
          </a:p>
          <a:p>
            <a:r>
              <a:rPr lang="en-US" dirty="0">
                <a:solidFill>
                  <a:srgbClr val="002060"/>
                </a:solidFill>
              </a:rPr>
              <a:t>Proposes an effective date, which may not be earlier that the first day of the calendar quarter in which an approval plan is submitted (See 45 CFR 301.13(g))</a:t>
            </a:r>
          </a:p>
          <a:p>
            <a:r>
              <a:rPr lang="en-US" dirty="0">
                <a:solidFill>
                  <a:srgbClr val="002060"/>
                </a:solidFill>
              </a:rPr>
              <a:t>Identifies the submitter and provides information on the Governor’s review (if applicable)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950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Required vs Supporting Attachments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76EFE-BA3C-6443-657E-DBD76F05E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Required Attachments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Described on specific plan pages as a requirement</a:t>
            </a:r>
          </a:p>
          <a:p>
            <a:r>
              <a:rPr lang="en-US" dirty="0">
                <a:solidFill>
                  <a:srgbClr val="002060"/>
                </a:solidFill>
              </a:rPr>
              <a:t>Requested by an OCSS Action Transmittal to demonstrate compliance with new requirements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98C25-C292-9E89-087F-C5D552801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Supporting Documents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426C7-A443-F2FC-88F8-44FCC247538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Submitted by the state as part of the plan amendment, although not required</a:t>
            </a:r>
          </a:p>
          <a:p>
            <a:r>
              <a:rPr lang="en-US" dirty="0">
                <a:solidFill>
                  <a:srgbClr val="002060"/>
                </a:solidFill>
              </a:rPr>
              <a:t>Requested by the regional office to help them review the plan amendment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526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Transmittal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C04D101E-E401-65C6-F8E4-91CA32C6A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620" y="1435676"/>
            <a:ext cx="9808759" cy="486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150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Plan Page Attestation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Were developed in the early years of the program and some contain dates as old as 1983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Provide evidence that states will comply with the title IV-D requirements specified on the plan page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Include the primary statutory and regulatory citations, not an exhaustive list or summary of all the requirements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For some plan pages, states are not required to resubmit them to confirm continued compliance (such as plan pages 2.15, 3.7, and 4.2) when the federal requirements have not changed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PDF Attachments &amp; Hyperlink Attachments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Required attachments and supporting documents can be uploaded in two ways:</a:t>
            </a:r>
          </a:p>
          <a:p>
            <a:pPr marL="683895" lvl="1" indent="-229870"/>
            <a:r>
              <a:rPr lang="en-US" sz="2800" dirty="0">
                <a:solidFill>
                  <a:srgbClr val="002060"/>
                </a:solidFill>
              </a:rPr>
              <a:t>PDF</a:t>
            </a:r>
          </a:p>
          <a:p>
            <a:pPr marL="683895" lvl="1" indent="-229870"/>
            <a:r>
              <a:rPr lang="en-US" sz="2800" dirty="0">
                <a:solidFill>
                  <a:srgbClr val="002060"/>
                </a:solidFill>
              </a:rPr>
              <a:t>URL Hyperlinks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Required attachments must contain information that demonstrate compliance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</a:rPr>
              <a:t>Hyperlinks must be active links</a:t>
            </a:r>
          </a:p>
          <a:p>
            <a:pPr marL="229870" indent="-229870"/>
            <a:r>
              <a:rPr lang="en-US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DCL-16-04 </a:t>
            </a:r>
            <a:r>
              <a:rPr lang="en-US" dirty="0">
                <a:solidFill>
                  <a:srgbClr val="002060"/>
                </a:solidFill>
              </a:rPr>
              <a:t>provides guidance on the state plan system accepting hyperlinks (See Question 8)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302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22991-F618-6C80-B9D7-4BCD3D0F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OCSS Review and Approval</a:t>
            </a:r>
          </a:p>
        </p:txBody>
      </p:sp>
    </p:spTree>
    <p:extLst>
      <p:ext uri="{BB962C8B-B14F-4D97-AF65-F5344CB8AC3E}">
        <p14:creationId xmlns:p14="http://schemas.microsoft.com/office/powerpoint/2010/main" val="2024786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OCSS Regional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Under 45 CFR 301.13, OCSS Regional Office has the delegated authority to approve state plans, OCSS Regional Office authority includes: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Carefully reviewing state plan materials 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Using the Legislative/Regulatory Analysis Checklist 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Reviewing the responses to the questions on the plan page and the attachments 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Determining if the required information has been furnished and complies with the requirements 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Asking for additional information or clarification when     needed 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590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Approval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OCSS Regional Office must decide no later than the 90th day following the date that they received the plan submittal</a:t>
            </a:r>
          </a:p>
          <a:p>
            <a:r>
              <a:rPr lang="en-US" dirty="0">
                <a:solidFill>
                  <a:srgbClr val="002060"/>
                </a:solidFill>
              </a:rPr>
              <a:t>OCSS Regional Office may request an extension 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082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Disapproval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Notice of intent to disapprove IV-D state plan 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States will be permitted the opportunity to waive reconsideration of OCSS’s final decision and to exercise, prior to state plan approval/disapproval decision, the right to a hearing under the procedures set forth in 45 CFR Part 213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When the state pursues its hearing rights prior to issuance of OCSS’s decision, no further administrative appeal will be allowed </a:t>
            </a:r>
          </a:p>
          <a:p>
            <a:r>
              <a:rPr lang="en-US" dirty="0">
                <a:solidFill>
                  <a:srgbClr val="002060"/>
                </a:solidFill>
              </a:rPr>
              <a:t>Disapproval of IV-D state plan [see AT-97-05] 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268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Administrative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45 CFR 301.14 describes the process for making a request to reconsider a determination on the IV-D state plan or plan amendment 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040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22991-F618-6C80-B9D7-4BCD3D0F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448721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Research</a:t>
            </a:r>
          </a:p>
          <a:p>
            <a:pPr lvl="1"/>
            <a:r>
              <a:rPr lang="en-US" sz="2800" dirty="0">
                <a:hlinkClick r:id="rId5"/>
              </a:rPr>
              <a:t>Title IV-D of the Social Security Act</a:t>
            </a:r>
            <a:endParaRPr lang="en-US" sz="2800" dirty="0"/>
          </a:p>
          <a:p>
            <a:pPr lvl="1"/>
            <a:r>
              <a:rPr lang="en-US" sz="2800" dirty="0">
                <a:hlinkClick r:id="rId6"/>
              </a:rPr>
              <a:t>Child support regulations</a:t>
            </a:r>
            <a:endParaRPr lang="en-US" sz="2800" dirty="0"/>
          </a:p>
          <a:p>
            <a:pPr lvl="1"/>
            <a:r>
              <a:rPr lang="en-US" sz="2800" dirty="0">
                <a:hlinkClick r:id="rId7"/>
              </a:rPr>
              <a:t>Essentials for Attorneys in Child Support Enforcement</a:t>
            </a:r>
            <a:endParaRPr lang="en-US" sz="2800" dirty="0">
              <a:hlinkClick r:id="rId6"/>
            </a:endParaRPr>
          </a:p>
          <a:p>
            <a:r>
              <a:rPr lang="en-US" dirty="0">
                <a:solidFill>
                  <a:srgbClr val="002060"/>
                </a:solidFill>
              </a:rPr>
              <a:t>State plan system</a:t>
            </a:r>
          </a:p>
          <a:p>
            <a:pPr lvl="1"/>
            <a:r>
              <a:rPr lang="en-US" sz="2800" dirty="0">
                <a:hlinkClick r:id="rId8"/>
              </a:rPr>
              <a:t>Public view</a:t>
            </a:r>
            <a:endParaRPr lang="en-US" sz="2800" dirty="0"/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49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Resources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State plan forms</a:t>
            </a:r>
          </a:p>
          <a:p>
            <a:pPr lvl="1"/>
            <a:r>
              <a:rPr lang="en-US" sz="2800" dirty="0">
                <a:hlinkClick r:id="rId5"/>
              </a:rPr>
              <a:t>OCSE 21-U4 Form</a:t>
            </a:r>
            <a:endParaRPr lang="en-US" sz="2800" dirty="0"/>
          </a:p>
          <a:p>
            <a:pPr lvl="1"/>
            <a:r>
              <a:rPr lang="en-US" sz="2800" dirty="0">
                <a:hlinkClick r:id="rId6"/>
              </a:rPr>
              <a:t>Cover sheet</a:t>
            </a:r>
            <a:endParaRPr lang="en-US" sz="2800" dirty="0"/>
          </a:p>
          <a:p>
            <a:pPr lvl="1"/>
            <a:r>
              <a:rPr lang="en-US" sz="2800" dirty="0">
                <a:hlinkClick r:id="rId7"/>
              </a:rPr>
              <a:t>Table of Contents</a:t>
            </a:r>
            <a:endParaRPr lang="en-US" sz="2800" dirty="0"/>
          </a:p>
          <a:p>
            <a:pPr lvl="1"/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25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Resources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State plan guidance</a:t>
            </a:r>
            <a:endParaRPr lang="en-US" dirty="0"/>
          </a:p>
          <a:p>
            <a:pPr lvl="1"/>
            <a:r>
              <a:rPr lang="en-US" sz="2800" dirty="0">
                <a:hlinkClick r:id="rId5"/>
              </a:rPr>
              <a:t>AT-20-08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Submit Revised State IV-D Plan Page 3.8-3 to Comply with Technical Corrections Final Rule</a:t>
            </a:r>
          </a:p>
          <a:p>
            <a:pPr lvl="1"/>
            <a:r>
              <a:rPr lang="en-US" sz="2800" dirty="0">
                <a:hlinkClick r:id="rId6"/>
              </a:rPr>
              <a:t>AT-20-02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Resubmission of State Plan Cover Page and 3.16</a:t>
            </a:r>
          </a:p>
          <a:p>
            <a:pPr lvl="1"/>
            <a:r>
              <a:rPr lang="en-US" sz="2800" dirty="0">
                <a:hlinkClick r:id="rId7"/>
              </a:rPr>
              <a:t>AT-20-01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Reinvesting Child Support Incentive Payments</a:t>
            </a:r>
          </a:p>
          <a:p>
            <a:pPr lvl="1"/>
            <a:r>
              <a:rPr lang="en-US" sz="2800" dirty="0">
                <a:hlinkClick r:id="rId8"/>
              </a:rPr>
              <a:t>AT-19-07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Exemption Requests from Mandatory Laws and Procedures</a:t>
            </a:r>
          </a:p>
          <a:p>
            <a:pPr lvl="1"/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2136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Resources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>
                <a:hlinkClick r:id="rId5"/>
              </a:rPr>
              <a:t>AT-18-06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Compliance with Medical Support Final Rule Requirements</a:t>
            </a:r>
          </a:p>
          <a:p>
            <a:pPr lvl="1"/>
            <a:r>
              <a:rPr lang="en-US" sz="2800" dirty="0">
                <a:hlinkClick r:id="rId6"/>
              </a:rPr>
              <a:t>AT-18-02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Modernizing Child Support Enforcement Fees</a:t>
            </a:r>
          </a:p>
          <a:p>
            <a:pPr lvl="1"/>
            <a:r>
              <a:rPr lang="en-US" sz="2800" dirty="0">
                <a:hlinkClick r:id="rId7"/>
              </a:rPr>
              <a:t>AT-17-03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Revisions to and Resubmission of State IV-D Plan Pages to Comply with FEM</a:t>
            </a:r>
          </a:p>
          <a:p>
            <a:pPr lvl="1"/>
            <a:r>
              <a:rPr lang="en-US" sz="2800" dirty="0">
                <a:hlinkClick r:id="rId8"/>
              </a:rPr>
              <a:t>DCL-16-04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State Plan System Frequently Asked Questions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898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Resources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>
                <a:hlinkClick r:id="rId5"/>
              </a:rPr>
              <a:t>AT-16-01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Plan Page 5.2 and State Plan Amendments</a:t>
            </a:r>
          </a:p>
          <a:p>
            <a:pPr lvl="1"/>
            <a:r>
              <a:rPr lang="en-US" sz="2800" dirty="0">
                <a:hlinkClick r:id="rId6"/>
              </a:rPr>
              <a:t>AT-15-01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Amendment of State Plan Preprint Page 2.12-20, Adoption of Uniform State Laws</a:t>
            </a:r>
            <a:endParaRPr lang="en-US" sz="2800" dirty="0">
              <a:solidFill>
                <a:srgbClr val="002060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US" sz="2800" dirty="0">
                <a:hlinkClick r:id="rId7"/>
              </a:rPr>
              <a:t>AT-15-02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Automated State Plan Submission and Review Process</a:t>
            </a:r>
          </a:p>
          <a:p>
            <a:pPr lvl="1"/>
            <a:r>
              <a:rPr lang="en-US" sz="2800" dirty="0">
                <a:hlinkClick r:id="rId8"/>
              </a:rPr>
              <a:t>AT-14-12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E-IWO Implementation and Amendment of Title IV-D State Plan Preprint Page 3.8-3</a:t>
            </a:r>
            <a:endParaRPr lang="en-US" sz="2800" dirty="0">
              <a:solidFill>
                <a:srgbClr val="002060"/>
              </a:solid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020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Resources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en-US" sz="2800" dirty="0">
                <a:hlinkClick r:id="rId5"/>
              </a:rPr>
              <a:t>AT-14-07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Notice of SF-424M Annual Submission Requirement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>
                <a:hlinkClick r:id="rId6"/>
              </a:rPr>
              <a:t>AT-13-01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Notice of State Plan Preprint Pages Electronic Forms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>
                <a:hlinkClick r:id="rId7"/>
              </a:rPr>
              <a:t>AT-97-05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2060"/>
                </a:solidFill>
              </a:rPr>
              <a:t>Procedures for Determining That a State IV-D Plan is Disapproved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900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For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Division of Policy and Training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hlinkClick r:id="rId5"/>
              </a:rPr>
              <a:t>OCSS.DPT@acf.hhs.gov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hlinkClick r:id="rId6"/>
              </a:rPr>
              <a:t>www.acf.gov/css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10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3B39BEE27A9B43B7BA1069317EAA39" ma:contentTypeVersion="1" ma:contentTypeDescription="Create a new document." ma:contentTypeScope="" ma:versionID="4fb80492c3419d45d9e36148a08c998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5d3c2ff1dfae606d6f8168c3878679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19F7937-C4AE-4009-97C7-679841BC8E59}"/>
</file>

<file path=customXml/itemProps2.xml><?xml version="1.0" encoding="utf-8"?>
<ds:datastoreItem xmlns:ds="http://schemas.openxmlformats.org/officeDocument/2006/customXml" ds:itemID="{A202E10F-5589-4ECD-AD9F-A3B8CC001704}"/>
</file>

<file path=customXml/itemProps3.xml><?xml version="1.0" encoding="utf-8"?>
<ds:datastoreItem xmlns:ds="http://schemas.openxmlformats.org/officeDocument/2006/customXml" ds:itemID="{7F0044C3-818E-46C4-AE3F-F2D62A8C0C1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1573</Words>
  <Application>Microsoft Office PowerPoint</Application>
  <PresentationFormat>Widescreen</PresentationFormat>
  <Paragraphs>238</Paragraphs>
  <Slides>41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Aptos</vt:lpstr>
      <vt:lpstr>Aptos Display</vt:lpstr>
      <vt:lpstr>Arial</vt:lpstr>
      <vt:lpstr>Office Theme</vt:lpstr>
      <vt:lpstr>PowerPoint Presentation</vt:lpstr>
      <vt:lpstr>Understanding the State Plan</vt:lpstr>
      <vt:lpstr>Agenda</vt:lpstr>
      <vt:lpstr>Background</vt:lpstr>
      <vt:lpstr>History</vt:lpstr>
      <vt:lpstr>Definition of State Plan</vt:lpstr>
      <vt:lpstr>Legislative &amp; Regulatory Impacts</vt:lpstr>
      <vt:lpstr>Legislative &amp; Regulatory Impacts (cont’d)</vt:lpstr>
      <vt:lpstr>Legislative &amp; Regulatory Impacts (cont’d)</vt:lpstr>
      <vt:lpstr>Federal Funding Application</vt:lpstr>
      <vt:lpstr>OCSS State Plan System</vt:lpstr>
      <vt:lpstr>State Plan Documents</vt:lpstr>
      <vt:lpstr>IV-D State Plan Material</vt:lpstr>
      <vt:lpstr>State Plan Table of Contents</vt:lpstr>
      <vt:lpstr>Transmittal page (OCSS 21-U4 Form)</vt:lpstr>
      <vt:lpstr>Plan Page</vt:lpstr>
      <vt:lpstr>Plan Page (cont’d)</vt:lpstr>
      <vt:lpstr>Oversight and Amendment Submission</vt:lpstr>
      <vt:lpstr>Oversight of the IV-D State Plan</vt:lpstr>
      <vt:lpstr>Plan Amendment Triggers</vt:lpstr>
      <vt:lpstr>Plan Amendment Triggers (cont’d)</vt:lpstr>
      <vt:lpstr>Plan Amendments</vt:lpstr>
      <vt:lpstr>Governor’s Review</vt:lpstr>
      <vt:lpstr>Transmittal Details</vt:lpstr>
      <vt:lpstr>Required vs Supporting Attachments</vt:lpstr>
      <vt:lpstr>Transmittal Details</vt:lpstr>
      <vt:lpstr>Plan Page Attestation</vt:lpstr>
      <vt:lpstr>PDF Attachments &amp; Hyperlink Attachments</vt:lpstr>
      <vt:lpstr>OCSS Review and Approval</vt:lpstr>
      <vt:lpstr>OCSS Regional Review</vt:lpstr>
      <vt:lpstr>Approval</vt:lpstr>
      <vt:lpstr>Disapproval</vt:lpstr>
      <vt:lpstr>Administrative Review</vt:lpstr>
      <vt:lpstr>Resources</vt:lpstr>
      <vt:lpstr>Resources</vt:lpstr>
      <vt:lpstr>Resources (cont’d)</vt:lpstr>
      <vt:lpstr>Resources (cont’d)</vt:lpstr>
      <vt:lpstr>Resources (cont’d)</vt:lpstr>
      <vt:lpstr>Resources (cont’d)</vt:lpstr>
      <vt:lpstr>Resources (cont’d)</vt:lpstr>
      <vt:lpstr>For More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Sanchez</dc:creator>
  <cp:lastModifiedBy>Watts, Darryl (ACF)</cp:lastModifiedBy>
  <cp:revision>39</cp:revision>
  <dcterms:created xsi:type="dcterms:W3CDTF">2025-04-07T19:30:23Z</dcterms:created>
  <dcterms:modified xsi:type="dcterms:W3CDTF">2025-08-11T15:43:36Z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0x0101003A3B39BEE27A9B43B7BA1069317EAA39</vt:lpwstr>
  </property>
</Properties>
</file>