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Play" panose="020B0604020202020204" charset="0"/>
      <p:regular r:id="rId29"/>
      <p:bold r:id="rId30"/>
    </p:embeddedFont>
    <p:embeddedFont>
      <p:font typeface="Quattrocento Sans" panose="020B0502050000020003"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hxeI1ccRjoFfo7UNxaduE8EP8g6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72753D1-7B3B-45F3-B70B-721CCD460AF1}">
  <a:tblStyle styleId="{472753D1-7B3B-45F3-B70B-721CCD460AF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622" autoAdjust="0"/>
  </p:normalViewPr>
  <p:slideViewPr>
    <p:cSldViewPr snapToGrid="0">
      <p:cViewPr varScale="1">
        <p:scale>
          <a:sx n="51" d="100"/>
          <a:sy n="51" d="100"/>
        </p:scale>
        <p:origin x="187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dirty="0"/>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dirty="0">
              <a:solidFill>
                <a:srgbClr val="222222"/>
              </a:solidFill>
            </a:endParaRPr>
          </a:p>
          <a:p>
            <a:pPr marL="0" lvl="0" indent="0" algn="l" rtl="0">
              <a:lnSpc>
                <a:spcPct val="115000"/>
              </a:lnSpc>
              <a:spcBef>
                <a:spcPts val="0"/>
              </a:spcBef>
              <a:spcAft>
                <a:spcPts val="0"/>
              </a:spcAft>
              <a:buClr>
                <a:schemeClr val="dk1"/>
              </a:buClr>
              <a:buSzPts val="1100"/>
              <a:buFont typeface="Arial"/>
              <a:buNone/>
            </a:pPr>
            <a:endParaRPr b="1" dirty="0">
              <a:solidFill>
                <a:srgbClr val="222222"/>
              </a:solidFill>
            </a:endParaRPr>
          </a:p>
          <a:p>
            <a:pPr marL="0" lvl="0" indent="0" algn="l" rtl="0">
              <a:lnSpc>
                <a:spcPct val="115000"/>
              </a:lnSpc>
              <a:spcBef>
                <a:spcPts val="0"/>
              </a:spcBef>
              <a:spcAft>
                <a:spcPts val="0"/>
              </a:spcAft>
              <a:buClr>
                <a:schemeClr val="dk1"/>
              </a:buClr>
              <a:buSzPts val="1100"/>
              <a:buFont typeface="Arial"/>
              <a:buNone/>
            </a:pPr>
            <a:r>
              <a:rPr lang="en-US" b="1" dirty="0">
                <a:solidFill>
                  <a:srgbClr val="222222"/>
                </a:solidFill>
              </a:rPr>
              <a:t>Session Title:  </a:t>
            </a:r>
            <a:r>
              <a:rPr lang="en-US" dirty="0">
                <a:solidFill>
                  <a:srgbClr val="222222"/>
                </a:solidFill>
              </a:rPr>
              <a:t>Peeling Back Progress: Incremental System Modernization in Child Support    </a:t>
            </a:r>
            <a:endParaRPr dirty="0">
              <a:solidFill>
                <a:schemeClr val="dk1"/>
              </a:solidFill>
            </a:endParaRPr>
          </a:p>
          <a:p>
            <a:pPr marL="381000" lvl="0" indent="0" algn="l" rtl="0">
              <a:lnSpc>
                <a:spcPct val="115000"/>
              </a:lnSpc>
              <a:spcBef>
                <a:spcPts val="0"/>
              </a:spcBef>
              <a:spcAft>
                <a:spcPts val="0"/>
              </a:spcAft>
              <a:buClr>
                <a:schemeClr val="dk1"/>
              </a:buClr>
              <a:buSzPts val="1100"/>
              <a:buFont typeface="Arial"/>
              <a:buNone/>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b="1" dirty="0">
                <a:solidFill>
                  <a:schemeClr val="dk1"/>
                </a:solidFill>
              </a:rPr>
              <a:t>Session Date/Time:  </a:t>
            </a:r>
            <a:r>
              <a:rPr lang="en-US" dirty="0">
                <a:solidFill>
                  <a:schemeClr val="dk1"/>
                </a:solidFill>
              </a:rPr>
              <a:t>Wednesday August 20th - Morning (first session of the last day)  </a:t>
            </a:r>
            <a:r>
              <a:rPr lang="en-US" dirty="0">
                <a:solidFill>
                  <a:srgbClr val="222222"/>
                </a:solidFill>
              </a:rPr>
              <a:t>/ 75 minutes </a:t>
            </a:r>
            <a:endParaRPr dirty="0">
              <a:solidFill>
                <a:srgbClr val="222222"/>
              </a:solidFill>
            </a:endParaRPr>
          </a:p>
          <a:p>
            <a:pPr marL="381000" lvl="0" indent="0" algn="l" rtl="0">
              <a:lnSpc>
                <a:spcPct val="115000"/>
              </a:lnSpc>
              <a:spcBef>
                <a:spcPts val="0"/>
              </a:spcBef>
              <a:spcAft>
                <a:spcPts val="0"/>
              </a:spcAft>
              <a:buClr>
                <a:schemeClr val="dk1"/>
              </a:buClr>
              <a:buSzPts val="1100"/>
              <a:buFont typeface="Arial"/>
              <a:buNone/>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b="1" dirty="0">
                <a:solidFill>
                  <a:schemeClr val="dk1"/>
                </a:solidFill>
              </a:rPr>
              <a:t>Session Description: </a:t>
            </a:r>
            <a:r>
              <a:rPr lang="en-US" dirty="0">
                <a:solidFill>
                  <a:srgbClr val="222222"/>
                </a:solidFill>
              </a:rPr>
              <a:t>Modernizing a child support system isn’t about squeezing everything into one massive overhaul—it’s about peeling back the layers, one segment at a time, to deliver fresh value with every step. Much like Florida’s iconic orange, the sweetest results come from thoughtful cultivation and patience—slice by slice, not all at once. In celebration of 50 years of partnership, this session explores how state and federal child support programs are embracing incremental modernization to stay responsive, reduce risk, and continuously improve services for families. From modular upgrades to agile implementation strategies, you’ll hear how programs are modernizing legacy systems while keeping daily operations running smoothly. Join us for insights into best practices, key decision points, and tools that support a phased approach to innovation. Whether you’re early in your modernization journey or midstream, this session will leave you with practical ideas—and maybe a little citrus-inspired optimism—for the road ahead.    </a:t>
            </a:r>
            <a:endParaRPr dirty="0">
              <a:solidFill>
                <a:srgbClr val="222222"/>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222222"/>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222222"/>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dirty="0">
              <a:solidFill>
                <a:srgbClr val="222222"/>
              </a:solidFill>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3c5a1101f_0_1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dirty="0"/>
          </a:p>
        </p:txBody>
      </p:sp>
      <p:sp>
        <p:nvSpPr>
          <p:cNvPr id="97" name="Google Shape;97;g373c5a1101f_0_17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6ddbe51f1b_0_2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solidFill>
                <a:schemeClr val="dk1"/>
              </a:solidFill>
            </a:endParaRPr>
          </a:p>
        </p:txBody>
      </p:sp>
      <p:sp>
        <p:nvSpPr>
          <p:cNvPr id="102" name="Google Shape;102;g36ddbe51f1b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ddbe51f1b_0_2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b="1" dirty="0"/>
          </a:p>
        </p:txBody>
      </p:sp>
      <p:sp>
        <p:nvSpPr>
          <p:cNvPr id="118" name="Google Shape;118;g36ddbe51f1b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ddbe51f1b_0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6ddbe51f1b_0_184:notes"/>
          <p:cNvSpPr txBox="1">
            <a:spLocks noGrp="1"/>
          </p:cNvSpPr>
          <p:nvPr>
            <p:ph type="body" idx="1"/>
          </p:nvPr>
        </p:nvSpPr>
        <p:spPr>
          <a:xfrm>
            <a:off x="685800" y="4400550"/>
            <a:ext cx="5486400" cy="3600600"/>
          </a:xfrm>
          <a:prstGeom prst="rect">
            <a:avLst/>
          </a:prstGeom>
          <a:noFill/>
          <a:ln>
            <a:noFill/>
          </a:ln>
        </p:spPr>
        <p:txBody>
          <a:bodyPr spcFirstLastPara="1" wrap="square" lIns="91325" tIns="45650" rIns="91325" bIns="45650" anchor="t" anchorCtr="0">
            <a:noAutofit/>
          </a:bodyPr>
          <a:lstStyle/>
          <a:p>
            <a:pPr marL="0" lvl="0" indent="0" algn="l" rtl="0">
              <a:lnSpc>
                <a:spcPct val="100000"/>
              </a:lnSpc>
              <a:spcBef>
                <a:spcPts val="0"/>
              </a:spcBef>
              <a:spcAft>
                <a:spcPts val="0"/>
              </a:spcAft>
              <a:buClr>
                <a:schemeClr val="dk1"/>
              </a:buClr>
              <a:buSzPts val="1100"/>
              <a:buFont typeface="Arial"/>
              <a:buNone/>
            </a:pPr>
            <a:endParaRPr b="1" dirty="0"/>
          </a:p>
        </p:txBody>
      </p:sp>
      <p:sp>
        <p:nvSpPr>
          <p:cNvPr id="125" name="Google Shape;125;g36ddbe51f1b_0_184:notes"/>
          <p:cNvSpPr txBox="1">
            <a:spLocks noGrp="1"/>
          </p:cNvSpPr>
          <p:nvPr>
            <p:ph type="sldNum" idx="12"/>
          </p:nvPr>
        </p:nvSpPr>
        <p:spPr>
          <a:xfrm>
            <a:off x="3884613" y="8685213"/>
            <a:ext cx="2971800" cy="459000"/>
          </a:xfrm>
          <a:prstGeom prst="rect">
            <a:avLst/>
          </a:prstGeom>
          <a:noFill/>
          <a:ln>
            <a:noFill/>
          </a:ln>
        </p:spPr>
        <p:txBody>
          <a:bodyPr spcFirstLastPara="1" wrap="square" lIns="91325" tIns="45650" rIns="91325" bIns="4565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3c5a1101f_0_1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dirty="0"/>
          </a:p>
        </p:txBody>
      </p:sp>
      <p:sp>
        <p:nvSpPr>
          <p:cNvPr id="133" name="Google Shape;133;g373c5a1101f_0_16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6ddbe51f1b_0_2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dirty="0">
              <a:solidFill>
                <a:schemeClr val="dk1"/>
              </a:solidFill>
            </a:endParaRPr>
          </a:p>
        </p:txBody>
      </p:sp>
      <p:sp>
        <p:nvSpPr>
          <p:cNvPr id="138" name="Google Shape;138;g36ddbe51f1b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6ddbe51f1b_0_2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endParaRPr>
          </a:p>
          <a:p>
            <a:pPr marL="0" lvl="0" indent="0" algn="l" rtl="0">
              <a:lnSpc>
                <a:spcPct val="100000"/>
              </a:lnSpc>
              <a:spcBef>
                <a:spcPts val="0"/>
              </a:spcBef>
              <a:spcAft>
                <a:spcPts val="0"/>
              </a:spcAft>
              <a:buSzPts val="1100"/>
              <a:buNone/>
            </a:pPr>
            <a:endParaRPr dirty="0"/>
          </a:p>
        </p:txBody>
      </p:sp>
      <p:sp>
        <p:nvSpPr>
          <p:cNvPr id="146" name="Google Shape;146;g36ddbe51f1b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3c5a1101f_0_1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b="1" dirty="0"/>
          </a:p>
        </p:txBody>
      </p:sp>
      <p:sp>
        <p:nvSpPr>
          <p:cNvPr id="152" name="Google Shape;152;g373c5a1101f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73c5a1101f_0_1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p:txBody>
      </p:sp>
      <p:sp>
        <p:nvSpPr>
          <p:cNvPr id="158" name="Google Shape;158;g373c5a1101f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73c5a1101f_0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900"/>
              </a:spcAft>
              <a:buClr>
                <a:schemeClr val="dk1"/>
              </a:buClr>
              <a:buSzPts val="1100"/>
              <a:buFont typeface="Arial"/>
              <a:buNone/>
            </a:pPr>
            <a:endParaRPr sz="1000" dirty="0"/>
          </a:p>
        </p:txBody>
      </p:sp>
      <p:sp>
        <p:nvSpPr>
          <p:cNvPr id="164" name="Google Shape;164;g373c5a1101f_0_1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SzPts val="1100"/>
              <a:buNone/>
            </a:pPr>
            <a:endParaRPr dirty="0">
              <a:solidFill>
                <a:srgbClr val="222222"/>
              </a:solidFill>
            </a:endParaRPr>
          </a:p>
          <a:p>
            <a:pPr marL="0" lvl="0" indent="0" algn="l" rtl="0">
              <a:lnSpc>
                <a:spcPct val="100000"/>
              </a:lnSpc>
              <a:spcBef>
                <a:spcPts val="0"/>
              </a:spcBef>
              <a:spcAft>
                <a:spcPts val="0"/>
              </a:spcAft>
              <a:buSzPts val="1100"/>
              <a:buNone/>
            </a:pPr>
            <a:endParaRPr sz="1200" dirty="0">
              <a:solidFill>
                <a:srgbClr val="FF0000"/>
              </a:solidFill>
              <a:latin typeface="Quattrocento Sans"/>
              <a:ea typeface="Quattrocento Sans"/>
              <a:cs typeface="Quattrocento Sans"/>
              <a:sym typeface="Quattrocento Sans"/>
            </a:endParaRPr>
          </a:p>
          <a:p>
            <a:pPr marL="0" lvl="0" indent="0" algn="l" rtl="0">
              <a:lnSpc>
                <a:spcPct val="100000"/>
              </a:lnSpc>
              <a:spcBef>
                <a:spcPts val="0"/>
              </a:spcBef>
              <a:spcAft>
                <a:spcPts val="0"/>
              </a:spcAft>
              <a:buSzPts val="1100"/>
              <a:buNone/>
            </a:pPr>
            <a:endParaRPr sz="1200" dirty="0">
              <a:solidFill>
                <a:srgbClr val="FF0000"/>
              </a:solidFill>
              <a:latin typeface="Quattrocento Sans"/>
              <a:ea typeface="Quattrocento Sans"/>
              <a:cs typeface="Quattrocento Sans"/>
              <a:sym typeface="Quattrocento Sans"/>
            </a:endParaRPr>
          </a:p>
          <a:p>
            <a:pPr marL="0" lvl="0" indent="0" algn="l" rtl="0">
              <a:lnSpc>
                <a:spcPct val="100000"/>
              </a:lnSpc>
              <a:spcBef>
                <a:spcPts val="0"/>
              </a:spcBef>
              <a:spcAft>
                <a:spcPts val="0"/>
              </a:spcAft>
              <a:buSzPts val="1100"/>
              <a:buNone/>
            </a:pPr>
            <a:endParaRPr sz="1200" dirty="0">
              <a:solidFill>
                <a:srgbClr val="FF0000"/>
              </a:solidFill>
              <a:latin typeface="Quattrocento Sans"/>
              <a:ea typeface="Quattrocento Sans"/>
              <a:cs typeface="Quattrocento Sans"/>
              <a:sym typeface="Quattrocento Sans"/>
            </a:endParaRPr>
          </a:p>
          <a:p>
            <a:pPr marL="0" lvl="0" indent="0" algn="l" rtl="0">
              <a:lnSpc>
                <a:spcPct val="100000"/>
              </a:lnSpc>
              <a:spcBef>
                <a:spcPts val="0"/>
              </a:spcBef>
              <a:spcAft>
                <a:spcPts val="0"/>
              </a:spcAft>
              <a:buSzPts val="1100"/>
              <a:buNone/>
            </a:pPr>
            <a:endParaRPr sz="1200" dirty="0">
              <a:solidFill>
                <a:srgbClr val="FF0000"/>
              </a:solidFill>
              <a:latin typeface="Quattrocento Sans"/>
              <a:ea typeface="Quattrocento Sans"/>
              <a:cs typeface="Quattrocento Sans"/>
              <a:sym typeface="Quattrocento Sans"/>
            </a:endParaRPr>
          </a:p>
          <a:p>
            <a:pPr marL="0" lvl="0" indent="0" algn="l" rtl="0">
              <a:lnSpc>
                <a:spcPct val="100000"/>
              </a:lnSpc>
              <a:spcBef>
                <a:spcPts val="0"/>
              </a:spcBef>
              <a:spcAft>
                <a:spcPts val="0"/>
              </a:spcAft>
              <a:buSzPts val="1100"/>
              <a:buNone/>
            </a:pPr>
            <a:endParaRPr sz="1200" dirty="0">
              <a:solidFill>
                <a:srgbClr val="FF0000"/>
              </a:solidFill>
              <a:latin typeface="Quattrocento Sans"/>
              <a:ea typeface="Quattrocento Sans"/>
              <a:cs typeface="Quattrocento Sans"/>
              <a:sym typeface="Quattrocento Sans"/>
            </a:endParaRPr>
          </a:p>
          <a:p>
            <a:pPr marL="0" lvl="0" indent="0" algn="l" rtl="0">
              <a:lnSpc>
                <a:spcPct val="100000"/>
              </a:lnSpc>
              <a:spcBef>
                <a:spcPts val="0"/>
              </a:spcBef>
              <a:spcAft>
                <a:spcPts val="0"/>
              </a:spcAft>
              <a:buClr>
                <a:schemeClr val="dk1"/>
              </a:buClr>
              <a:buSzPts val="1100"/>
              <a:buFont typeface="Arial"/>
              <a:buNone/>
            </a:pPr>
            <a:endParaRPr sz="1200" dirty="0">
              <a:solidFill>
                <a:srgbClr val="FF0000"/>
              </a:solidFill>
              <a:latin typeface="Quattrocento Sans"/>
              <a:ea typeface="Quattrocento Sans"/>
              <a:cs typeface="Quattrocento Sans"/>
              <a:sym typeface="Quattrocento Sans"/>
            </a:endParaRPr>
          </a:p>
        </p:txBody>
      </p:sp>
      <p:sp>
        <p:nvSpPr>
          <p:cNvPr id="169" name="Google Shape;1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91440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900"/>
              </a:spcBef>
              <a:spcAft>
                <a:spcPts val="0"/>
              </a:spcAft>
              <a:buSzPts val="1100"/>
              <a:buNone/>
            </a:pPr>
            <a:endParaRPr dirty="0">
              <a:solidFill>
                <a:schemeClr val="dk1"/>
              </a:solidFill>
            </a:endParaRPr>
          </a:p>
          <a:p>
            <a:pPr marL="0" lvl="0" indent="0" algn="l" rtl="0">
              <a:lnSpc>
                <a:spcPct val="115000"/>
              </a:lnSpc>
              <a:spcBef>
                <a:spcPts val="900"/>
              </a:spcBef>
              <a:spcAft>
                <a:spcPts val="0"/>
              </a:spcAft>
              <a:buSzPts val="1100"/>
              <a:buNone/>
            </a:pPr>
            <a:r>
              <a:rPr lang="en-US" sz="1200" dirty="0">
                <a:solidFill>
                  <a:schemeClr val="dk1"/>
                </a:solidFill>
                <a:latin typeface="Quattrocento Sans"/>
                <a:ea typeface="Quattrocento Sans"/>
                <a:cs typeface="Quattrocento Sans"/>
                <a:sym typeface="Quattrocento Sans"/>
              </a:rPr>
              <a:t> </a:t>
            </a:r>
            <a:endParaRPr sz="1200" dirty="0">
              <a:solidFill>
                <a:schemeClr val="dk1"/>
              </a:solidFill>
              <a:latin typeface="Quattrocento Sans"/>
              <a:ea typeface="Quattrocento Sans"/>
              <a:cs typeface="Quattrocento Sans"/>
              <a:sym typeface="Quattrocento Sans"/>
            </a:endParaRPr>
          </a:p>
          <a:p>
            <a:pPr marL="0" lvl="0" indent="0" algn="l" rtl="0">
              <a:lnSpc>
                <a:spcPct val="115000"/>
              </a:lnSpc>
              <a:spcBef>
                <a:spcPts val="900"/>
              </a:spcBef>
              <a:spcAft>
                <a:spcPts val="900"/>
              </a:spcAft>
              <a:buSzPts val="1100"/>
              <a:buNone/>
            </a:pPr>
            <a:r>
              <a:rPr lang="en-US" sz="1200" dirty="0">
                <a:solidFill>
                  <a:schemeClr val="dk1"/>
                </a:solidFill>
                <a:latin typeface="Quattrocento Sans"/>
                <a:ea typeface="Quattrocento Sans"/>
                <a:cs typeface="Quattrocento Sans"/>
                <a:sym typeface="Quattrocento Sans"/>
              </a:rPr>
              <a:t>	</a:t>
            </a:r>
            <a:endParaRPr sz="1200" dirty="0">
              <a:solidFill>
                <a:schemeClr val="dk1"/>
              </a:solidFill>
              <a:latin typeface="Quattrocento Sans"/>
              <a:ea typeface="Quattrocento Sans"/>
              <a:cs typeface="Quattrocento Sans"/>
              <a:sym typeface="Quattrocento Sans"/>
            </a:endParaRPr>
          </a:p>
        </p:txBody>
      </p:sp>
      <p:sp>
        <p:nvSpPr>
          <p:cNvPr id="176" name="Google Shape;17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75b1ac54ae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dirty="0">
              <a:solidFill>
                <a:srgbClr val="222222"/>
              </a:solidFill>
              <a:latin typeface="Quattrocento Sans"/>
              <a:ea typeface="Quattrocento Sans"/>
              <a:cs typeface="Quattrocento Sans"/>
              <a:sym typeface="Quattrocento Sans"/>
            </a:endParaRPr>
          </a:p>
          <a:p>
            <a:pPr marL="0" lvl="0" indent="0" algn="l" rtl="0">
              <a:lnSpc>
                <a:spcPct val="115000"/>
              </a:lnSpc>
              <a:spcBef>
                <a:spcPts val="900"/>
              </a:spcBef>
              <a:spcAft>
                <a:spcPts val="0"/>
              </a:spcAft>
              <a:buClr>
                <a:schemeClr val="dk1"/>
              </a:buClr>
              <a:buSzPts val="1100"/>
              <a:buFont typeface="Arial"/>
              <a:buNone/>
            </a:pPr>
            <a:endParaRPr sz="1200" dirty="0">
              <a:solidFill>
                <a:srgbClr val="222222"/>
              </a:solidFill>
              <a:latin typeface="Quattrocento Sans"/>
              <a:ea typeface="Quattrocento Sans"/>
              <a:cs typeface="Quattrocento Sans"/>
              <a:sym typeface="Quattrocento Sans"/>
            </a:endParaRPr>
          </a:p>
          <a:p>
            <a:pPr marL="0" lvl="0" indent="0" algn="l" rtl="0">
              <a:lnSpc>
                <a:spcPct val="115000"/>
              </a:lnSpc>
              <a:spcBef>
                <a:spcPts val="900"/>
              </a:spcBef>
              <a:spcAft>
                <a:spcPts val="900"/>
              </a:spcAft>
              <a:buClr>
                <a:schemeClr val="dk1"/>
              </a:buClr>
              <a:buSzPts val="1100"/>
              <a:buFont typeface="Arial"/>
              <a:buNone/>
            </a:pPr>
            <a:endParaRPr sz="1200" dirty="0">
              <a:solidFill>
                <a:srgbClr val="222222"/>
              </a:solidFill>
              <a:latin typeface="Quattrocento Sans"/>
              <a:ea typeface="Quattrocento Sans"/>
              <a:cs typeface="Quattrocento Sans"/>
              <a:sym typeface="Quattrocento Sans"/>
            </a:endParaRPr>
          </a:p>
        </p:txBody>
      </p:sp>
      <p:sp>
        <p:nvSpPr>
          <p:cNvPr id="182" name="Google Shape;182;g375b1ac54a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73c5a1101f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914400" lvl="0" indent="0" algn="l" rtl="0">
              <a:lnSpc>
                <a:spcPct val="115000"/>
              </a:lnSpc>
              <a:spcBef>
                <a:spcPts val="0"/>
              </a:spcBef>
              <a:spcAft>
                <a:spcPts val="0"/>
              </a:spcAft>
              <a:buNone/>
            </a:pPr>
            <a:endParaRPr dirty="0"/>
          </a:p>
        </p:txBody>
      </p:sp>
      <p:sp>
        <p:nvSpPr>
          <p:cNvPr id="189" name="Google Shape;189;g373c5a1101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73c5a1101f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900"/>
              </a:spcAft>
              <a:buClr>
                <a:schemeClr val="dk1"/>
              </a:buClr>
              <a:buSzPts val="1100"/>
              <a:buFont typeface="Arial"/>
              <a:buNone/>
            </a:pPr>
            <a:endParaRPr sz="1000" dirty="0"/>
          </a:p>
        </p:txBody>
      </p:sp>
      <p:sp>
        <p:nvSpPr>
          <p:cNvPr id="195" name="Google Shape;195;g373c5a1101f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73c5a1101f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90000"/>
              </a:lnSpc>
              <a:spcBef>
                <a:spcPts val="0"/>
              </a:spcBef>
              <a:spcAft>
                <a:spcPts val="0"/>
              </a:spcAft>
              <a:buNone/>
            </a:pPr>
            <a:endParaRPr i="1" dirty="0">
              <a:solidFill>
                <a:srgbClr val="404040"/>
              </a:solidFill>
            </a:endParaRPr>
          </a:p>
          <a:p>
            <a:pPr marL="914400" lvl="0" indent="0" algn="l" rtl="0">
              <a:lnSpc>
                <a:spcPct val="115000"/>
              </a:lnSpc>
              <a:spcBef>
                <a:spcPts val="1000"/>
              </a:spcBef>
              <a:spcAft>
                <a:spcPts val="1900"/>
              </a:spcAft>
              <a:buSzPts val="1100"/>
              <a:buNone/>
            </a:pPr>
            <a:endParaRPr sz="1200" dirty="0">
              <a:solidFill>
                <a:schemeClr val="dk1"/>
              </a:solidFill>
              <a:latin typeface="Quattrocento Sans"/>
              <a:ea typeface="Quattrocento Sans"/>
              <a:cs typeface="Quattrocento Sans"/>
              <a:sym typeface="Quattrocento Sans"/>
            </a:endParaRPr>
          </a:p>
        </p:txBody>
      </p:sp>
      <p:sp>
        <p:nvSpPr>
          <p:cNvPr id="201" name="Google Shape;201;g373c5a1101f_0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75b1ac54ae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900"/>
              </a:spcBef>
              <a:spcAft>
                <a:spcPts val="900"/>
              </a:spcAft>
              <a:buClr>
                <a:schemeClr val="dk1"/>
              </a:buClr>
              <a:buSzPts val="1100"/>
              <a:buFont typeface="Arial"/>
              <a:buNone/>
            </a:pPr>
            <a:endParaRPr dirty="0"/>
          </a:p>
        </p:txBody>
      </p:sp>
      <p:sp>
        <p:nvSpPr>
          <p:cNvPr id="212" name="Google Shape;212;g375b1ac54a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73c5a1101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900"/>
              </a:spcAft>
              <a:buClr>
                <a:schemeClr val="dk1"/>
              </a:buClr>
              <a:buSzPts val="1100"/>
              <a:buFont typeface="Arial"/>
              <a:buNone/>
            </a:pPr>
            <a:endParaRPr dirty="0"/>
          </a:p>
        </p:txBody>
      </p:sp>
      <p:sp>
        <p:nvSpPr>
          <p:cNvPr id="218" name="Google Shape;218;g373c5a1101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73c5a1101f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dirty="0">
              <a:solidFill>
                <a:schemeClr val="dk1"/>
              </a:solidFill>
            </a:endParaRPr>
          </a:p>
        </p:txBody>
      </p:sp>
      <p:sp>
        <p:nvSpPr>
          <p:cNvPr id="224" name="Google Shape;224;g373c5a1101f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73c5a1101f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900"/>
              </a:spcBef>
              <a:spcAft>
                <a:spcPts val="900"/>
              </a:spcAft>
              <a:buClr>
                <a:schemeClr val="dk1"/>
              </a:buClr>
              <a:buSzPts val="1100"/>
              <a:buFont typeface="Arial"/>
              <a:buNone/>
            </a:pPr>
            <a:endParaRPr dirty="0"/>
          </a:p>
        </p:txBody>
      </p:sp>
      <p:sp>
        <p:nvSpPr>
          <p:cNvPr id="230" name="Google Shape;230;g373c5a110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73c5a1101f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dirty="0">
              <a:solidFill>
                <a:schemeClr val="dk1"/>
              </a:solidFill>
            </a:endParaRPr>
          </a:p>
          <a:p>
            <a:pPr marL="914400" lvl="0" indent="0" algn="l" rtl="0">
              <a:lnSpc>
                <a:spcPct val="100000"/>
              </a:lnSpc>
              <a:spcBef>
                <a:spcPts val="0"/>
              </a:spcBef>
              <a:spcAft>
                <a:spcPts val="0"/>
              </a:spcAft>
              <a:buSzPts val="1100"/>
              <a:buNone/>
            </a:pPr>
            <a:endParaRPr dirty="0"/>
          </a:p>
        </p:txBody>
      </p:sp>
      <p:sp>
        <p:nvSpPr>
          <p:cNvPr id="236" name="Google Shape;236;g373c5a1101f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73c5a1101f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100"/>
              </a:spcBef>
              <a:spcAft>
                <a:spcPts val="900"/>
              </a:spcAft>
              <a:buClr>
                <a:schemeClr val="dk1"/>
              </a:buClr>
              <a:buSzPts val="1100"/>
              <a:buFont typeface="Arial"/>
              <a:buNone/>
            </a:pPr>
            <a:endParaRPr dirty="0"/>
          </a:p>
        </p:txBody>
      </p:sp>
      <p:sp>
        <p:nvSpPr>
          <p:cNvPr id="243" name="Google Shape;243;g373c5a1101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73c5a1101f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49" name="Google Shape;249;g373c5a1101f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4" name="Google Shape;2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 name="Google Shape;2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 name="Google Shape;3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 name="Google Shape;3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 name="Google Shape;3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7" name="Google Shape;4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 name="Google Shape;4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youtu.be/fSoRXriY1p8" TargetMode="External"/><Relationship Id="rId3" Type="http://schemas.openxmlformats.org/officeDocument/2006/relationships/image" Target="../media/image11.jpg"/><Relationship Id="rId7" Type="http://schemas.openxmlformats.org/officeDocument/2006/relationships/hyperlink" Target="https://youtu.be/I3cQdqFvVUo"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youtu.be/g6vVzFZgZrk" TargetMode="External"/><Relationship Id="rId11" Type="http://schemas.openxmlformats.org/officeDocument/2006/relationships/image" Target="../media/image12.png"/><Relationship Id="rId5" Type="http://schemas.openxmlformats.org/officeDocument/2006/relationships/hyperlink" Target="https://open.spotify.com/episode/2Lx6DWXm7j8upfxr5wIvUp" TargetMode="External"/><Relationship Id="rId10" Type="http://schemas.openxmlformats.org/officeDocument/2006/relationships/hyperlink" Target="https://youtu.be/7g66UCM9yBA" TargetMode="External"/><Relationship Id="rId4" Type="http://schemas.openxmlformats.org/officeDocument/2006/relationships/hyperlink" Target="https://www.acf.hhs.gov/sites/default/files/documents/ocse/Modernization_Checklist.pdf" TargetMode="External"/><Relationship Id="rId9" Type="http://schemas.openxmlformats.org/officeDocument/2006/relationships/hyperlink" Target="https://youtu.be/3MrumvFoPa8"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acf.hhs.gov/css/training-technical-assistance/automated-systems-child-support-enforcement-guide-states" TargetMode="External"/><Relationship Id="rId3" Type="http://schemas.openxmlformats.org/officeDocument/2006/relationships/image" Target="../media/image11.jpg"/><Relationship Id="rId7" Type="http://schemas.openxmlformats.org/officeDocument/2006/relationships/hyperlink" Target="https://www.acf.hhs.gov/css/training-technical-assistance/state-systems-apd-guide"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ww.acf.hhs.gov/sites/default/files/documents/cb/acf_oa_pi_13_01.pdf" TargetMode="External"/><Relationship Id="rId5" Type="http://schemas.openxmlformats.org/officeDocument/2006/relationships/hyperlink" Target="https://www.acf.hhs.gov/css/policy-guidance/streamlined-feasibility-study-child-support-system-modernization" TargetMode="External"/><Relationship Id="rId10" Type="http://schemas.openxmlformats.org/officeDocument/2006/relationships/hyperlink" Target="https://www.acf.hhs.gov/css/training-technical-assistance/ivv-statement-work-template" TargetMode="External"/><Relationship Id="rId4" Type="http://schemas.openxmlformats.org/officeDocument/2006/relationships/hyperlink" Target="https://www.acf.hhs.gov/css/training-technical-assistance/planning-apd-template" TargetMode="External"/><Relationship Id="rId9" Type="http://schemas.openxmlformats.org/officeDocument/2006/relationships/hyperlink" Target="https://www.acf.hhs.gov/css/training-technical-assistance/ivv-assessment-option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1.jp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4080658" y="1510808"/>
            <a:ext cx="7943273"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Play"/>
              <a:buNone/>
            </a:pPr>
            <a:r>
              <a:rPr lang="en-US" b="1" dirty="0">
                <a:solidFill>
                  <a:schemeClr val="lt1"/>
                </a:solidFill>
                <a:latin typeface="+mn-lt"/>
              </a:rPr>
              <a:t>Peeling Back Progress</a:t>
            </a:r>
            <a:endParaRPr dirty="0">
              <a:solidFill>
                <a:schemeClr val="lt1"/>
              </a:solidFill>
              <a:latin typeface="+mn-lt"/>
            </a:endParaRPr>
          </a:p>
        </p:txBody>
      </p:sp>
      <p:sp>
        <p:nvSpPr>
          <p:cNvPr id="89" name="Google Shape;89;p2"/>
          <p:cNvSpPr txBox="1">
            <a:spLocks noGrp="1"/>
          </p:cNvSpPr>
          <p:nvPr>
            <p:ph type="subTitle" idx="1"/>
          </p:nvPr>
        </p:nvSpPr>
        <p:spPr>
          <a:xfrm>
            <a:off x="4080658" y="3898408"/>
            <a:ext cx="7943273" cy="1655762"/>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lt1"/>
              </a:buClr>
              <a:buSzPct val="84405"/>
              <a:buNone/>
            </a:pPr>
            <a:r>
              <a:rPr lang="en-US" sz="2843" b="1" i="1" dirty="0">
                <a:solidFill>
                  <a:schemeClr val="lt1"/>
                </a:solidFill>
              </a:rPr>
              <a:t>Incremental System Modernization in Child Support </a:t>
            </a:r>
            <a:endParaRPr sz="2843" b="1" i="1" dirty="0">
              <a:solidFill>
                <a:schemeClr val="lt1"/>
              </a:solidFill>
            </a:endParaRPr>
          </a:p>
          <a:p>
            <a:pPr marL="0" lvl="0" indent="0" algn="l" rtl="0">
              <a:lnSpc>
                <a:spcPct val="90000"/>
              </a:lnSpc>
              <a:spcBef>
                <a:spcPts val="0"/>
              </a:spcBef>
              <a:spcAft>
                <a:spcPts val="0"/>
              </a:spcAft>
              <a:buClr>
                <a:schemeClr val="lt1"/>
              </a:buClr>
              <a:buSzPct val="100000"/>
              <a:buNone/>
            </a:pPr>
            <a:endParaRPr i="1" dirty="0">
              <a:solidFill>
                <a:schemeClr val="lt1"/>
              </a:solidFill>
            </a:endParaRPr>
          </a:p>
          <a:p>
            <a:pPr marL="0" lvl="0" indent="0" algn="l" rtl="0">
              <a:lnSpc>
                <a:spcPct val="90000"/>
              </a:lnSpc>
              <a:spcBef>
                <a:spcPts val="0"/>
              </a:spcBef>
              <a:spcAft>
                <a:spcPts val="0"/>
              </a:spcAft>
              <a:buClr>
                <a:schemeClr val="lt1"/>
              </a:buClr>
              <a:buSzPct val="100000"/>
              <a:buNone/>
            </a:pPr>
            <a:endParaRPr dirty="0">
              <a:solidFill>
                <a:schemeClr val="lt1"/>
              </a:solidFill>
            </a:endParaRPr>
          </a:p>
          <a:p>
            <a:pPr marL="0" lvl="0" indent="0" algn="l" rtl="0">
              <a:lnSpc>
                <a:spcPct val="115000"/>
              </a:lnSpc>
              <a:spcBef>
                <a:spcPts val="0"/>
              </a:spcBef>
              <a:spcAft>
                <a:spcPts val="0"/>
              </a:spcAft>
              <a:buClr>
                <a:schemeClr val="dk1"/>
              </a:buClr>
              <a:buSzPct val="52380"/>
              <a:buNone/>
            </a:pPr>
            <a:r>
              <a:rPr lang="en-US" sz="2100" dirty="0">
                <a:solidFill>
                  <a:schemeClr val="lt1"/>
                </a:solidFill>
              </a:rPr>
              <a:t>Raghavan Varadachari, OCSS Director, Division of State and Tribal Systems </a:t>
            </a:r>
            <a:endParaRPr sz="2100" dirty="0">
              <a:solidFill>
                <a:schemeClr val="lt1"/>
              </a:solidFill>
            </a:endParaRPr>
          </a:p>
          <a:p>
            <a:pPr marL="0" lvl="0" indent="0" algn="l" rtl="0">
              <a:lnSpc>
                <a:spcPct val="115000"/>
              </a:lnSpc>
              <a:spcBef>
                <a:spcPts val="0"/>
              </a:spcBef>
              <a:spcAft>
                <a:spcPts val="0"/>
              </a:spcAft>
              <a:buClr>
                <a:schemeClr val="dk1"/>
              </a:buClr>
              <a:buSzPct val="52380"/>
              <a:buNone/>
            </a:pPr>
            <a:r>
              <a:rPr lang="en-US" sz="2100" dirty="0">
                <a:solidFill>
                  <a:schemeClr val="lt1"/>
                </a:solidFill>
              </a:rPr>
              <a:t>Heather Noble, Arizona IV-D Director </a:t>
            </a:r>
            <a:endParaRPr sz="2100" dirty="0">
              <a:solidFill>
                <a:schemeClr val="lt1"/>
              </a:solidFill>
            </a:endParaRPr>
          </a:p>
          <a:p>
            <a:pPr marL="0" lvl="0" indent="0" algn="l" rtl="0">
              <a:lnSpc>
                <a:spcPct val="115000"/>
              </a:lnSpc>
              <a:spcBef>
                <a:spcPts val="0"/>
              </a:spcBef>
              <a:spcAft>
                <a:spcPts val="0"/>
              </a:spcAft>
              <a:buClr>
                <a:schemeClr val="dk1"/>
              </a:buClr>
              <a:buSzPct val="52380"/>
              <a:buFont typeface="Arial"/>
              <a:buNone/>
            </a:pPr>
            <a:r>
              <a:rPr lang="en-US" sz="2100" dirty="0">
                <a:solidFill>
                  <a:schemeClr val="lt1"/>
                </a:solidFill>
              </a:rPr>
              <a:t>Amanda Esquivel, Texas Director of Operational Readiness</a:t>
            </a:r>
            <a:endParaRPr sz="2100" dirty="0">
              <a:solidFill>
                <a:schemeClr val="lt1"/>
              </a:solidFill>
            </a:endParaRPr>
          </a:p>
          <a:p>
            <a:pPr marL="0" lvl="0" indent="0" algn="l" rtl="0">
              <a:lnSpc>
                <a:spcPct val="90000"/>
              </a:lnSpc>
              <a:spcBef>
                <a:spcPts val="0"/>
              </a:spcBef>
              <a:spcAft>
                <a:spcPts val="0"/>
              </a:spcAft>
              <a:buClr>
                <a:schemeClr val="lt1"/>
              </a:buClr>
              <a:buSzPct val="100000"/>
              <a:buNone/>
            </a:pPr>
            <a:endParaRPr i="1"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3"/>
          <p:cNvSpPr txBox="1">
            <a:spLocks noGrp="1"/>
          </p:cNvSpPr>
          <p:nvPr>
            <p:ph type="body" idx="1"/>
          </p:nvPr>
        </p:nvSpPr>
        <p:spPr>
          <a:xfrm>
            <a:off x="1004675" y="3383375"/>
            <a:ext cx="10163100" cy="1500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100"/>
              <a:buFont typeface="Arial"/>
              <a:buNone/>
            </a:pPr>
            <a:r>
              <a:rPr lang="en-US" dirty="0">
                <a:solidFill>
                  <a:srgbClr val="002060"/>
                </a:solidFill>
              </a:rPr>
              <a:t>This session highlights the resources available from NCCSD and OCSS and how states have embraced incremental modernization to stay responsive, reduce risk, and continuously improve services for families during the system modernization journey. </a:t>
            </a:r>
            <a:endParaRPr dirty="0">
              <a:solidFill>
                <a:srgbClr val="002060"/>
              </a:solidFill>
            </a:endParaRPr>
          </a:p>
          <a:p>
            <a:pPr marL="0" lvl="0" indent="0" algn="ctr" rtl="0">
              <a:lnSpc>
                <a:spcPct val="90000"/>
              </a:lnSpc>
              <a:spcBef>
                <a:spcPts val="0"/>
              </a:spcBef>
              <a:spcAft>
                <a:spcPts val="0"/>
              </a:spcAft>
              <a:buClr>
                <a:srgbClr val="002060"/>
              </a:buClr>
              <a:buSzPts val="2400"/>
              <a:buNone/>
            </a:pPr>
            <a:endParaRPr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g373c5a1101f_0_170"/>
          <p:cNvSpPr txBox="1">
            <a:spLocks noGrp="1"/>
          </p:cNvSpPr>
          <p:nvPr>
            <p:ph type="body" idx="1"/>
          </p:nvPr>
        </p:nvSpPr>
        <p:spPr>
          <a:xfrm>
            <a:off x="1004675" y="3383375"/>
            <a:ext cx="10163100" cy="15003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800" b="1" dirty="0">
                <a:solidFill>
                  <a:srgbClr val="002060"/>
                </a:solidFill>
              </a:rPr>
              <a:t>NCCSD Systems and Data Committee </a:t>
            </a:r>
            <a:endParaRPr sz="2800" b="1" dirty="0">
              <a:solidFill>
                <a:srgbClr val="002060"/>
              </a:solidFill>
            </a:endParaRPr>
          </a:p>
          <a:p>
            <a:pPr marL="0" lvl="0" indent="0" algn="ctr" rtl="0">
              <a:lnSpc>
                <a:spcPct val="90000"/>
              </a:lnSpc>
              <a:spcBef>
                <a:spcPts val="0"/>
              </a:spcBef>
              <a:spcAft>
                <a:spcPts val="0"/>
              </a:spcAft>
              <a:buClr>
                <a:srgbClr val="002060"/>
              </a:buClr>
              <a:buSzPts val="2400"/>
              <a:buNone/>
            </a:pPr>
            <a:endParaRPr dirty="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104" name="Google Shape;104;g36ddbe51f1b_0_297"/>
          <p:cNvSpPr txBox="1">
            <a:spLocks noGrp="1"/>
          </p:cNvSpPr>
          <p:nvPr>
            <p:ph type="title"/>
          </p:nvPr>
        </p:nvSpPr>
        <p:spPr>
          <a:xfrm>
            <a:off x="208400" y="139650"/>
            <a:ext cx="10515600" cy="619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dk1"/>
              </a:buClr>
              <a:buSzPct val="30554"/>
              <a:buFont typeface="Arial"/>
              <a:buNone/>
            </a:pPr>
            <a:r>
              <a:rPr lang="en-US" sz="3600" b="1" dirty="0">
                <a:solidFill>
                  <a:schemeClr val="dk2"/>
                </a:solidFill>
                <a:latin typeface="+mn-l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State Journey At-A-Glance</a:t>
            </a:r>
            <a:endParaRPr dirty="0">
              <a:solidFill>
                <a:schemeClr val="dk2"/>
              </a:solidFill>
              <a:latin typeface="+mn-lt"/>
            </a:endParaRPr>
          </a:p>
        </p:txBody>
      </p:sp>
      <p:pic>
        <p:nvPicPr>
          <p:cNvPr id="105" name="Google Shape;105;g36ddbe51f1b_0_297" descr="Map&#10;&#10;AI-generated content may be incorrect."/>
          <p:cNvPicPr preferRelativeResize="0"/>
          <p:nvPr/>
        </p:nvPicPr>
        <p:blipFill rotWithShape="1">
          <a:blip r:embed="rId4">
            <a:alphaModFix/>
          </a:blip>
          <a:srcRect t="5624"/>
          <a:stretch/>
        </p:blipFill>
        <p:spPr>
          <a:xfrm>
            <a:off x="103517" y="721912"/>
            <a:ext cx="8785971" cy="5263996"/>
          </a:xfrm>
          <a:prstGeom prst="rect">
            <a:avLst/>
          </a:prstGeom>
          <a:noFill/>
          <a:ln>
            <a:noFill/>
          </a:ln>
        </p:spPr>
      </p:pic>
      <p:pic>
        <p:nvPicPr>
          <p:cNvPr id="106" name="Google Shape;106;g36ddbe51f1b_0_297" descr="A picture containing background pattern&#10;&#10;AI-generated content may be incorrect."/>
          <p:cNvPicPr preferRelativeResize="0"/>
          <p:nvPr/>
        </p:nvPicPr>
        <p:blipFill rotWithShape="1">
          <a:blip r:embed="rId5">
            <a:alphaModFix/>
          </a:blip>
          <a:srcRect/>
          <a:stretch/>
        </p:blipFill>
        <p:spPr>
          <a:xfrm>
            <a:off x="7512500" y="4126625"/>
            <a:ext cx="2860675" cy="1403900"/>
          </a:xfrm>
          <a:prstGeom prst="rect">
            <a:avLst/>
          </a:prstGeom>
          <a:noFill/>
          <a:ln>
            <a:noFill/>
          </a:ln>
        </p:spPr>
      </p:pic>
      <p:pic>
        <p:nvPicPr>
          <p:cNvPr id="107" name="Google Shape;107;g36ddbe51f1b_0_297" descr="A picture containing rectangle&#10;&#10;AI-generated content may be incorrect."/>
          <p:cNvPicPr preferRelativeResize="0"/>
          <p:nvPr/>
        </p:nvPicPr>
        <p:blipFill rotWithShape="1">
          <a:blip r:embed="rId6">
            <a:alphaModFix/>
          </a:blip>
          <a:srcRect/>
          <a:stretch/>
        </p:blipFill>
        <p:spPr>
          <a:xfrm>
            <a:off x="10448493" y="2749062"/>
            <a:ext cx="1018032" cy="856488"/>
          </a:xfrm>
          <a:prstGeom prst="rect">
            <a:avLst/>
          </a:prstGeom>
          <a:noFill/>
          <a:ln>
            <a:noFill/>
          </a:ln>
        </p:spPr>
      </p:pic>
      <p:pic>
        <p:nvPicPr>
          <p:cNvPr id="108" name="Google Shape;108;g36ddbe51f1b_0_297" descr="A picture containing diagram&#10;&#10;AI-generated content may be incorrect."/>
          <p:cNvPicPr preferRelativeResize="0"/>
          <p:nvPr/>
        </p:nvPicPr>
        <p:blipFill rotWithShape="1">
          <a:blip r:embed="rId7">
            <a:alphaModFix/>
          </a:blip>
          <a:srcRect/>
          <a:stretch/>
        </p:blipFill>
        <p:spPr>
          <a:xfrm>
            <a:off x="9269077" y="2032017"/>
            <a:ext cx="1528132" cy="699257"/>
          </a:xfrm>
          <a:prstGeom prst="rect">
            <a:avLst/>
          </a:prstGeom>
          <a:noFill/>
          <a:ln>
            <a:noFill/>
          </a:ln>
        </p:spPr>
      </p:pic>
      <p:pic>
        <p:nvPicPr>
          <p:cNvPr id="109" name="Google Shape;109;g36ddbe51f1b_0_297" descr="Icon&#10;&#10;AI-generated content may be incorrect."/>
          <p:cNvPicPr preferRelativeResize="0"/>
          <p:nvPr/>
        </p:nvPicPr>
        <p:blipFill rotWithShape="1">
          <a:blip r:embed="rId8">
            <a:alphaModFix/>
          </a:blip>
          <a:srcRect t="8381"/>
          <a:stretch/>
        </p:blipFill>
        <p:spPr>
          <a:xfrm>
            <a:off x="10765761" y="2032026"/>
            <a:ext cx="700765" cy="699250"/>
          </a:xfrm>
          <a:prstGeom prst="rect">
            <a:avLst/>
          </a:prstGeom>
          <a:noFill/>
          <a:ln>
            <a:noFill/>
          </a:ln>
        </p:spPr>
      </p:pic>
      <p:sp>
        <p:nvSpPr>
          <p:cNvPr id="110" name="Google Shape;110;g36ddbe51f1b_0_297"/>
          <p:cNvSpPr txBox="1"/>
          <p:nvPr/>
        </p:nvSpPr>
        <p:spPr>
          <a:xfrm>
            <a:off x="345056" y="6136088"/>
            <a:ext cx="115164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E2841"/>
                </a:solidFill>
                <a:latin typeface="Arial"/>
                <a:ea typeface="Arial"/>
                <a:cs typeface="Arial"/>
                <a:sym typeface="Arial"/>
              </a:rPr>
              <a:t>This map represents a point in time, with the best information that the NCCSD Systems Modernization Committee has available States modernization journeys vary, not always clearly defined with the traditional approaches.</a:t>
            </a:r>
            <a:endParaRPr sz="1400" b="0" i="0" u="none" strike="noStrike" cap="none" dirty="0">
              <a:solidFill>
                <a:srgbClr val="000000"/>
              </a:solidFill>
              <a:latin typeface="Arial"/>
              <a:ea typeface="Arial"/>
              <a:cs typeface="Arial"/>
              <a:sym typeface="Arial"/>
            </a:endParaRPr>
          </a:p>
        </p:txBody>
      </p:sp>
      <p:sp>
        <p:nvSpPr>
          <p:cNvPr id="111" name="Google Shape;111;g36ddbe51f1b_0_297"/>
          <p:cNvSpPr txBox="1"/>
          <p:nvPr/>
        </p:nvSpPr>
        <p:spPr>
          <a:xfrm>
            <a:off x="7992477" y="4211111"/>
            <a:ext cx="1910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Exploring</a:t>
            </a:r>
            <a:endParaRPr sz="1400" b="0" i="0" u="none" strike="noStrike" cap="none" dirty="0">
              <a:solidFill>
                <a:srgbClr val="000000"/>
              </a:solidFill>
              <a:latin typeface="Arial"/>
              <a:ea typeface="Arial"/>
              <a:cs typeface="Arial"/>
              <a:sym typeface="Arial"/>
            </a:endParaRPr>
          </a:p>
        </p:txBody>
      </p:sp>
      <p:sp>
        <p:nvSpPr>
          <p:cNvPr id="112" name="Google Shape;112;g36ddbe51f1b_0_297"/>
          <p:cNvSpPr txBox="1"/>
          <p:nvPr/>
        </p:nvSpPr>
        <p:spPr>
          <a:xfrm>
            <a:off x="7916275" y="4468850"/>
            <a:ext cx="30543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Refactor/Replatform</a:t>
            </a:r>
            <a:endParaRPr sz="1400" b="0" i="0" u="none" strike="noStrike" cap="none" dirty="0">
              <a:solidFill>
                <a:srgbClr val="000000"/>
              </a:solidFill>
              <a:latin typeface="Arial"/>
              <a:ea typeface="Arial"/>
              <a:cs typeface="Arial"/>
              <a:sym typeface="Arial"/>
            </a:endParaRPr>
          </a:p>
        </p:txBody>
      </p:sp>
      <p:sp>
        <p:nvSpPr>
          <p:cNvPr id="113" name="Google Shape;113;g36ddbe51f1b_0_297"/>
          <p:cNvSpPr txBox="1"/>
          <p:nvPr/>
        </p:nvSpPr>
        <p:spPr>
          <a:xfrm>
            <a:off x="7913693" y="4716913"/>
            <a:ext cx="30543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Post Refactor/Replatform Mod.</a:t>
            </a:r>
            <a:endParaRPr sz="1400" b="0" i="0" u="none" strike="noStrike" cap="none" dirty="0">
              <a:solidFill>
                <a:srgbClr val="000000"/>
              </a:solidFill>
              <a:latin typeface="Arial"/>
              <a:ea typeface="Arial"/>
              <a:cs typeface="Arial"/>
              <a:sym typeface="Arial"/>
            </a:endParaRPr>
          </a:p>
        </p:txBody>
      </p:sp>
      <p:sp>
        <p:nvSpPr>
          <p:cNvPr id="114" name="Google Shape;114;g36ddbe51f1b_0_297"/>
          <p:cNvSpPr txBox="1"/>
          <p:nvPr/>
        </p:nvSpPr>
        <p:spPr>
          <a:xfrm>
            <a:off x="7913693" y="4964948"/>
            <a:ext cx="44238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Full Replacement (Traditional, Hybrid, Transfer, etc.)</a:t>
            </a:r>
            <a:endParaRPr sz="1400" b="0" i="0" u="none" strike="noStrike" cap="none" dirty="0">
              <a:solidFill>
                <a:srgbClr val="000000"/>
              </a:solidFill>
              <a:latin typeface="Arial"/>
              <a:ea typeface="Arial"/>
              <a:cs typeface="Arial"/>
              <a:sym typeface="Arial"/>
            </a:endParaRPr>
          </a:p>
        </p:txBody>
      </p:sp>
      <p:sp>
        <p:nvSpPr>
          <p:cNvPr id="115" name="Google Shape;115;g36ddbe51f1b_0_297"/>
          <p:cNvSpPr txBox="1"/>
          <p:nvPr/>
        </p:nvSpPr>
        <p:spPr>
          <a:xfrm>
            <a:off x="7913700" y="5222725"/>
            <a:ext cx="31038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Newer System Certified (since 2008)</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Google Shape;120;g36ddbe51f1b_0_280"/>
          <p:cNvSpPr txBox="1">
            <a:spLocks noGrp="1"/>
          </p:cNvSpPr>
          <p:nvPr>
            <p:ph type="title"/>
          </p:nvPr>
        </p:nvSpPr>
        <p:spPr>
          <a:xfrm>
            <a:off x="291675" y="276975"/>
            <a:ext cx="10515600" cy="606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400"/>
              <a:buFont typeface="Calibri"/>
              <a:buNone/>
            </a:pPr>
            <a:r>
              <a:rPr lang="en-US" sz="3600" b="1" dirty="0">
                <a:solidFill>
                  <a:schemeClr val="dk2"/>
                </a:solidFill>
                <a:latin typeface="+mn-lt"/>
              </a:rPr>
              <a:t>NCCSD Resource Summary Table</a:t>
            </a:r>
            <a:endParaRPr dirty="0">
              <a:solidFill>
                <a:schemeClr val="dk2"/>
              </a:solidFill>
              <a:latin typeface="+mn-lt"/>
            </a:endParaRPr>
          </a:p>
        </p:txBody>
      </p:sp>
      <p:graphicFrame>
        <p:nvGraphicFramePr>
          <p:cNvPr id="121" name="Google Shape;121;g36ddbe51f1b_0_280"/>
          <p:cNvGraphicFramePr/>
          <p:nvPr/>
        </p:nvGraphicFramePr>
        <p:xfrm>
          <a:off x="659300" y="971783"/>
          <a:ext cx="9780350" cy="5408085"/>
        </p:xfrm>
        <a:graphic>
          <a:graphicData uri="http://schemas.openxmlformats.org/drawingml/2006/table">
            <a:tbl>
              <a:tblPr>
                <a:noFill/>
                <a:tableStyleId>{472753D1-7B3B-45F3-B70B-721CCD460AF1}</a:tableStyleId>
              </a:tblPr>
              <a:tblGrid>
                <a:gridCol w="2798925">
                  <a:extLst>
                    <a:ext uri="{9D8B030D-6E8A-4147-A177-3AD203B41FA5}">
                      <a16:colId xmlns:a16="http://schemas.microsoft.com/office/drawing/2014/main" val="20000"/>
                    </a:ext>
                  </a:extLst>
                </a:gridCol>
                <a:gridCol w="2418025">
                  <a:extLst>
                    <a:ext uri="{9D8B030D-6E8A-4147-A177-3AD203B41FA5}">
                      <a16:colId xmlns:a16="http://schemas.microsoft.com/office/drawing/2014/main" val="20001"/>
                    </a:ext>
                  </a:extLst>
                </a:gridCol>
                <a:gridCol w="4563400">
                  <a:extLst>
                    <a:ext uri="{9D8B030D-6E8A-4147-A177-3AD203B41FA5}">
                      <a16:colId xmlns:a16="http://schemas.microsoft.com/office/drawing/2014/main" val="20002"/>
                    </a:ext>
                  </a:extLst>
                </a:gridCol>
              </a:tblGrid>
              <a:tr h="341425">
                <a:tc>
                  <a:txBody>
                    <a:bodyPr/>
                    <a:lstStyle/>
                    <a:p>
                      <a:pPr marL="0" marR="0" lvl="0" indent="0" algn="l" rtl="0">
                        <a:lnSpc>
                          <a:spcPct val="115000"/>
                        </a:lnSpc>
                        <a:spcBef>
                          <a:spcPts val="0"/>
                        </a:spcBef>
                        <a:spcAft>
                          <a:spcPts val="0"/>
                        </a:spcAft>
                        <a:buClr>
                          <a:srgbClr val="000000"/>
                        </a:buClr>
                        <a:buSzPts val="1300"/>
                        <a:buFont typeface="Arial"/>
                        <a:buNone/>
                      </a:pPr>
                      <a:r>
                        <a:rPr lang="en-US" sz="1300" b="1" u="none" strike="noStrike" cap="none" dirty="0">
                          <a:solidFill>
                            <a:schemeClr val="dk1"/>
                          </a:solidFill>
                        </a:rPr>
                        <a:t>Resource</a:t>
                      </a:r>
                      <a:endParaRPr sz="1300" b="1"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b="1" u="none" strike="noStrike" cap="none" dirty="0">
                          <a:solidFill>
                            <a:schemeClr val="dk1"/>
                          </a:solidFill>
                        </a:rPr>
                        <a:t>Where Found</a:t>
                      </a:r>
                      <a:endParaRPr sz="1300" b="1"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b="1" u="none" strike="noStrike" cap="none" dirty="0">
                          <a:solidFill>
                            <a:schemeClr val="dk1"/>
                          </a:solidFill>
                        </a:rPr>
                        <a:t>Purpose</a:t>
                      </a:r>
                      <a:endParaRPr sz="1300" b="1"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564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Vendor Webinars (Fall 2019) Summaries and PowerPoints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Website - Committee page</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Vendor presentations on Low Code/COTS and Replatforming/Refactoring solutions.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64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Distribution At-A-Glance</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Website - Committee page</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Assist non-child support decision makers to understand complexity of distribution in statewide systems.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extLst>
                  <a:ext uri="{0D108BD9-81ED-4DB2-BD59-A6C34878D82A}">
                    <a16:rowId xmlns:a16="http://schemas.microsoft.com/office/drawing/2014/main" val="10002"/>
                  </a:ext>
                </a:extLst>
              </a:tr>
              <a:tr h="7868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State Systems Lessons Learned webinars (Fall 2021) Summaries and PowerPoints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Website – Committee page</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State presentations on lessons learned in pre-planning, planning, procurement, DDI and certification for systems replacement projects.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868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NCCSD State Systems Topics – Questions to Consider Checklist</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Collaboration Tool – State Systems site (NCCSD Committee Materials Folder)</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Full list of questions for Directors to consider/answer before launching a systems modernization project.</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extLst>
                  <a:ext uri="{0D108BD9-81ED-4DB2-BD59-A6C34878D82A}">
                    <a16:rowId xmlns:a16="http://schemas.microsoft.com/office/drawing/2014/main" val="10004"/>
                  </a:ext>
                </a:extLst>
              </a:tr>
              <a:tr h="7868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State Specific Modernization Resource Materials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Collaboration Tool – State Systems site (NCCSD Committee Materials Folder)</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Committee members have volunteered a few non-confidential resource materials such as a planning guide and example RASCI matrix.</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564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State Characteristics Matrix (SCM)</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Collaboration Tool – both sites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Assist in identifying states with similar characteristics for systems modernization and data analytics purposes.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8EBF5"/>
                    </a:solidFill>
                  </a:tcPr>
                </a:tc>
                <a:extLst>
                  <a:ext uri="{0D108BD9-81ED-4DB2-BD59-A6C34878D82A}">
                    <a16:rowId xmlns:a16="http://schemas.microsoft.com/office/drawing/2014/main" val="10006"/>
                  </a:ext>
                </a:extLst>
              </a:tr>
              <a:tr h="9157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DSTS Training Webinar Resources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OCSS Collaboration Tool – State Systems site</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dirty="0">
                          <a:solidFill>
                            <a:schemeClr val="dk1"/>
                          </a:solidFill>
                        </a:rPr>
                        <a:t>Recordings, PowerPoints, transcripts from OCSS DSTS webinars on Streamlined Feasibility Study, APD 101-201, Certification, IV&amp;V, Procurement/Quality and COTS/Saas/PaaS.</a:t>
                      </a:r>
                      <a:endParaRPr sz="1300" u="none" strike="noStrike" cap="none" dirty="0">
                        <a:solidFill>
                          <a:schemeClr val="dk1"/>
                        </a:solidFill>
                      </a:endParaRPr>
                    </a:p>
                  </a:txBody>
                  <a:tcPr marL="60950" marR="60950" marT="60950" marB="6095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36ddbe51f1b_0_184"/>
          <p:cNvSpPr txBox="1"/>
          <p:nvPr/>
        </p:nvSpPr>
        <p:spPr>
          <a:xfrm>
            <a:off x="879017" y="2286000"/>
            <a:ext cx="4302600" cy="3675300"/>
          </a:xfrm>
          <a:prstGeom prst="rect">
            <a:avLst/>
          </a:prstGeom>
          <a:noFill/>
          <a:ln>
            <a:noFill/>
          </a:ln>
        </p:spPr>
        <p:txBody>
          <a:bodyPr spcFirstLastPara="1" wrap="square" lIns="0" tIns="0" rIns="0" bIns="0" anchor="t" anchorCtr="0">
            <a:spAutoFit/>
          </a:bodyPr>
          <a:lstStyle/>
          <a:p>
            <a:pPr marL="0" marR="0" lvl="0" indent="0" algn="ctr" rtl="0">
              <a:lnSpc>
                <a:spcPct val="195944"/>
              </a:lnSpc>
              <a:spcBef>
                <a:spcPts val="0"/>
              </a:spcBef>
              <a:spcAft>
                <a:spcPts val="0"/>
              </a:spcAft>
              <a:buClr>
                <a:srgbClr val="000000"/>
              </a:buClr>
              <a:buSzPts val="2400"/>
              <a:buFont typeface="Arial"/>
              <a:buNone/>
            </a:pPr>
            <a:r>
              <a:rPr lang="en-US" sz="3000" b="0" i="0" u="sng" strike="noStrike" cap="none" dirty="0">
                <a:solidFill>
                  <a:schemeClr val="dk1"/>
                </a:solidFill>
                <a:latin typeface="Arial"/>
                <a:ea typeface="Arial"/>
                <a:cs typeface="Arial"/>
                <a:sym typeface="Arial"/>
              </a:rPr>
              <a:t>Five Topics:</a:t>
            </a:r>
            <a:endParaRPr sz="3000" b="0" i="0" u="none" strike="noStrike" cap="none" dirty="0">
              <a:solidFill>
                <a:schemeClr val="dk1"/>
              </a:solidFill>
              <a:latin typeface="Arial"/>
              <a:ea typeface="Arial"/>
              <a:cs typeface="Arial"/>
              <a:sym typeface="Arial"/>
            </a:endParaRPr>
          </a:p>
          <a:p>
            <a:pPr marL="381000" marR="0" lvl="0" indent="-381000" algn="ctr" rtl="0">
              <a:lnSpc>
                <a:spcPct val="100000"/>
              </a:lnSpc>
              <a:spcBef>
                <a:spcPts val="0"/>
              </a:spcBef>
              <a:spcAft>
                <a:spcPts val="0"/>
              </a:spcAft>
              <a:buClr>
                <a:schemeClr val="dk1"/>
              </a:buClr>
              <a:buSzPts val="3000"/>
              <a:buFont typeface="Arial"/>
              <a:buChar char="•"/>
            </a:pPr>
            <a:r>
              <a:rPr lang="en-US" sz="3000" b="0" i="0" u="none" strike="noStrike" cap="none" dirty="0">
                <a:solidFill>
                  <a:schemeClr val="dk1"/>
                </a:solidFill>
                <a:latin typeface="Arial"/>
                <a:ea typeface="Arial"/>
                <a:cs typeface="Arial"/>
                <a:sym typeface="Arial"/>
              </a:rPr>
              <a:t>Pre-Planning</a:t>
            </a:r>
            <a:endParaRPr sz="3000" b="0" i="0" u="none" strike="noStrike" cap="none" dirty="0">
              <a:solidFill>
                <a:schemeClr val="dk1"/>
              </a:solidFill>
              <a:latin typeface="Arial"/>
              <a:ea typeface="Arial"/>
              <a:cs typeface="Arial"/>
              <a:sym typeface="Arial"/>
            </a:endParaRPr>
          </a:p>
          <a:p>
            <a:pPr marL="381000" marR="0" lvl="0" indent="-381000" algn="ctr" rtl="0">
              <a:lnSpc>
                <a:spcPct val="100000"/>
              </a:lnSpc>
              <a:spcBef>
                <a:spcPts val="0"/>
              </a:spcBef>
              <a:spcAft>
                <a:spcPts val="0"/>
              </a:spcAft>
              <a:buClr>
                <a:schemeClr val="dk1"/>
              </a:buClr>
              <a:buSzPts val="3000"/>
              <a:buFont typeface="Arial"/>
              <a:buChar char="•"/>
            </a:pPr>
            <a:r>
              <a:rPr lang="en-US" sz="3000" b="0" i="0" u="none" strike="noStrike" cap="none" dirty="0">
                <a:solidFill>
                  <a:schemeClr val="dk1"/>
                </a:solidFill>
                <a:latin typeface="Arial"/>
                <a:ea typeface="Arial"/>
                <a:cs typeface="Arial"/>
                <a:sym typeface="Arial"/>
              </a:rPr>
              <a:t>Planning</a:t>
            </a:r>
            <a:endParaRPr sz="3000" b="0" i="0" u="none" strike="noStrike" cap="none" dirty="0">
              <a:solidFill>
                <a:schemeClr val="dk1"/>
              </a:solidFill>
              <a:latin typeface="Arial"/>
              <a:ea typeface="Arial"/>
              <a:cs typeface="Arial"/>
              <a:sym typeface="Arial"/>
            </a:endParaRPr>
          </a:p>
          <a:p>
            <a:pPr marL="381000" marR="0" lvl="0" indent="-381000" algn="ctr" rtl="0">
              <a:lnSpc>
                <a:spcPct val="100000"/>
              </a:lnSpc>
              <a:spcBef>
                <a:spcPts val="0"/>
              </a:spcBef>
              <a:spcAft>
                <a:spcPts val="0"/>
              </a:spcAft>
              <a:buClr>
                <a:schemeClr val="dk1"/>
              </a:buClr>
              <a:buSzPts val="3000"/>
              <a:buFont typeface="Arial"/>
              <a:buChar char="•"/>
            </a:pPr>
            <a:r>
              <a:rPr lang="en-US" sz="3000" b="0" i="0" u="none" strike="noStrike" cap="none" dirty="0">
                <a:solidFill>
                  <a:schemeClr val="dk1"/>
                </a:solidFill>
                <a:latin typeface="Arial"/>
                <a:ea typeface="Arial"/>
                <a:cs typeface="Arial"/>
                <a:sym typeface="Arial"/>
              </a:rPr>
              <a:t>Procurement</a:t>
            </a:r>
            <a:endParaRPr sz="3000" b="0" i="0" u="none" strike="noStrike" cap="none" dirty="0">
              <a:solidFill>
                <a:schemeClr val="dk1"/>
              </a:solidFill>
              <a:latin typeface="Arial"/>
              <a:ea typeface="Arial"/>
              <a:cs typeface="Arial"/>
              <a:sym typeface="Arial"/>
            </a:endParaRPr>
          </a:p>
          <a:p>
            <a:pPr marL="381000" marR="0" lvl="0" indent="-381000" algn="ctr" rtl="0">
              <a:lnSpc>
                <a:spcPct val="100000"/>
              </a:lnSpc>
              <a:spcBef>
                <a:spcPts val="0"/>
              </a:spcBef>
              <a:spcAft>
                <a:spcPts val="0"/>
              </a:spcAft>
              <a:buClr>
                <a:schemeClr val="dk1"/>
              </a:buClr>
              <a:buSzPts val="3000"/>
              <a:buFont typeface="Arial"/>
              <a:buChar char="•"/>
            </a:pPr>
            <a:r>
              <a:rPr lang="en-US" sz="3000" b="0" i="0" u="none" strike="noStrike" cap="none" dirty="0">
                <a:solidFill>
                  <a:schemeClr val="dk1"/>
                </a:solidFill>
                <a:latin typeface="Arial"/>
                <a:ea typeface="Arial"/>
                <a:cs typeface="Arial"/>
                <a:sym typeface="Arial"/>
              </a:rPr>
              <a:t>Design, Development, and Implementation</a:t>
            </a:r>
            <a:endParaRPr sz="3000" b="0" i="0" u="none" strike="noStrike" cap="none" dirty="0">
              <a:solidFill>
                <a:schemeClr val="dk1"/>
              </a:solidFill>
              <a:latin typeface="Arial"/>
              <a:ea typeface="Arial"/>
              <a:cs typeface="Arial"/>
              <a:sym typeface="Arial"/>
            </a:endParaRPr>
          </a:p>
          <a:p>
            <a:pPr marL="381000" marR="0" lvl="0" indent="-381000" algn="ctr" rtl="0">
              <a:lnSpc>
                <a:spcPct val="100000"/>
              </a:lnSpc>
              <a:spcBef>
                <a:spcPts val="0"/>
              </a:spcBef>
              <a:spcAft>
                <a:spcPts val="0"/>
              </a:spcAft>
              <a:buClr>
                <a:schemeClr val="dk1"/>
              </a:buClr>
              <a:buSzPts val="3000"/>
              <a:buFont typeface="Arial"/>
              <a:buChar char="•"/>
            </a:pPr>
            <a:r>
              <a:rPr lang="en-US" sz="3000" b="0" i="0" u="none" strike="noStrike" cap="none" dirty="0">
                <a:solidFill>
                  <a:schemeClr val="dk1"/>
                </a:solidFill>
                <a:latin typeface="Arial"/>
                <a:ea typeface="Arial"/>
                <a:cs typeface="Arial"/>
                <a:sym typeface="Arial"/>
              </a:rPr>
              <a:t>Certification</a:t>
            </a:r>
            <a:endParaRPr sz="3000" b="0" i="0" u="none" strike="noStrike" cap="none" dirty="0">
              <a:solidFill>
                <a:schemeClr val="dk1"/>
              </a:solidFill>
              <a:latin typeface="Arial"/>
              <a:ea typeface="Arial"/>
              <a:cs typeface="Arial"/>
              <a:sym typeface="Arial"/>
            </a:endParaRPr>
          </a:p>
        </p:txBody>
      </p:sp>
      <p:pic>
        <p:nvPicPr>
          <p:cNvPr id="128" name="Google Shape;128;g36ddbe51f1b_0_184" descr="Text&#10;&#10;Description automatically generated"/>
          <p:cNvPicPr preferRelativeResize="0"/>
          <p:nvPr/>
        </p:nvPicPr>
        <p:blipFill rotWithShape="1">
          <a:blip r:embed="rId3">
            <a:alphaModFix/>
          </a:blip>
          <a:srcRect t="4137" b="1601"/>
          <a:stretch/>
        </p:blipFill>
        <p:spPr>
          <a:xfrm>
            <a:off x="5880617" y="312850"/>
            <a:ext cx="5857750" cy="6315666"/>
          </a:xfrm>
          <a:prstGeom prst="rect">
            <a:avLst/>
          </a:prstGeom>
          <a:noFill/>
          <a:ln w="9525" cap="flat" cmpd="sng">
            <a:solidFill>
              <a:schemeClr val="dk1"/>
            </a:solidFill>
            <a:prstDash val="solid"/>
            <a:round/>
            <a:headEnd type="none" w="sm" len="sm"/>
            <a:tailEnd type="none" w="sm" len="sm"/>
          </a:ln>
        </p:spPr>
      </p:pic>
      <p:sp>
        <p:nvSpPr>
          <p:cNvPr id="129" name="Google Shape;129;g36ddbe51f1b_0_184"/>
          <p:cNvSpPr txBox="1">
            <a:spLocks noGrp="1"/>
          </p:cNvSpPr>
          <p:nvPr>
            <p:ph type="title" idx="4294967295"/>
          </p:nvPr>
        </p:nvSpPr>
        <p:spPr>
          <a:xfrm>
            <a:off x="572499" y="238533"/>
            <a:ext cx="5101200" cy="14343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50000"/>
              <a:buFont typeface="Calibri"/>
              <a:buNone/>
            </a:pPr>
            <a:r>
              <a:rPr lang="en-US" sz="3600" b="1" dirty="0">
                <a:solidFill>
                  <a:schemeClr val="dk2"/>
                </a:solidFill>
                <a:latin typeface="+mj-lt"/>
              </a:rPr>
              <a:t>NCCSD Committee Modernization Checklist</a:t>
            </a:r>
            <a:endParaRPr sz="3600" b="1" dirty="0">
              <a:solidFill>
                <a:schemeClr val="dk2"/>
              </a:solidFill>
              <a:latin typeface="+mj-lt"/>
            </a:endParaRPr>
          </a:p>
          <a:p>
            <a:pPr marL="0" lvl="0" indent="0" algn="l" rtl="0">
              <a:lnSpc>
                <a:spcPct val="90000"/>
              </a:lnSpc>
              <a:spcBef>
                <a:spcPts val="0"/>
              </a:spcBef>
              <a:spcAft>
                <a:spcPts val="0"/>
              </a:spcAft>
              <a:buClr>
                <a:schemeClr val="dk1"/>
              </a:buClr>
              <a:buSzPct val="150000"/>
              <a:buFont typeface="Calibri"/>
              <a:buNone/>
            </a:pPr>
            <a:r>
              <a:rPr lang="en-US" sz="3600" b="1" dirty="0">
                <a:solidFill>
                  <a:schemeClr val="dk2"/>
                </a:solidFill>
                <a:latin typeface="+mj-lt"/>
              </a:rPr>
              <a:t>Developed April 2022</a:t>
            </a:r>
            <a:endParaRPr sz="3600" b="1" dirty="0">
              <a:solidFill>
                <a:schemeClr val="dk2"/>
              </a:solidFill>
              <a:latin typeface="+mj-lt"/>
            </a:endParaRPr>
          </a:p>
        </p:txBody>
      </p:sp>
      <p:cxnSp>
        <p:nvCxnSpPr>
          <p:cNvPr id="130" name="Google Shape;130;g36ddbe51f1b_0_184"/>
          <p:cNvCxnSpPr/>
          <p:nvPr/>
        </p:nvCxnSpPr>
        <p:spPr>
          <a:xfrm rot="10800000" flipH="1">
            <a:off x="572493" y="1874634"/>
            <a:ext cx="5148000" cy="4500"/>
          </a:xfrm>
          <a:prstGeom prst="straightConnector1">
            <a:avLst/>
          </a:prstGeom>
          <a:noFill/>
          <a:ln w="38100" cap="flat" cmpd="sng">
            <a:solidFill>
              <a:schemeClr val="accent1"/>
            </a:solidFill>
            <a:prstDash val="solid"/>
            <a:miter lim="800000"/>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g373c5a1101f_0_166"/>
          <p:cNvSpPr txBox="1">
            <a:spLocks noGrp="1"/>
          </p:cNvSpPr>
          <p:nvPr>
            <p:ph type="body" idx="1"/>
          </p:nvPr>
        </p:nvSpPr>
        <p:spPr>
          <a:xfrm>
            <a:off x="1004675" y="3383375"/>
            <a:ext cx="10163100" cy="15003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800" b="1" dirty="0">
                <a:solidFill>
                  <a:srgbClr val="002060"/>
                </a:solidFill>
              </a:rPr>
              <a:t>OCSS Division of State and Tribal Systems Resources </a:t>
            </a:r>
            <a:endParaRPr sz="2800" b="1" dirty="0">
              <a:solidFill>
                <a:srgbClr val="002060"/>
              </a:solidFill>
            </a:endParaRPr>
          </a:p>
          <a:p>
            <a:pPr marL="0" lvl="0" indent="0" algn="ctr" rtl="0">
              <a:lnSpc>
                <a:spcPct val="90000"/>
              </a:lnSpc>
              <a:spcBef>
                <a:spcPts val="0"/>
              </a:spcBef>
              <a:spcAft>
                <a:spcPts val="0"/>
              </a:spcAft>
              <a:buClr>
                <a:srgbClr val="002060"/>
              </a:buClr>
              <a:buSzPts val="2400"/>
              <a:buNone/>
            </a:pPr>
            <a:endParaRPr dirty="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140" name="Google Shape;140;g36ddbe51f1b_0_275"/>
          <p:cNvSpPr txBox="1">
            <a:spLocks noGrp="1"/>
          </p:cNvSpPr>
          <p:nvPr>
            <p:ph type="title"/>
          </p:nvPr>
        </p:nvSpPr>
        <p:spPr>
          <a:xfrm>
            <a:off x="5532875" y="101600"/>
            <a:ext cx="5978700" cy="76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OCSS Resources</a:t>
            </a:r>
            <a:endParaRPr dirty="0">
              <a:latin typeface="+mn-lt"/>
            </a:endParaRPr>
          </a:p>
        </p:txBody>
      </p:sp>
      <p:sp>
        <p:nvSpPr>
          <p:cNvPr id="141" name="Google Shape;141;g36ddbe51f1b_0_27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Text</a:t>
            </a:r>
            <a:endParaRPr dirty="0"/>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Text</a:t>
            </a:r>
            <a:endParaRPr dirty="0"/>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Text</a:t>
            </a:r>
            <a:endParaRPr dirty="0"/>
          </a:p>
        </p:txBody>
      </p:sp>
      <p:sp>
        <p:nvSpPr>
          <p:cNvPr id="142" name="Google Shape;142;g36ddbe51f1b_0_275"/>
          <p:cNvSpPr txBox="1"/>
          <p:nvPr/>
        </p:nvSpPr>
        <p:spPr>
          <a:xfrm>
            <a:off x="5357925" y="702250"/>
            <a:ext cx="6632400" cy="4203300"/>
          </a:xfrm>
          <a:prstGeom prst="rect">
            <a:avLst/>
          </a:prstGeom>
          <a:noFill/>
          <a:ln>
            <a:noFill/>
          </a:ln>
        </p:spPr>
        <p:txBody>
          <a:bodyPr spcFirstLastPara="1" wrap="square" lIns="60950" tIns="60950" rIns="60950" bIns="60950" anchor="t" anchorCtr="0">
            <a:noAutofit/>
          </a:bodyPr>
          <a:lstStyle/>
          <a:p>
            <a:pPr marL="0" marR="0" lvl="0" indent="0" algn="l" rtl="0">
              <a:lnSpc>
                <a:spcPct val="100000"/>
              </a:lnSpc>
              <a:spcBef>
                <a:spcPts val="0"/>
              </a:spcBef>
              <a:spcAft>
                <a:spcPts val="0"/>
              </a:spcAft>
              <a:buClr>
                <a:schemeClr val="dk1"/>
              </a:buClr>
              <a:buSzPts val="7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r>
              <a:rPr lang="en-US" sz="1800" b="1" i="0" u="sng" strike="noStrike" cap="none" dirty="0">
                <a:solidFill>
                  <a:srgbClr val="002060"/>
                </a:solidFill>
                <a:latin typeface="Arial"/>
                <a:ea typeface="Arial"/>
                <a:cs typeface="Arial"/>
                <a:sym typeface="Arial"/>
                <a:hlinkClick r:id="rId4">
                  <a:extLst>
                    <a:ext uri="{A12FA001-AC4F-418D-AE19-62706E023703}">
                      <ahyp:hlinkClr xmlns:ahyp="http://schemas.microsoft.com/office/drawing/2018/hyperlinkcolor" val="tx"/>
                    </a:ext>
                  </a:extLst>
                </a:hlinkClick>
              </a:rPr>
              <a:t>OCSS Modernization Checklist</a:t>
            </a:r>
            <a:endParaRPr sz="1800" b="1"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r>
              <a:rPr lang="en-US" sz="1800" b="0" i="0" u="none" strike="noStrike" cap="none" dirty="0">
                <a:solidFill>
                  <a:schemeClr val="dk1"/>
                </a:solidFill>
                <a:latin typeface="Arial"/>
                <a:ea typeface="Arial"/>
                <a:cs typeface="Arial"/>
                <a:sym typeface="Arial"/>
              </a:rPr>
              <a:t>This resource can be found in the March 2024 Child Support Report</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r>
              <a:rPr lang="en-US" sz="1800" b="0" i="0" u="none" strike="noStrike" cap="none" dirty="0">
                <a:solidFill>
                  <a:schemeClr val="dk1"/>
                </a:solidFill>
                <a:latin typeface="Arial"/>
                <a:ea typeface="Arial"/>
                <a:cs typeface="Arial"/>
                <a:sym typeface="Arial"/>
              </a:rPr>
              <a:t>March 2024 Child Support Report </a:t>
            </a:r>
            <a:endParaRPr sz="18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7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800" b="1" i="0" u="sng" strike="noStrike" cap="none" dirty="0">
                <a:solidFill>
                  <a:srgbClr val="002060"/>
                </a:solidFill>
                <a:latin typeface="Arial"/>
                <a:ea typeface="Arial"/>
                <a:cs typeface="Arial"/>
                <a:sym typeface="Arial"/>
                <a:hlinkClick r:id="rId5">
                  <a:extLst>
                    <a:ext uri="{A12FA001-AC4F-418D-AE19-62706E023703}">
                      <ahyp:hlinkClr xmlns:ahyp="http://schemas.microsoft.com/office/drawing/2018/hyperlinkcolor" val="tx"/>
                    </a:ext>
                  </a:extLst>
                </a:hlinkClick>
              </a:rPr>
              <a:t>Podcast: </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800" b="0" i="0" u="sng" strike="noStrike" cap="none" dirty="0">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The Future of Systems with Child Support - NCSEA on Location</a:t>
            </a:r>
            <a:endParaRPr sz="1800" b="0" i="0" u="none" strike="noStrike" cap="none" dirty="0">
              <a:solidFill>
                <a:srgbClr val="0563C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800" b="0"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endParaRPr sz="1800" b="0"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r>
              <a:rPr lang="en-US" sz="1800" b="1" i="0" u="sng" strike="noStrike" cap="none" dirty="0">
                <a:solidFill>
                  <a:srgbClr val="002060"/>
                </a:solidFill>
                <a:latin typeface="Arial"/>
                <a:ea typeface="Arial"/>
                <a:cs typeface="Arial"/>
                <a:sym typeface="Arial"/>
              </a:rPr>
              <a:t>Webinars</a:t>
            </a:r>
            <a:r>
              <a:rPr lang="en-US" sz="1800" b="1" i="0" u="sng" strike="noStrike" cap="none" dirty="0">
                <a:solidFill>
                  <a:schemeClr val="dk1"/>
                </a:solidFill>
                <a:latin typeface="Arial"/>
                <a:ea typeface="Arial"/>
                <a:cs typeface="Arial"/>
                <a:sym typeface="Arial"/>
              </a:rPr>
              <a:t> </a:t>
            </a:r>
            <a:endParaRPr sz="1800" b="1" i="0" u="sng" strike="noStrike" cap="none" dirty="0">
              <a:solidFill>
                <a:schemeClr val="dk1"/>
              </a:solidFill>
              <a:latin typeface="Arial"/>
              <a:ea typeface="Arial"/>
              <a:cs typeface="Arial"/>
              <a:sym typeface="Arial"/>
            </a:endParaRPr>
          </a:p>
          <a:p>
            <a:pPr marL="596900" marR="0" lvl="0" indent="-342900" algn="l" rtl="0">
              <a:lnSpc>
                <a:spcPct val="115000"/>
              </a:lnSpc>
              <a:spcBef>
                <a:spcPts val="500"/>
              </a:spcBef>
              <a:spcAft>
                <a:spcPts val="0"/>
              </a:spcAft>
              <a:buClr>
                <a:srgbClr val="222222"/>
              </a:buClr>
              <a:buSzPts val="1800"/>
              <a:buFont typeface="Arial"/>
              <a:buChar char="●"/>
            </a:pPr>
            <a:r>
              <a:rPr lang="en-US" sz="1800" b="0" i="0" u="sng" strike="noStrike" cap="none" dirty="0">
                <a:solidFill>
                  <a:srgbClr val="0563C1"/>
                </a:solidFill>
                <a:highlight>
                  <a:srgbClr val="FFFFFF"/>
                </a:highlight>
                <a:latin typeface="Arial"/>
                <a:ea typeface="Arial"/>
                <a:cs typeface="Arial"/>
                <a:sym typeface="Arial"/>
                <a:hlinkClick r:id="rId6">
                  <a:extLst>
                    <a:ext uri="{A12FA001-AC4F-418D-AE19-62706E023703}">
                      <ahyp:hlinkClr xmlns:ahyp="http://schemas.microsoft.com/office/drawing/2018/hyperlinkcolor" val="tx"/>
                    </a:ext>
                  </a:extLst>
                </a:hlinkClick>
              </a:rPr>
              <a:t>Streamlined Feasibility Study (SFS) </a:t>
            </a:r>
            <a:endParaRPr sz="1800" b="0" i="0" u="sng" strike="noStrike" cap="none" dirty="0">
              <a:solidFill>
                <a:srgbClr val="0563C1"/>
              </a:solidFill>
              <a:highlight>
                <a:srgbClr val="FFFFFF"/>
              </a:highlight>
              <a:latin typeface="Arial"/>
              <a:ea typeface="Arial"/>
              <a:cs typeface="Arial"/>
              <a:sym typeface="Arial"/>
            </a:endParaRPr>
          </a:p>
          <a:p>
            <a:pPr marL="596900" marR="0" lvl="0" indent="-342900" algn="l" rtl="0">
              <a:lnSpc>
                <a:spcPct val="115000"/>
              </a:lnSpc>
              <a:spcBef>
                <a:spcPts val="0"/>
              </a:spcBef>
              <a:spcAft>
                <a:spcPts val="0"/>
              </a:spcAft>
              <a:buClr>
                <a:srgbClr val="222222"/>
              </a:buClr>
              <a:buSzPts val="1800"/>
              <a:buFont typeface="Arial"/>
              <a:buChar char="●"/>
            </a:pPr>
            <a:r>
              <a:rPr lang="en-US" sz="1800" b="0" i="0" u="sng" strike="noStrike" cap="none" dirty="0">
                <a:solidFill>
                  <a:srgbClr val="0563C1"/>
                </a:solidFill>
                <a:highlight>
                  <a:srgbClr val="FFFFFF"/>
                </a:highlight>
                <a:latin typeface="Arial"/>
                <a:ea typeface="Arial"/>
                <a:cs typeface="Arial"/>
                <a:sym typeface="Arial"/>
                <a:hlinkClick r:id="rId7">
                  <a:extLst>
                    <a:ext uri="{A12FA001-AC4F-418D-AE19-62706E023703}">
                      <ahyp:hlinkClr xmlns:ahyp="http://schemas.microsoft.com/office/drawing/2018/hyperlinkcolor" val="tx"/>
                    </a:ext>
                  </a:extLst>
                </a:hlinkClick>
              </a:rPr>
              <a:t>Advance Planning Document (APD) 101/201</a:t>
            </a:r>
            <a:endParaRPr sz="1800" b="0" i="0" u="sng" strike="noStrike" cap="none" dirty="0">
              <a:solidFill>
                <a:srgbClr val="0563C1"/>
              </a:solidFill>
              <a:highlight>
                <a:srgbClr val="FFFFFF"/>
              </a:highlight>
              <a:latin typeface="Arial"/>
              <a:ea typeface="Arial"/>
              <a:cs typeface="Arial"/>
              <a:sym typeface="Arial"/>
            </a:endParaRPr>
          </a:p>
          <a:p>
            <a:pPr marL="596900" marR="0" lvl="0" indent="-342900" algn="l" rtl="0">
              <a:lnSpc>
                <a:spcPct val="115000"/>
              </a:lnSpc>
              <a:spcBef>
                <a:spcPts val="0"/>
              </a:spcBef>
              <a:spcAft>
                <a:spcPts val="0"/>
              </a:spcAft>
              <a:buClr>
                <a:srgbClr val="222222"/>
              </a:buClr>
              <a:buSzPts val="1800"/>
              <a:buFont typeface="Arial"/>
              <a:buChar char="●"/>
            </a:pPr>
            <a:r>
              <a:rPr lang="en-US" sz="1800" b="0" i="0" u="sng" strike="noStrike" cap="none" dirty="0">
                <a:solidFill>
                  <a:srgbClr val="0563C1"/>
                </a:solidFill>
                <a:highlight>
                  <a:srgbClr val="FFFFFF"/>
                </a:highlight>
                <a:latin typeface="Arial"/>
                <a:ea typeface="Arial"/>
                <a:cs typeface="Arial"/>
                <a:sym typeface="Arial"/>
                <a:hlinkClick r:id="rId8">
                  <a:extLst>
                    <a:ext uri="{A12FA001-AC4F-418D-AE19-62706E023703}">
                      <ahyp:hlinkClr xmlns:ahyp="http://schemas.microsoft.com/office/drawing/2018/hyperlinkcolor" val="tx"/>
                    </a:ext>
                  </a:extLst>
                </a:hlinkClick>
              </a:rPr>
              <a:t>Independent Verification and Validation (IV&amp;V)</a:t>
            </a:r>
            <a:endParaRPr sz="1800" b="0" i="0" u="sng" strike="noStrike" cap="none" dirty="0">
              <a:solidFill>
                <a:srgbClr val="0563C1"/>
              </a:solidFill>
              <a:highlight>
                <a:srgbClr val="FFFFFF"/>
              </a:highlight>
              <a:latin typeface="Arial"/>
              <a:ea typeface="Arial"/>
              <a:cs typeface="Arial"/>
              <a:sym typeface="Arial"/>
            </a:endParaRPr>
          </a:p>
          <a:p>
            <a:pPr marL="596900" marR="0" lvl="0" indent="-342900" algn="l" rtl="0">
              <a:lnSpc>
                <a:spcPct val="115000"/>
              </a:lnSpc>
              <a:spcBef>
                <a:spcPts val="0"/>
              </a:spcBef>
              <a:spcAft>
                <a:spcPts val="0"/>
              </a:spcAft>
              <a:buClr>
                <a:srgbClr val="222222"/>
              </a:buClr>
              <a:buSzPts val="1800"/>
              <a:buFont typeface="Arial"/>
              <a:buChar char="●"/>
            </a:pPr>
            <a:r>
              <a:rPr lang="en-US" sz="1800" b="0" i="0" u="sng" strike="noStrike" cap="none" dirty="0">
                <a:solidFill>
                  <a:srgbClr val="0563C1"/>
                </a:solidFill>
                <a:highlight>
                  <a:srgbClr val="FFFFFF"/>
                </a:highlight>
                <a:latin typeface="Arial"/>
                <a:ea typeface="Arial"/>
                <a:cs typeface="Arial"/>
                <a:sym typeface="Arial"/>
                <a:hlinkClick r:id="rId9">
                  <a:extLst>
                    <a:ext uri="{A12FA001-AC4F-418D-AE19-62706E023703}">
                      <ahyp:hlinkClr xmlns:ahyp="http://schemas.microsoft.com/office/drawing/2018/hyperlinkcolor" val="tx"/>
                    </a:ext>
                  </a:extLst>
                </a:hlinkClick>
              </a:rPr>
              <a:t>Procurement and Quality Management</a:t>
            </a:r>
            <a:endParaRPr sz="1800" b="0" i="0" u="sng" strike="noStrike" cap="none" dirty="0">
              <a:solidFill>
                <a:srgbClr val="0563C1"/>
              </a:solidFill>
              <a:highlight>
                <a:srgbClr val="FFFFFF"/>
              </a:highlight>
              <a:latin typeface="Arial"/>
              <a:ea typeface="Arial"/>
              <a:cs typeface="Arial"/>
              <a:sym typeface="Arial"/>
            </a:endParaRPr>
          </a:p>
          <a:p>
            <a:pPr marL="596900" marR="0" lvl="0" indent="-342900" algn="l" rtl="0">
              <a:lnSpc>
                <a:spcPct val="115000"/>
              </a:lnSpc>
              <a:spcBef>
                <a:spcPts val="0"/>
              </a:spcBef>
              <a:spcAft>
                <a:spcPts val="0"/>
              </a:spcAft>
              <a:buClr>
                <a:srgbClr val="222222"/>
              </a:buClr>
              <a:buSzPts val="1800"/>
              <a:buFont typeface="Arial"/>
              <a:buChar char="●"/>
            </a:pPr>
            <a:r>
              <a:rPr lang="en-US" sz="1800" b="0" i="0" u="sng" strike="noStrike" cap="none" dirty="0">
                <a:solidFill>
                  <a:srgbClr val="0563C1"/>
                </a:solidFill>
                <a:highlight>
                  <a:srgbClr val="FFFFFF"/>
                </a:highlight>
                <a:latin typeface="Arial"/>
                <a:ea typeface="Arial"/>
                <a:cs typeface="Arial"/>
                <a:sym typeface="Arial"/>
                <a:hlinkClick r:id="rId10">
                  <a:extLst>
                    <a:ext uri="{A12FA001-AC4F-418D-AE19-62706E023703}">
                      <ahyp:hlinkClr xmlns:ahyp="http://schemas.microsoft.com/office/drawing/2018/hyperlinkcolor" val="tx"/>
                    </a:ext>
                  </a:extLst>
                </a:hlinkClick>
              </a:rPr>
              <a:t>Federal Certification </a:t>
            </a:r>
            <a:endParaRPr sz="1800" b="0" i="0" u="sng" strike="noStrike" cap="none" dirty="0">
              <a:solidFill>
                <a:srgbClr val="0563C1"/>
              </a:solidFill>
              <a:highlight>
                <a:srgbClr val="FFFFFF"/>
              </a:highlight>
              <a:latin typeface="Arial"/>
              <a:ea typeface="Arial"/>
              <a:cs typeface="Arial"/>
              <a:sym typeface="Arial"/>
            </a:endParaRPr>
          </a:p>
          <a:p>
            <a:pPr marL="0" marR="0" lvl="0" indent="0" algn="l" rtl="0">
              <a:lnSpc>
                <a:spcPct val="115000"/>
              </a:lnSpc>
              <a:spcBef>
                <a:spcPts val="500"/>
              </a:spcBef>
              <a:spcAft>
                <a:spcPts val="0"/>
              </a:spcAft>
              <a:buClr>
                <a:schemeClr val="dk1"/>
              </a:buClr>
              <a:buSzPts val="1100"/>
              <a:buFont typeface="Arial"/>
              <a:buNone/>
            </a:pPr>
            <a:r>
              <a:rPr lang="en-US" sz="1100" b="0" i="0" u="none" strike="noStrike" cap="none" dirty="0">
                <a:solidFill>
                  <a:srgbClr val="222222"/>
                </a:solidFill>
                <a:highlight>
                  <a:srgbClr val="FFFFFF"/>
                </a:highlight>
                <a:latin typeface="Arial"/>
                <a:ea typeface="Arial"/>
                <a:cs typeface="Arial"/>
                <a:sym typeface="Arial"/>
              </a:rPr>
              <a:t> </a:t>
            </a:r>
            <a:endParaRPr sz="1100" b="0" i="0" u="none" strike="noStrike" cap="none" dirty="0">
              <a:solidFill>
                <a:srgbClr val="222222"/>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chemeClr val="dk1"/>
              </a:buClr>
              <a:buSzPts val="700"/>
              <a:buFont typeface="Arial"/>
              <a:buNone/>
            </a:pPr>
            <a:endParaRPr sz="15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3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endParaRPr sz="2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700"/>
              <a:buFont typeface="Arial"/>
              <a:buNone/>
            </a:pPr>
            <a:endParaRPr sz="24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2"/>
              </a:solidFill>
              <a:latin typeface="Arial"/>
              <a:ea typeface="Arial"/>
              <a:cs typeface="Arial"/>
              <a:sym typeface="Arial"/>
            </a:endParaRPr>
          </a:p>
        </p:txBody>
      </p:sp>
      <p:pic>
        <p:nvPicPr>
          <p:cNvPr id="143" name="Google Shape;143;g36ddbe51f1b_0_275"/>
          <p:cNvPicPr preferRelativeResize="0"/>
          <p:nvPr/>
        </p:nvPicPr>
        <p:blipFill rotWithShape="1">
          <a:blip r:embed="rId11">
            <a:alphaModFix/>
          </a:blip>
          <a:srcRect/>
          <a:stretch/>
        </p:blipFill>
        <p:spPr>
          <a:xfrm>
            <a:off x="318383" y="101600"/>
            <a:ext cx="4904053" cy="6654799"/>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148" name="Google Shape;148;g36ddbe51f1b_0_270"/>
          <p:cNvSpPr txBox="1">
            <a:spLocks noGrp="1"/>
          </p:cNvSpPr>
          <p:nvPr>
            <p:ph type="title"/>
          </p:nvPr>
        </p:nvSpPr>
        <p:spPr>
          <a:xfrm>
            <a:off x="838200" y="1888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130000"/>
              </a:lnSpc>
              <a:spcBef>
                <a:spcPts val="0"/>
              </a:spcBef>
              <a:spcAft>
                <a:spcPts val="0"/>
              </a:spcAft>
              <a:buClr>
                <a:schemeClr val="dk1"/>
              </a:buClr>
              <a:buSzPts val="1100"/>
              <a:buFont typeface="Arial"/>
              <a:buNone/>
            </a:pPr>
            <a:r>
              <a:rPr lang="en-US" sz="3600" b="1" dirty="0">
                <a:latin typeface="+mn-lt"/>
                <a:ea typeface="Calibri"/>
                <a:cs typeface="Calibri"/>
                <a:sym typeface="Calibri"/>
              </a:rPr>
              <a:t>Other Key OCSS Resources  </a:t>
            </a:r>
            <a:endParaRPr dirty="0">
              <a:latin typeface="+mn-lt"/>
            </a:endParaRPr>
          </a:p>
        </p:txBody>
      </p:sp>
      <p:sp>
        <p:nvSpPr>
          <p:cNvPr id="149" name="Google Shape;149;g36ddbe51f1b_0_270"/>
          <p:cNvSpPr txBox="1">
            <a:spLocks noGrp="1"/>
          </p:cNvSpPr>
          <p:nvPr>
            <p:ph type="body" idx="1"/>
          </p:nvPr>
        </p:nvSpPr>
        <p:spPr>
          <a:xfrm>
            <a:off x="649450" y="1253400"/>
            <a:ext cx="9397800" cy="4351200"/>
          </a:xfrm>
          <a:prstGeom prst="rect">
            <a:avLst/>
          </a:prstGeom>
          <a:noFill/>
          <a:ln>
            <a:noFill/>
          </a:ln>
        </p:spPr>
        <p:txBody>
          <a:bodyPr spcFirstLastPara="1" wrap="square" lIns="91425" tIns="45700" rIns="91425" bIns="45700" anchor="t" anchorCtr="0">
            <a:normAutofit fontScale="85000" lnSpcReduction="10000"/>
          </a:bodyPr>
          <a:lstStyle/>
          <a:p>
            <a:pPr marL="304800" lvl="0" indent="-260350" algn="l" rtl="0">
              <a:lnSpc>
                <a:spcPct val="115000"/>
              </a:lnSpc>
              <a:spcBef>
                <a:spcPts val="700"/>
              </a:spcBef>
              <a:spcAft>
                <a:spcPts val="0"/>
              </a:spcAft>
              <a:buSzPct val="100000"/>
              <a:buChar char="●"/>
            </a:pPr>
            <a:r>
              <a:rPr lang="en-US" sz="2000" dirty="0">
                <a:solidFill>
                  <a:srgbClr val="002060"/>
                </a:solidFill>
              </a:rPr>
              <a:t>Planning APD Template (2002):</a:t>
            </a:r>
            <a:r>
              <a:rPr lang="en-US" sz="2000" dirty="0">
                <a:solidFill>
                  <a:srgbClr val="002060"/>
                </a:solidFill>
                <a:uFill>
                  <a:noFill/>
                </a:uFill>
                <a:hlinkClick r:id="rId4">
                  <a:extLst>
                    <a:ext uri="{A12FA001-AC4F-418D-AE19-62706E023703}">
                      <ahyp:hlinkClr xmlns:ahyp="http://schemas.microsoft.com/office/drawing/2018/hyperlinkcolor" val="tx"/>
                    </a:ext>
                  </a:extLst>
                </a:hlinkClick>
              </a:rPr>
              <a:t> </a:t>
            </a:r>
            <a:r>
              <a:rPr lang="en-US" sz="2000" u="sng" dirty="0">
                <a:solidFill>
                  <a:schemeClr val="hlink"/>
                </a:solidFill>
                <a:hlinkClick r:id="rId4"/>
              </a:rPr>
              <a:t>https://www.acf.hhs.gov/css/training-technical-assistance/planning-apd-template</a:t>
            </a:r>
            <a:endParaRPr sz="2000" u="sng" dirty="0">
              <a:solidFill>
                <a:schemeClr val="hlink"/>
              </a:solidFill>
            </a:endParaRPr>
          </a:p>
          <a:p>
            <a:pPr marL="304800" lvl="0" indent="-260350" algn="l" rtl="0">
              <a:lnSpc>
                <a:spcPct val="115000"/>
              </a:lnSpc>
              <a:spcBef>
                <a:spcPts val="0"/>
              </a:spcBef>
              <a:spcAft>
                <a:spcPts val="0"/>
              </a:spcAft>
              <a:buSzPct val="100000"/>
              <a:buChar char="●"/>
            </a:pPr>
            <a:r>
              <a:rPr lang="en-US" sz="2000" dirty="0">
                <a:solidFill>
                  <a:srgbClr val="002060"/>
                </a:solidFill>
              </a:rPr>
              <a:t>Streamlined Feasibility Study (2020):</a:t>
            </a:r>
            <a:r>
              <a:rPr lang="en-US" sz="2000" dirty="0">
                <a:solidFill>
                  <a:srgbClr val="002060"/>
                </a:solidFill>
                <a:uFill>
                  <a:noFill/>
                </a:uFill>
                <a:hlinkClick r:id="rId5">
                  <a:extLst>
                    <a:ext uri="{A12FA001-AC4F-418D-AE19-62706E023703}">
                      <ahyp:hlinkClr xmlns:ahyp="http://schemas.microsoft.com/office/drawing/2018/hyperlinkcolor" val="tx"/>
                    </a:ext>
                  </a:extLst>
                </a:hlinkClick>
              </a:rPr>
              <a:t> </a:t>
            </a:r>
            <a:r>
              <a:rPr lang="en-US" sz="2000" u="sng" dirty="0">
                <a:solidFill>
                  <a:schemeClr val="hlink"/>
                </a:solidFill>
                <a:hlinkClick r:id="rId5"/>
              </a:rPr>
              <a:t>https://www.acf.hhs.gov/css/policy-guidance/streamlined-feasibility-study-child-support-system-modernization</a:t>
            </a:r>
            <a:endParaRPr sz="2000" u="sng" dirty="0">
              <a:solidFill>
                <a:schemeClr val="hlink"/>
              </a:solidFill>
            </a:endParaRPr>
          </a:p>
          <a:p>
            <a:pPr marL="304800" lvl="0" indent="-260350" algn="l" rtl="0">
              <a:lnSpc>
                <a:spcPct val="115000"/>
              </a:lnSpc>
              <a:spcBef>
                <a:spcPts val="0"/>
              </a:spcBef>
              <a:spcAft>
                <a:spcPts val="0"/>
              </a:spcAft>
              <a:buSzPct val="100000"/>
              <a:buChar char="●"/>
            </a:pPr>
            <a:r>
              <a:rPr lang="en-US" sz="2000" dirty="0">
                <a:solidFill>
                  <a:srgbClr val="002060"/>
                </a:solidFill>
              </a:rPr>
              <a:t>Waiver Process for the Use of Federal Funding for Commercial Off-the-Shelf (COTS) Software Products (2013):</a:t>
            </a:r>
            <a:r>
              <a:rPr lang="en-US" sz="2000" dirty="0">
                <a:solidFill>
                  <a:schemeClr val="hlink"/>
                </a:solidFill>
                <a:uFill>
                  <a:noFill/>
                </a:uFill>
                <a:hlinkClick r:id="rId6"/>
              </a:rPr>
              <a:t> </a:t>
            </a:r>
            <a:r>
              <a:rPr lang="en-US" sz="2000" u="sng" dirty="0">
                <a:solidFill>
                  <a:schemeClr val="hlink"/>
                </a:solidFill>
                <a:hlinkClick r:id="rId6"/>
              </a:rPr>
              <a:t>https://www.acf.hhs.gov/sites/default/files/documents/cb/acf_oa_pi_13_01.pdf</a:t>
            </a:r>
            <a:endParaRPr sz="2000" u="sng" dirty="0">
              <a:solidFill>
                <a:schemeClr val="hlink"/>
              </a:solidFill>
            </a:endParaRPr>
          </a:p>
          <a:p>
            <a:pPr marL="304800" lvl="0" indent="-260350" algn="l" rtl="0">
              <a:lnSpc>
                <a:spcPct val="115000"/>
              </a:lnSpc>
              <a:spcBef>
                <a:spcPts val="0"/>
              </a:spcBef>
              <a:spcAft>
                <a:spcPts val="0"/>
              </a:spcAft>
              <a:buSzPct val="100000"/>
              <a:buChar char="●"/>
            </a:pPr>
            <a:r>
              <a:rPr lang="en-US" sz="2000" dirty="0">
                <a:solidFill>
                  <a:srgbClr val="002060"/>
                </a:solidFill>
              </a:rPr>
              <a:t>State Systems APD Guide (2010):</a:t>
            </a:r>
            <a:r>
              <a:rPr lang="en-US" sz="2000" dirty="0">
                <a:solidFill>
                  <a:srgbClr val="002060"/>
                </a:solidFill>
                <a:uFill>
                  <a:noFill/>
                </a:uFill>
                <a:hlinkClick r:id="rId7">
                  <a:extLst>
                    <a:ext uri="{A12FA001-AC4F-418D-AE19-62706E023703}">
                      <ahyp:hlinkClr xmlns:ahyp="http://schemas.microsoft.com/office/drawing/2018/hyperlinkcolor" val="tx"/>
                    </a:ext>
                  </a:extLst>
                </a:hlinkClick>
              </a:rPr>
              <a:t> </a:t>
            </a:r>
            <a:r>
              <a:rPr lang="en-US" sz="2000" u="sng" dirty="0">
                <a:solidFill>
                  <a:schemeClr val="hlink"/>
                </a:solidFill>
                <a:hlinkClick r:id="rId7"/>
              </a:rPr>
              <a:t>https://www.acf.hhs.gov/css/training-technical-assistance/state-systems-apd-guide</a:t>
            </a:r>
            <a:endParaRPr sz="2000" u="sng" dirty="0">
              <a:solidFill>
                <a:schemeClr val="hlink"/>
              </a:solidFill>
            </a:endParaRPr>
          </a:p>
          <a:p>
            <a:pPr marL="304800" lvl="0" indent="-260350" algn="l" rtl="0">
              <a:lnSpc>
                <a:spcPct val="115000"/>
              </a:lnSpc>
              <a:spcBef>
                <a:spcPts val="0"/>
              </a:spcBef>
              <a:spcAft>
                <a:spcPts val="0"/>
              </a:spcAft>
              <a:buSzPct val="100000"/>
              <a:buChar char="●"/>
            </a:pPr>
            <a:r>
              <a:rPr lang="en-US" sz="2000" dirty="0">
                <a:solidFill>
                  <a:srgbClr val="002060"/>
                </a:solidFill>
              </a:rPr>
              <a:t>Certification Guide (2017):</a:t>
            </a:r>
            <a:r>
              <a:rPr lang="en-US" sz="2000" dirty="0">
                <a:solidFill>
                  <a:srgbClr val="002060"/>
                </a:solidFill>
                <a:uFill>
                  <a:noFill/>
                </a:uFill>
                <a:hlinkClick r:id="rId8">
                  <a:extLst>
                    <a:ext uri="{A12FA001-AC4F-418D-AE19-62706E023703}">
                      <ahyp:hlinkClr xmlns:ahyp="http://schemas.microsoft.com/office/drawing/2018/hyperlinkcolor" val="tx"/>
                    </a:ext>
                  </a:extLst>
                </a:hlinkClick>
              </a:rPr>
              <a:t> </a:t>
            </a:r>
            <a:r>
              <a:rPr lang="en-US" sz="2000" u="sng" dirty="0">
                <a:solidFill>
                  <a:schemeClr val="hlink"/>
                </a:solidFill>
                <a:hlinkClick r:id="rId8"/>
              </a:rPr>
              <a:t>https://www.acf.hhs.gov/css/training-technical-assistance/automated-systems-child-support-enforcement-guide-states</a:t>
            </a:r>
            <a:endParaRPr sz="2000" u="sng" dirty="0">
              <a:solidFill>
                <a:schemeClr val="hlink"/>
              </a:solidFill>
            </a:endParaRPr>
          </a:p>
          <a:p>
            <a:pPr marL="304800" lvl="0" indent="-260350" algn="l" rtl="0">
              <a:lnSpc>
                <a:spcPct val="115000"/>
              </a:lnSpc>
              <a:spcBef>
                <a:spcPts val="0"/>
              </a:spcBef>
              <a:spcAft>
                <a:spcPts val="0"/>
              </a:spcAft>
              <a:buClr>
                <a:srgbClr val="002060"/>
              </a:buClr>
              <a:buSzPct val="100000"/>
              <a:buChar char="●"/>
            </a:pPr>
            <a:r>
              <a:rPr lang="en-US" sz="2000" dirty="0">
                <a:solidFill>
                  <a:srgbClr val="002060"/>
                </a:solidFill>
              </a:rPr>
              <a:t>Independent Verification &amp; Validation (IV&amp;V) Assessment Options and Statement of Work Template (2012)</a:t>
            </a:r>
            <a:endParaRPr sz="2000" dirty="0">
              <a:solidFill>
                <a:srgbClr val="002060"/>
              </a:solidFill>
            </a:endParaRPr>
          </a:p>
          <a:p>
            <a:pPr marL="609600" lvl="1" indent="-260350" algn="l" rtl="0">
              <a:lnSpc>
                <a:spcPct val="115000"/>
              </a:lnSpc>
              <a:spcBef>
                <a:spcPts val="0"/>
              </a:spcBef>
              <a:spcAft>
                <a:spcPts val="0"/>
              </a:spcAft>
              <a:buSzPct val="100000"/>
              <a:buChar char="○"/>
            </a:pPr>
            <a:r>
              <a:rPr lang="en-US" sz="2000" u="sng" dirty="0">
                <a:solidFill>
                  <a:schemeClr val="hlink"/>
                </a:solidFill>
                <a:hlinkClick r:id="rId9"/>
              </a:rPr>
              <a:t>https://www.acf.hhs.gov/css/training-technical-assistance/ivv-assessment-options</a:t>
            </a:r>
            <a:endParaRPr sz="2000" u="sng" dirty="0">
              <a:solidFill>
                <a:schemeClr val="hlink"/>
              </a:solidFill>
            </a:endParaRPr>
          </a:p>
          <a:p>
            <a:pPr marL="609600" lvl="1" indent="-260350" algn="l" rtl="0">
              <a:lnSpc>
                <a:spcPct val="115000"/>
              </a:lnSpc>
              <a:spcBef>
                <a:spcPts val="0"/>
              </a:spcBef>
              <a:spcAft>
                <a:spcPts val="0"/>
              </a:spcAft>
              <a:buSzPct val="100000"/>
              <a:buChar char="○"/>
            </a:pPr>
            <a:r>
              <a:rPr lang="en-US" sz="2000" u="sng" dirty="0">
                <a:solidFill>
                  <a:schemeClr val="hlink"/>
                </a:solidFill>
                <a:hlinkClick r:id="rId10"/>
              </a:rPr>
              <a:t>https://www.acf.hhs.gov/css/training-technical-assistance/ivv-statement-work-template</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3"/>
        <p:cNvGrpSpPr/>
        <p:nvPr/>
      </p:nvGrpSpPr>
      <p:grpSpPr>
        <a:xfrm>
          <a:off x="0" y="0"/>
          <a:ext cx="0" cy="0"/>
          <a:chOff x="0" y="0"/>
          <a:chExt cx="0" cy="0"/>
        </a:xfrm>
      </p:grpSpPr>
      <p:sp>
        <p:nvSpPr>
          <p:cNvPr id="154" name="Google Shape;154;g373c5a1101f_0_154"/>
          <p:cNvSpPr txBox="1">
            <a:spLocks noGrp="1"/>
          </p:cNvSpPr>
          <p:nvPr>
            <p:ph type="title"/>
          </p:nvPr>
        </p:nvSpPr>
        <p:spPr>
          <a:xfrm>
            <a:off x="838200" y="9920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State Characteristics Matrix</a:t>
            </a:r>
            <a:endParaRPr b="1" dirty="0">
              <a:solidFill>
                <a:srgbClr val="002060"/>
              </a:solidFill>
              <a:latin typeface="+mn-lt"/>
            </a:endParaRPr>
          </a:p>
        </p:txBody>
      </p:sp>
      <p:sp>
        <p:nvSpPr>
          <p:cNvPr id="155" name="Google Shape;155;g373c5a1101f_0_154"/>
          <p:cNvSpPr txBox="1">
            <a:spLocks noGrp="1"/>
          </p:cNvSpPr>
          <p:nvPr>
            <p:ph type="body" idx="1"/>
          </p:nvPr>
        </p:nvSpPr>
        <p:spPr>
          <a:xfrm>
            <a:off x="922175" y="1134500"/>
            <a:ext cx="9767100" cy="5042400"/>
          </a:xfrm>
          <a:prstGeom prst="rect">
            <a:avLst/>
          </a:prstGeom>
          <a:noFill/>
          <a:ln>
            <a:noFill/>
          </a:ln>
        </p:spPr>
        <p:txBody>
          <a:bodyPr spcFirstLastPara="1" wrap="square" lIns="91425" tIns="45700" rIns="91425" bIns="45700" anchor="t" anchorCtr="0">
            <a:normAutofit fontScale="92500"/>
          </a:bodyPr>
          <a:lstStyle/>
          <a:p>
            <a:pPr marL="304800" lvl="0" indent="-266700" algn="l" rtl="0">
              <a:lnSpc>
                <a:spcPct val="119375"/>
              </a:lnSpc>
              <a:spcBef>
                <a:spcPts val="0"/>
              </a:spcBef>
              <a:spcAft>
                <a:spcPts val="0"/>
              </a:spcAft>
              <a:buClr>
                <a:srgbClr val="002060"/>
              </a:buClr>
              <a:buSzPts val="2000"/>
              <a:buChar char="•"/>
            </a:pPr>
            <a:r>
              <a:rPr lang="en-US" sz="2000" dirty="0">
                <a:solidFill>
                  <a:srgbClr val="002060"/>
                </a:solidFill>
              </a:rPr>
              <a:t>OCSS Analysis to Determine Characteristics of the States (2018)</a:t>
            </a:r>
            <a:endParaRPr sz="2000" dirty="0">
              <a:solidFill>
                <a:srgbClr val="002060"/>
              </a:solidFill>
            </a:endParaRPr>
          </a:p>
          <a:p>
            <a:pPr marL="609600" lvl="1" indent="-292100" algn="l" rtl="0">
              <a:lnSpc>
                <a:spcPct val="100000"/>
              </a:lnSpc>
              <a:spcBef>
                <a:spcPts val="800"/>
              </a:spcBef>
              <a:spcAft>
                <a:spcPts val="0"/>
              </a:spcAft>
              <a:buClr>
                <a:srgbClr val="002060"/>
              </a:buClr>
              <a:buSzPts val="2000"/>
              <a:buChar char="•"/>
            </a:pPr>
            <a:r>
              <a:rPr lang="en-US" sz="2000" dirty="0">
                <a:solidFill>
                  <a:srgbClr val="002060"/>
                </a:solidFill>
              </a:rPr>
              <a:t>Goal: help states determine who was similar in key areas for transfers</a:t>
            </a:r>
            <a:endParaRPr sz="2000" dirty="0">
              <a:solidFill>
                <a:srgbClr val="002060"/>
              </a:solidFill>
            </a:endParaRPr>
          </a:p>
          <a:p>
            <a:pPr marL="609600" lvl="1" indent="-292100" algn="l" rtl="0">
              <a:lnSpc>
                <a:spcPct val="100000"/>
              </a:lnSpc>
              <a:spcBef>
                <a:spcPts val="800"/>
              </a:spcBef>
              <a:spcAft>
                <a:spcPts val="0"/>
              </a:spcAft>
              <a:buClr>
                <a:srgbClr val="002060"/>
              </a:buClr>
              <a:buSzPts val="2000"/>
              <a:buChar char="•"/>
            </a:pPr>
            <a:r>
              <a:rPr lang="en-US" sz="2000" dirty="0">
                <a:solidFill>
                  <a:srgbClr val="002060"/>
                </a:solidFill>
              </a:rPr>
              <a:t>Gather factors such as organizational structure, administrative vs. judicial establishment, public assistance referral types and interfaces, distribution choices, court structure and interfaces, etc.</a:t>
            </a:r>
            <a:endParaRPr sz="2000" dirty="0">
              <a:solidFill>
                <a:srgbClr val="002060"/>
              </a:solidFill>
            </a:endParaRPr>
          </a:p>
          <a:p>
            <a:pPr marL="304800" lvl="0" indent="-266700" algn="l" rtl="0">
              <a:lnSpc>
                <a:spcPct val="119375"/>
              </a:lnSpc>
              <a:spcBef>
                <a:spcPts val="800"/>
              </a:spcBef>
              <a:spcAft>
                <a:spcPts val="0"/>
              </a:spcAft>
              <a:buClr>
                <a:srgbClr val="002060"/>
              </a:buClr>
              <a:buSzPts val="2000"/>
              <a:buChar char="•"/>
            </a:pPr>
            <a:r>
              <a:rPr lang="en-US" sz="2000" dirty="0">
                <a:solidFill>
                  <a:srgbClr val="002060"/>
                </a:solidFill>
              </a:rPr>
              <a:t>Result: “State Characteristics Matrix (SCM)” Excel workbook</a:t>
            </a:r>
            <a:endParaRPr sz="2000" dirty="0">
              <a:solidFill>
                <a:srgbClr val="002060"/>
              </a:solidFill>
            </a:endParaRPr>
          </a:p>
          <a:p>
            <a:pPr marL="609600" lvl="1" indent="-292100" algn="l" rtl="0">
              <a:lnSpc>
                <a:spcPct val="100000"/>
              </a:lnSpc>
              <a:spcBef>
                <a:spcPts val="800"/>
              </a:spcBef>
              <a:spcAft>
                <a:spcPts val="0"/>
              </a:spcAft>
              <a:buClr>
                <a:srgbClr val="002060"/>
              </a:buClr>
              <a:buSzPts val="2000"/>
              <a:buChar char="•"/>
            </a:pPr>
            <a:r>
              <a:rPr lang="en-US" sz="2000" dirty="0">
                <a:solidFill>
                  <a:srgbClr val="002060"/>
                </a:solidFill>
              </a:rPr>
              <a:t>Originally published in 2021 / </a:t>
            </a:r>
            <a:r>
              <a:rPr lang="en-US" sz="2000" dirty="0">
                <a:solidFill>
                  <a:srgbClr val="002060"/>
                </a:solidFill>
                <a:highlight>
                  <a:schemeClr val="lt1"/>
                </a:highlight>
              </a:rPr>
              <a:t>version 7.1 published May 8, 2025</a:t>
            </a:r>
            <a:endParaRPr sz="2000" dirty="0">
              <a:solidFill>
                <a:srgbClr val="002060"/>
              </a:solidFill>
              <a:highlight>
                <a:schemeClr val="lt1"/>
              </a:highlight>
            </a:endParaRPr>
          </a:p>
          <a:p>
            <a:pPr marL="609600" lvl="1" indent="-292100" algn="l" rtl="0">
              <a:lnSpc>
                <a:spcPct val="100000"/>
              </a:lnSpc>
              <a:spcBef>
                <a:spcPts val="800"/>
              </a:spcBef>
              <a:spcAft>
                <a:spcPts val="0"/>
              </a:spcAft>
              <a:buClr>
                <a:srgbClr val="002060"/>
              </a:buClr>
              <a:buSzPts val="2000"/>
              <a:buChar char="•"/>
            </a:pPr>
            <a:r>
              <a:rPr lang="en-US" sz="2000" dirty="0">
                <a:solidFill>
                  <a:srgbClr val="002060"/>
                </a:solidFill>
              </a:rPr>
              <a:t>50+ data points</a:t>
            </a:r>
            <a:endParaRPr sz="2000" dirty="0">
              <a:solidFill>
                <a:srgbClr val="002060"/>
              </a:solidFill>
            </a:endParaRPr>
          </a:p>
          <a:p>
            <a:pPr marL="609600" lvl="1" indent="-292100" algn="l" rtl="0">
              <a:lnSpc>
                <a:spcPct val="100000"/>
              </a:lnSpc>
              <a:spcBef>
                <a:spcPts val="800"/>
              </a:spcBef>
              <a:spcAft>
                <a:spcPts val="0"/>
              </a:spcAft>
              <a:buClr>
                <a:srgbClr val="002060"/>
              </a:buClr>
              <a:buSzPts val="2000"/>
              <a:buChar char="•"/>
            </a:pPr>
            <a:r>
              <a:rPr lang="en-US" sz="2000" dirty="0">
                <a:solidFill>
                  <a:srgbClr val="002060"/>
                </a:solidFill>
              </a:rPr>
              <a:t>54 jurisdictions </a:t>
            </a:r>
            <a:endParaRPr sz="2000" dirty="0">
              <a:solidFill>
                <a:srgbClr val="002060"/>
              </a:solidFill>
            </a:endParaRPr>
          </a:p>
          <a:p>
            <a:pPr marL="304800" lvl="0" indent="-279400" algn="l" rtl="0">
              <a:lnSpc>
                <a:spcPct val="100000"/>
              </a:lnSpc>
              <a:spcBef>
                <a:spcPts val="800"/>
              </a:spcBef>
              <a:spcAft>
                <a:spcPts val="0"/>
              </a:spcAft>
              <a:buClr>
                <a:srgbClr val="002060"/>
              </a:buClr>
              <a:buSzPts val="2000"/>
              <a:buChar char="•"/>
            </a:pPr>
            <a:r>
              <a:rPr lang="en-US" sz="2000" dirty="0">
                <a:solidFill>
                  <a:srgbClr val="002060"/>
                </a:solidFill>
                <a:highlight>
                  <a:schemeClr val="lt1"/>
                </a:highlight>
              </a:rPr>
              <a:t>Resource intended only for state IV-D Directors &amp; their executive level staff. </a:t>
            </a:r>
            <a:endParaRPr sz="2000" dirty="0">
              <a:solidFill>
                <a:srgbClr val="002060"/>
              </a:solidFill>
              <a:highlight>
                <a:schemeClr val="lt1"/>
              </a:highlight>
            </a:endParaRPr>
          </a:p>
          <a:p>
            <a:pPr marL="609600" lvl="1" indent="-279400" algn="l" rtl="0">
              <a:lnSpc>
                <a:spcPct val="100000"/>
              </a:lnSpc>
              <a:spcBef>
                <a:spcPts val="800"/>
              </a:spcBef>
              <a:spcAft>
                <a:spcPts val="0"/>
              </a:spcAft>
              <a:buClr>
                <a:srgbClr val="002060"/>
              </a:buClr>
              <a:buSzPts val="2000"/>
              <a:buChar char="•"/>
            </a:pPr>
            <a:r>
              <a:rPr lang="en-US" sz="2000" dirty="0">
                <a:solidFill>
                  <a:srgbClr val="002060"/>
                </a:solidFill>
                <a:highlight>
                  <a:schemeClr val="lt1"/>
                </a:highlight>
              </a:rPr>
              <a:t>Available on the OCSS Collaboration Tool- restricted to few state personnel</a:t>
            </a:r>
            <a:endParaRPr sz="2000" dirty="0">
              <a:solidFill>
                <a:srgbClr val="002060"/>
              </a:solidFill>
              <a:highlight>
                <a:schemeClr val="lt1"/>
              </a:highlight>
            </a:endParaRPr>
          </a:p>
          <a:p>
            <a:pPr marL="304800" lvl="0" indent="-279400" algn="l" rtl="0">
              <a:lnSpc>
                <a:spcPct val="100000"/>
              </a:lnSpc>
              <a:spcBef>
                <a:spcPts val="800"/>
              </a:spcBef>
              <a:spcAft>
                <a:spcPts val="0"/>
              </a:spcAft>
              <a:buClr>
                <a:srgbClr val="002060"/>
              </a:buClr>
              <a:buSzPts val="2000"/>
              <a:buChar char="•"/>
            </a:pPr>
            <a:r>
              <a:rPr lang="en-US" sz="2000" dirty="0">
                <a:solidFill>
                  <a:srgbClr val="002060"/>
                </a:solidFill>
                <a:highlight>
                  <a:schemeClr val="lt1"/>
                </a:highlight>
              </a:rPr>
              <a:t>Used in today's session to prepare our State Journey At-A-Glance </a:t>
            </a:r>
            <a:endParaRPr sz="2000" dirty="0">
              <a:solidFill>
                <a:srgbClr val="002060"/>
              </a:solidFill>
              <a:highlight>
                <a:schemeClr val="lt1"/>
              </a:highlight>
            </a:endParaRPr>
          </a:p>
          <a:p>
            <a:pPr marL="304800" lvl="0" indent="-279400" algn="l" rtl="0">
              <a:lnSpc>
                <a:spcPct val="100000"/>
              </a:lnSpc>
              <a:spcBef>
                <a:spcPts val="800"/>
              </a:spcBef>
              <a:spcAft>
                <a:spcPts val="0"/>
              </a:spcAft>
              <a:buClr>
                <a:srgbClr val="002060"/>
              </a:buClr>
              <a:buSzPts val="2000"/>
              <a:buChar char="•"/>
            </a:pPr>
            <a:r>
              <a:rPr lang="en-US" sz="2000" dirty="0">
                <a:solidFill>
                  <a:srgbClr val="002060"/>
                </a:solidFill>
                <a:highlight>
                  <a:schemeClr val="lt1"/>
                </a:highlight>
              </a:rPr>
              <a:t>Multiple Uses: Identifying states similarities and differences to guide outreach, information sharing, and more</a:t>
            </a:r>
            <a:endParaRPr dirty="0">
              <a:solidFill>
                <a:srgbClr val="00206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160" name="Google Shape;160;g373c5a1101f_0_159"/>
          <p:cNvSpPr txBox="1">
            <a:spLocks noGrp="1"/>
          </p:cNvSpPr>
          <p:nvPr>
            <p:ph type="title"/>
          </p:nvPr>
        </p:nvSpPr>
        <p:spPr>
          <a:xfrm>
            <a:off x="838200" y="8520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State Characteristics Matrix </a:t>
            </a:r>
            <a:endParaRPr b="1" dirty="0">
              <a:solidFill>
                <a:srgbClr val="002060"/>
              </a:solidFill>
              <a:latin typeface="+mn-lt"/>
            </a:endParaRPr>
          </a:p>
        </p:txBody>
      </p:sp>
      <p:pic>
        <p:nvPicPr>
          <p:cNvPr id="161" name="Google Shape;161;g373c5a1101f_0_159" descr="A screenshot of a computer&#10;&#10;Description automatically generated with low confidence"/>
          <p:cNvPicPr preferRelativeResize="0"/>
          <p:nvPr/>
        </p:nvPicPr>
        <p:blipFill rotWithShape="1">
          <a:blip r:embed="rId4">
            <a:alphaModFix/>
          </a:blip>
          <a:srcRect l="10258" r="11308"/>
          <a:stretch/>
        </p:blipFill>
        <p:spPr>
          <a:xfrm>
            <a:off x="1290565" y="1253703"/>
            <a:ext cx="10167646" cy="53173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5"/>
        <p:cNvGrpSpPr/>
        <p:nvPr/>
      </p:nvGrpSpPr>
      <p:grpSpPr>
        <a:xfrm>
          <a:off x="0" y="0"/>
          <a:ext cx="0" cy="0"/>
          <a:chOff x="0" y="0"/>
          <a:chExt cx="0" cy="0"/>
        </a:xfrm>
      </p:grpSpPr>
      <p:sp>
        <p:nvSpPr>
          <p:cNvPr id="166" name="Google Shape;166;g373c5a1101f_0_174"/>
          <p:cNvSpPr txBox="1">
            <a:spLocks noGrp="1"/>
          </p:cNvSpPr>
          <p:nvPr>
            <p:ph type="body" idx="1"/>
          </p:nvPr>
        </p:nvSpPr>
        <p:spPr>
          <a:xfrm>
            <a:off x="1004675" y="3383375"/>
            <a:ext cx="10163100" cy="15003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800" b="1" dirty="0">
                <a:solidFill>
                  <a:srgbClr val="002060"/>
                </a:solidFill>
              </a:rPr>
              <a:t>Best Practices: Apply Strategies for Success </a:t>
            </a:r>
            <a:endParaRPr sz="2800" b="1" dirty="0">
              <a:solidFill>
                <a:srgbClr val="002060"/>
              </a:solidFill>
            </a:endParaRPr>
          </a:p>
          <a:p>
            <a:pPr marL="0" lvl="0" indent="0" algn="ctr" rtl="0">
              <a:lnSpc>
                <a:spcPct val="90000"/>
              </a:lnSpc>
              <a:spcBef>
                <a:spcPts val="0"/>
              </a:spcBef>
              <a:spcAft>
                <a:spcPts val="0"/>
              </a:spcAft>
              <a:buClr>
                <a:srgbClr val="002060"/>
              </a:buClr>
              <a:buSzPts val="2400"/>
              <a:buNone/>
            </a:pPr>
            <a:endParaRPr dirty="0">
              <a:solidFill>
                <a:srgbClr val="00206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Challenges of Large-scale Legacy System Overhauls</a:t>
            </a:r>
            <a:endParaRPr dirty="0">
              <a:latin typeface="+mn-lt"/>
            </a:endParaRPr>
          </a:p>
        </p:txBody>
      </p:sp>
      <p:sp>
        <p:nvSpPr>
          <p:cNvPr id="172" name="Google Shape;172;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 Organizational Challenges</a:t>
            </a:r>
            <a:endParaRPr dirty="0">
              <a:solidFill>
                <a:srgbClr val="002060"/>
              </a:solidFill>
            </a:endParaRPr>
          </a:p>
          <a:p>
            <a:pPr marL="0" lvl="0" indent="0" algn="l" rtl="0">
              <a:lnSpc>
                <a:spcPct val="90000"/>
              </a:lnSpc>
              <a:spcBef>
                <a:spcPts val="0"/>
              </a:spcBef>
              <a:spcAft>
                <a:spcPts val="0"/>
              </a:spcAft>
              <a:buSzPts val="1800"/>
              <a:buNone/>
            </a:pPr>
            <a:endParaRPr dirty="0">
              <a:solidFill>
                <a:srgbClr val="002060"/>
              </a:solidFill>
            </a:endParaRPr>
          </a:p>
          <a:p>
            <a:pPr marL="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0"/>
              </a:spcBef>
              <a:spcAft>
                <a:spcPts val="0"/>
              </a:spcAft>
              <a:buClr>
                <a:srgbClr val="002060"/>
              </a:buClr>
              <a:buSzPts val="2800"/>
              <a:buChar char="•"/>
            </a:pPr>
            <a:r>
              <a:rPr lang="en-US" dirty="0">
                <a:solidFill>
                  <a:srgbClr val="002060"/>
                </a:solidFill>
              </a:rPr>
              <a:t> Technical Challenges</a:t>
            </a:r>
            <a:endParaRPr dirty="0">
              <a:solidFill>
                <a:srgbClr val="002060"/>
              </a:solidFill>
            </a:endParaRPr>
          </a:p>
          <a:p>
            <a:pPr marL="6858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 Financial Challenges</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 Risk Management Challenges </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 Strategic and Architectural Challenges </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8" name="Google Shape;178;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What is Incremental Modernization</a:t>
            </a:r>
            <a:endParaRPr b="1" dirty="0">
              <a:solidFill>
                <a:srgbClr val="002060"/>
              </a:solidFill>
              <a:latin typeface="+mn-lt"/>
            </a:endParaRPr>
          </a:p>
        </p:txBody>
      </p:sp>
      <p:sp>
        <p:nvSpPr>
          <p:cNvPr id="179" name="Google Shape;179;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 Delivers value in small, frequent steps</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0"/>
              </a:spcBef>
              <a:spcAft>
                <a:spcPts val="0"/>
              </a:spcAft>
              <a:buClr>
                <a:srgbClr val="002060"/>
              </a:buClr>
              <a:buSzPts val="2800"/>
              <a:buChar char="•"/>
            </a:pPr>
            <a:r>
              <a:rPr lang="en-US" dirty="0">
                <a:solidFill>
                  <a:srgbClr val="002060"/>
                </a:solidFill>
              </a:rPr>
              <a:t> Continuous integration and feedback</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 Avoids risky “big bang” deployments </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 Texas’ approach to modernization</a:t>
            </a:r>
            <a:endParaRPr dirty="0">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3"/>
        <p:cNvGrpSpPr/>
        <p:nvPr/>
      </p:nvGrpSpPr>
      <p:grpSpPr>
        <a:xfrm>
          <a:off x="0" y="0"/>
          <a:ext cx="0" cy="0"/>
          <a:chOff x="0" y="0"/>
          <a:chExt cx="0" cy="0"/>
        </a:xfrm>
      </p:grpSpPr>
      <p:sp>
        <p:nvSpPr>
          <p:cNvPr id="184" name="Google Shape;184;g375b1ac54ae_0_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j-lt"/>
              </a:rPr>
              <a:t>Agile Approach</a:t>
            </a:r>
            <a:endParaRPr b="1" dirty="0">
              <a:solidFill>
                <a:srgbClr val="002060"/>
              </a:solidFill>
              <a:latin typeface="+mj-lt"/>
            </a:endParaRPr>
          </a:p>
        </p:txBody>
      </p:sp>
      <p:sp>
        <p:nvSpPr>
          <p:cNvPr id="185" name="Google Shape;185;g375b1ac54ae_0_5"/>
          <p:cNvSpPr txBox="1">
            <a:spLocks noGrp="1"/>
          </p:cNvSpPr>
          <p:nvPr>
            <p:ph type="body" idx="1"/>
          </p:nvPr>
        </p:nvSpPr>
        <p:spPr>
          <a:xfrm>
            <a:off x="5755350" y="1883575"/>
            <a:ext cx="5598600" cy="4351200"/>
          </a:xfrm>
          <a:prstGeom prst="rect">
            <a:avLst/>
          </a:prstGeom>
          <a:noFill/>
          <a:ln>
            <a:noFill/>
          </a:ln>
        </p:spPr>
        <p:txBody>
          <a:bodyPr spcFirstLastPara="1" wrap="square" lIns="91425" tIns="45700" rIns="91425" bIns="45700" anchor="t" anchorCtr="0">
            <a:normAutofit/>
          </a:bodyPr>
          <a:lstStyle/>
          <a:p>
            <a:pPr marL="914400" lvl="1" indent="-406400" algn="l" rtl="0">
              <a:lnSpc>
                <a:spcPct val="115000"/>
              </a:lnSpc>
              <a:spcBef>
                <a:spcPts val="0"/>
              </a:spcBef>
              <a:spcAft>
                <a:spcPts val="0"/>
              </a:spcAft>
              <a:buClr>
                <a:srgbClr val="222222"/>
              </a:buClr>
              <a:buSzPts val="2800"/>
              <a:buChar char="○"/>
            </a:pPr>
            <a:r>
              <a:rPr lang="en-US" sz="2800" dirty="0">
                <a:solidFill>
                  <a:srgbClr val="222222"/>
                </a:solidFill>
              </a:rPr>
              <a:t>Industry Standard</a:t>
            </a:r>
            <a:endParaRPr sz="2800" dirty="0">
              <a:solidFill>
                <a:srgbClr val="222222"/>
              </a:solidFill>
            </a:endParaRPr>
          </a:p>
          <a:p>
            <a:pPr marL="914400" lvl="0" indent="0" algn="l" rtl="0">
              <a:lnSpc>
                <a:spcPct val="115000"/>
              </a:lnSpc>
              <a:spcBef>
                <a:spcPts val="900"/>
              </a:spcBef>
              <a:spcAft>
                <a:spcPts val="0"/>
              </a:spcAft>
              <a:buSzPts val="1800"/>
              <a:buNone/>
            </a:pPr>
            <a:endParaRPr sz="2800" dirty="0">
              <a:solidFill>
                <a:srgbClr val="222222"/>
              </a:solidFill>
            </a:endParaRPr>
          </a:p>
          <a:p>
            <a:pPr marL="914400" lvl="1" indent="-406400" algn="l" rtl="0">
              <a:lnSpc>
                <a:spcPct val="115000"/>
              </a:lnSpc>
              <a:spcBef>
                <a:spcPts val="900"/>
              </a:spcBef>
              <a:spcAft>
                <a:spcPts val="0"/>
              </a:spcAft>
              <a:buClr>
                <a:srgbClr val="222222"/>
              </a:buClr>
              <a:buSzPts val="2800"/>
              <a:buChar char="○"/>
            </a:pPr>
            <a:r>
              <a:rPr lang="en-US" sz="2800" dirty="0">
                <a:solidFill>
                  <a:srgbClr val="222222"/>
                </a:solidFill>
              </a:rPr>
              <a:t>End-users Familiarity </a:t>
            </a:r>
            <a:endParaRPr sz="2800" dirty="0">
              <a:solidFill>
                <a:srgbClr val="222222"/>
              </a:solidFill>
            </a:endParaRPr>
          </a:p>
          <a:p>
            <a:pPr marL="914400" lvl="0" indent="0" algn="l" rtl="0">
              <a:lnSpc>
                <a:spcPct val="115000"/>
              </a:lnSpc>
              <a:spcBef>
                <a:spcPts val="900"/>
              </a:spcBef>
              <a:spcAft>
                <a:spcPts val="0"/>
              </a:spcAft>
              <a:buSzPts val="1800"/>
              <a:buNone/>
            </a:pPr>
            <a:endParaRPr sz="2800" dirty="0">
              <a:solidFill>
                <a:srgbClr val="222222"/>
              </a:solidFill>
            </a:endParaRPr>
          </a:p>
          <a:p>
            <a:pPr marL="914400" lvl="1" indent="-406400" algn="l" rtl="0">
              <a:lnSpc>
                <a:spcPct val="115000"/>
              </a:lnSpc>
              <a:spcBef>
                <a:spcPts val="900"/>
              </a:spcBef>
              <a:spcAft>
                <a:spcPts val="0"/>
              </a:spcAft>
              <a:buClr>
                <a:srgbClr val="222222"/>
              </a:buClr>
              <a:buSzPts val="2800"/>
              <a:buFont typeface="Quattrocento Sans"/>
              <a:buChar char="○"/>
            </a:pPr>
            <a:r>
              <a:rPr lang="en-US" sz="2800" dirty="0">
                <a:solidFill>
                  <a:srgbClr val="222222"/>
                </a:solidFill>
              </a:rPr>
              <a:t>Agile Certification</a:t>
            </a:r>
            <a:r>
              <a:rPr lang="en-US" sz="2800" dirty="0">
                <a:solidFill>
                  <a:srgbClr val="222222"/>
                </a:solidFill>
                <a:latin typeface="Quattrocento Sans"/>
                <a:ea typeface="Quattrocento Sans"/>
                <a:cs typeface="Quattrocento Sans"/>
                <a:sym typeface="Quattrocento Sans"/>
              </a:rPr>
              <a:t> </a:t>
            </a:r>
            <a:endParaRPr sz="2800" dirty="0">
              <a:solidFill>
                <a:srgbClr val="222222"/>
              </a:solidFill>
              <a:latin typeface="Quattrocento Sans"/>
              <a:ea typeface="Quattrocento Sans"/>
              <a:cs typeface="Quattrocento Sans"/>
              <a:sym typeface="Quattrocento Sans"/>
            </a:endParaRPr>
          </a:p>
        </p:txBody>
      </p:sp>
      <p:pic>
        <p:nvPicPr>
          <p:cNvPr id="186" name="Google Shape;186;g375b1ac54ae_0_5" descr="Agile management and develop process infographic. Work sprint cycling diagram, scrum metod in project. Agility style working graphic recent vector icon (Provided by Getty Images)"/>
          <p:cNvPicPr preferRelativeResize="0"/>
          <p:nvPr/>
        </p:nvPicPr>
        <p:blipFill rotWithShape="1">
          <a:blip r:embed="rId4">
            <a:alphaModFix/>
          </a:blip>
          <a:srcRect/>
          <a:stretch/>
        </p:blipFill>
        <p:spPr>
          <a:xfrm>
            <a:off x="838200" y="1766325"/>
            <a:ext cx="5287480" cy="35241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g373c5a1101f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Early and Continuous User Involvement</a:t>
            </a:r>
            <a:endParaRPr dirty="0">
              <a:latin typeface="+mn-lt"/>
            </a:endParaRPr>
          </a:p>
        </p:txBody>
      </p:sp>
      <p:sp>
        <p:nvSpPr>
          <p:cNvPr id="192" name="Google Shape;192;g373c5a1101f_0_12"/>
          <p:cNvSpPr txBox="1">
            <a:spLocks noGrp="1"/>
          </p:cNvSpPr>
          <p:nvPr>
            <p:ph type="body" idx="1"/>
          </p:nvPr>
        </p:nvSpPr>
        <p:spPr>
          <a:xfrm>
            <a:off x="1089875" y="1876250"/>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Engage users from the beginning</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0"/>
              </a:spcBef>
              <a:spcAft>
                <a:spcPts val="0"/>
              </a:spcAft>
              <a:buClr>
                <a:srgbClr val="002060"/>
              </a:buClr>
              <a:buSzPts val="2800"/>
              <a:buChar char="•"/>
            </a:pPr>
            <a:r>
              <a:rPr lang="en-US" dirty="0">
                <a:solidFill>
                  <a:srgbClr val="002060"/>
                </a:solidFill>
              </a:rPr>
              <a:t>Validate design decisions early</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Gather ongoing feedback</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g373c5a1101f_0_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Deliver Value in Steps</a:t>
            </a:r>
            <a:endParaRPr dirty="0">
              <a:latin typeface="+mn-lt"/>
            </a:endParaRPr>
          </a:p>
        </p:txBody>
      </p:sp>
      <p:sp>
        <p:nvSpPr>
          <p:cNvPr id="198" name="Google Shape;198;g373c5a1101f_0_2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Prioritize high-value functionality</a:t>
            </a:r>
            <a:endParaRPr dirty="0">
              <a:solidFill>
                <a:srgbClr val="002060"/>
              </a:solidFill>
            </a:endParaRPr>
          </a:p>
          <a:p>
            <a:pPr marL="685800" lvl="1" indent="-292100" algn="l" rtl="0">
              <a:lnSpc>
                <a:spcPct val="90000"/>
              </a:lnSpc>
              <a:spcBef>
                <a:spcPts val="0"/>
              </a:spcBef>
              <a:spcAft>
                <a:spcPts val="0"/>
              </a:spcAft>
              <a:buClr>
                <a:srgbClr val="002060"/>
              </a:buClr>
              <a:buSzPts val="2800"/>
              <a:buChar char="•"/>
            </a:pPr>
            <a:r>
              <a:rPr lang="en-US" sz="2800" dirty="0">
                <a:solidFill>
                  <a:srgbClr val="002060"/>
                </a:solidFill>
              </a:rPr>
              <a:t>Functional Process: e.g. Customer Portal, Case Intake</a:t>
            </a:r>
            <a:endParaRPr sz="2800" dirty="0">
              <a:solidFill>
                <a:srgbClr val="002060"/>
              </a:solidFill>
            </a:endParaRPr>
          </a:p>
          <a:p>
            <a:pPr marL="685800" lvl="1" indent="-292100" algn="l" rtl="0">
              <a:lnSpc>
                <a:spcPct val="90000"/>
              </a:lnSpc>
              <a:spcBef>
                <a:spcPts val="0"/>
              </a:spcBef>
              <a:spcAft>
                <a:spcPts val="0"/>
              </a:spcAft>
              <a:buClr>
                <a:srgbClr val="002060"/>
              </a:buClr>
              <a:buSzPts val="2800"/>
              <a:buChar char="•"/>
            </a:pPr>
            <a:r>
              <a:rPr lang="en-US" sz="2800" dirty="0">
                <a:solidFill>
                  <a:srgbClr val="002060"/>
                </a:solidFill>
              </a:rPr>
              <a:t>Business impact vs. policy mandates vs. technical feasibility </a:t>
            </a:r>
            <a:endParaRPr sz="2800"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Release in small, functional slices</a:t>
            </a:r>
            <a:endParaRPr dirty="0">
              <a:solidFill>
                <a:srgbClr val="002060"/>
              </a:solidFill>
            </a:endParaRPr>
          </a:p>
          <a:p>
            <a:pPr marL="685800" lvl="1" indent="-292100" algn="l" rtl="0">
              <a:lnSpc>
                <a:spcPct val="115000"/>
              </a:lnSpc>
              <a:spcBef>
                <a:spcPts val="0"/>
              </a:spcBef>
              <a:spcAft>
                <a:spcPts val="0"/>
              </a:spcAft>
              <a:buClr>
                <a:srgbClr val="002060"/>
              </a:buClr>
              <a:buSzPts val="2800"/>
              <a:buChar char="•"/>
            </a:pPr>
            <a:r>
              <a:rPr lang="en-US" sz="2800" dirty="0">
                <a:solidFill>
                  <a:srgbClr val="002060"/>
                </a:solidFill>
              </a:rPr>
              <a:t>Each release teaches us something new about how the system will perform in the real world.</a:t>
            </a:r>
            <a:endParaRPr sz="2800"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Build and learn iteratively </a:t>
            </a:r>
            <a:endParaRPr dirty="0">
              <a:solidFill>
                <a:srgbClr val="00206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2"/>
        <p:cNvGrpSpPr/>
        <p:nvPr/>
      </p:nvGrpSpPr>
      <p:grpSpPr>
        <a:xfrm>
          <a:off x="0" y="0"/>
          <a:ext cx="0" cy="0"/>
          <a:chOff x="0" y="0"/>
          <a:chExt cx="0" cy="0"/>
        </a:xfrm>
      </p:grpSpPr>
      <p:pic>
        <p:nvPicPr>
          <p:cNvPr id="203" name="Google Shape;203;g373c5a1101f_0_32"/>
          <p:cNvPicPr preferRelativeResize="0"/>
          <p:nvPr/>
        </p:nvPicPr>
        <p:blipFill rotWithShape="1">
          <a:blip r:embed="rId4">
            <a:alphaModFix/>
          </a:blip>
          <a:srcRect/>
          <a:stretch/>
        </p:blipFill>
        <p:spPr>
          <a:xfrm>
            <a:off x="1894200" y="1762750"/>
            <a:ext cx="4183075" cy="1406175"/>
          </a:xfrm>
          <a:prstGeom prst="rect">
            <a:avLst/>
          </a:prstGeom>
          <a:noFill/>
          <a:ln>
            <a:noFill/>
          </a:ln>
        </p:spPr>
      </p:pic>
      <p:pic>
        <p:nvPicPr>
          <p:cNvPr id="204" name="Google Shape;204;g373c5a1101f_0_32"/>
          <p:cNvPicPr preferRelativeResize="0"/>
          <p:nvPr/>
        </p:nvPicPr>
        <p:blipFill rotWithShape="1">
          <a:blip r:embed="rId5">
            <a:alphaModFix/>
          </a:blip>
          <a:srcRect/>
          <a:stretch/>
        </p:blipFill>
        <p:spPr>
          <a:xfrm>
            <a:off x="6210300" y="1847387"/>
            <a:ext cx="5712700" cy="1236900"/>
          </a:xfrm>
          <a:prstGeom prst="rect">
            <a:avLst/>
          </a:prstGeom>
          <a:noFill/>
          <a:ln>
            <a:noFill/>
          </a:ln>
        </p:spPr>
      </p:pic>
      <p:pic>
        <p:nvPicPr>
          <p:cNvPr id="205" name="Google Shape;205;g373c5a1101f_0_32"/>
          <p:cNvPicPr preferRelativeResize="0"/>
          <p:nvPr/>
        </p:nvPicPr>
        <p:blipFill rotWithShape="1">
          <a:blip r:embed="rId6">
            <a:alphaModFix/>
          </a:blip>
          <a:srcRect/>
          <a:stretch/>
        </p:blipFill>
        <p:spPr>
          <a:xfrm>
            <a:off x="285750" y="3629575"/>
            <a:ext cx="4275175" cy="1133475"/>
          </a:xfrm>
          <a:prstGeom prst="rect">
            <a:avLst/>
          </a:prstGeom>
          <a:noFill/>
          <a:ln>
            <a:noFill/>
          </a:ln>
        </p:spPr>
      </p:pic>
      <p:pic>
        <p:nvPicPr>
          <p:cNvPr id="206" name="Google Shape;206;g373c5a1101f_0_32"/>
          <p:cNvPicPr preferRelativeResize="0"/>
          <p:nvPr/>
        </p:nvPicPr>
        <p:blipFill rotWithShape="1">
          <a:blip r:embed="rId7">
            <a:alphaModFix/>
          </a:blip>
          <a:srcRect/>
          <a:stretch/>
        </p:blipFill>
        <p:spPr>
          <a:xfrm>
            <a:off x="4652088" y="3712113"/>
            <a:ext cx="1733750" cy="1095642"/>
          </a:xfrm>
          <a:prstGeom prst="rect">
            <a:avLst/>
          </a:prstGeom>
          <a:noFill/>
          <a:ln>
            <a:noFill/>
          </a:ln>
        </p:spPr>
      </p:pic>
      <p:pic>
        <p:nvPicPr>
          <p:cNvPr id="207" name="Google Shape;207;g373c5a1101f_0_32"/>
          <p:cNvPicPr preferRelativeResize="0"/>
          <p:nvPr/>
        </p:nvPicPr>
        <p:blipFill rotWithShape="1">
          <a:blip r:embed="rId8">
            <a:alphaModFix/>
          </a:blip>
          <a:srcRect/>
          <a:stretch/>
        </p:blipFill>
        <p:spPr>
          <a:xfrm>
            <a:off x="6477000" y="3681600"/>
            <a:ext cx="3699383" cy="1133475"/>
          </a:xfrm>
          <a:prstGeom prst="rect">
            <a:avLst/>
          </a:prstGeom>
          <a:noFill/>
          <a:ln>
            <a:noFill/>
          </a:ln>
        </p:spPr>
      </p:pic>
      <p:pic>
        <p:nvPicPr>
          <p:cNvPr id="208" name="Google Shape;208;g373c5a1101f_0_32"/>
          <p:cNvPicPr preferRelativeResize="0"/>
          <p:nvPr/>
        </p:nvPicPr>
        <p:blipFill rotWithShape="1">
          <a:blip r:embed="rId9">
            <a:alphaModFix/>
          </a:blip>
          <a:srcRect/>
          <a:stretch/>
        </p:blipFill>
        <p:spPr>
          <a:xfrm>
            <a:off x="3162300" y="533525"/>
            <a:ext cx="6469851" cy="952925"/>
          </a:xfrm>
          <a:prstGeom prst="rect">
            <a:avLst/>
          </a:prstGeom>
          <a:noFill/>
          <a:ln>
            <a:noFill/>
          </a:ln>
        </p:spPr>
      </p:pic>
      <p:pic>
        <p:nvPicPr>
          <p:cNvPr id="209" name="Google Shape;209;g373c5a1101f_0_32"/>
          <p:cNvPicPr preferRelativeResize="0"/>
          <p:nvPr/>
        </p:nvPicPr>
        <p:blipFill rotWithShape="1">
          <a:blip r:embed="rId10">
            <a:alphaModFix/>
          </a:blip>
          <a:srcRect/>
          <a:stretch/>
        </p:blipFill>
        <p:spPr>
          <a:xfrm>
            <a:off x="2066925" y="5350950"/>
            <a:ext cx="4467225" cy="552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g375b1ac54ae_0_1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j-lt"/>
              </a:rPr>
              <a:t>Piloting and Incremental Releases</a:t>
            </a:r>
            <a:endParaRPr dirty="0">
              <a:latin typeface="+mj-lt"/>
            </a:endParaRPr>
          </a:p>
        </p:txBody>
      </p:sp>
      <p:sp>
        <p:nvSpPr>
          <p:cNvPr id="215" name="Google Shape;215;g375b1ac54ae_0_10"/>
          <p:cNvSpPr txBox="1">
            <a:spLocks noGrp="1"/>
          </p:cNvSpPr>
          <p:nvPr>
            <p:ph type="body" idx="1"/>
          </p:nvPr>
        </p:nvSpPr>
        <p:spPr>
          <a:xfrm>
            <a:off x="838200" y="1811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Start small (e.g., one county or office)</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Measure and refine before scaling</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Used phased rollouts for stability</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Deliver working functionality in stages</a:t>
            </a:r>
            <a:endParaRPr dirty="0">
              <a:solidFill>
                <a:srgbClr val="00206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9"/>
        <p:cNvGrpSpPr/>
        <p:nvPr/>
      </p:nvGrpSpPr>
      <p:grpSpPr>
        <a:xfrm>
          <a:off x="0" y="0"/>
          <a:ext cx="0" cy="0"/>
          <a:chOff x="0" y="0"/>
          <a:chExt cx="0" cy="0"/>
        </a:xfrm>
      </p:grpSpPr>
      <p:sp>
        <p:nvSpPr>
          <p:cNvPr id="220" name="Google Shape;220;g373c5a1101f_0_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Benefits of an Incremental Approach</a:t>
            </a:r>
            <a:endParaRPr dirty="0">
              <a:latin typeface="+mn-lt"/>
            </a:endParaRPr>
          </a:p>
        </p:txBody>
      </p:sp>
      <p:sp>
        <p:nvSpPr>
          <p:cNvPr id="221" name="Google Shape;221;g373c5a1101f_0_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Reduce risk of failure</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Accelerates value delivery </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Supports policy and technical agility</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Improves stakeholder confidence</a:t>
            </a:r>
            <a:endParaRPr dirty="0">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5"/>
        <p:cNvGrpSpPr/>
        <p:nvPr/>
      </p:nvGrpSpPr>
      <p:grpSpPr>
        <a:xfrm>
          <a:off x="0" y="0"/>
          <a:ext cx="0" cy="0"/>
          <a:chOff x="0" y="0"/>
          <a:chExt cx="0" cy="0"/>
        </a:xfrm>
      </p:grpSpPr>
      <p:sp>
        <p:nvSpPr>
          <p:cNvPr id="226" name="Google Shape;226;g373c5a1101f_0_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Best Practices for Incremental Modernization</a:t>
            </a:r>
            <a:endParaRPr dirty="0">
              <a:latin typeface="+mn-lt"/>
            </a:endParaRPr>
          </a:p>
        </p:txBody>
      </p:sp>
      <p:sp>
        <p:nvSpPr>
          <p:cNvPr id="227" name="Google Shape;227;g373c5a1101f_0_3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Process, People and Culture</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0"/>
              </a:spcBef>
              <a:spcAft>
                <a:spcPts val="0"/>
              </a:spcAft>
              <a:buClr>
                <a:srgbClr val="002060"/>
              </a:buClr>
              <a:buSzPts val="2800"/>
              <a:buChar char="•"/>
            </a:pPr>
            <a:r>
              <a:rPr lang="en-US" dirty="0">
                <a:solidFill>
                  <a:srgbClr val="002060"/>
                </a:solidFill>
              </a:rPr>
              <a:t>Use agile and “DevOps” practices and tools</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Establish metrics and feedback loops</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Prioritize change management, training and end-user input</a:t>
            </a:r>
            <a:endParaRPr dirty="0">
              <a:solidFill>
                <a:srgbClr val="00206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sp>
        <p:nvSpPr>
          <p:cNvPr id="232" name="Google Shape;232;g373c5a1101f_0_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Refactor / Replatform </a:t>
            </a:r>
            <a:endParaRPr dirty="0">
              <a:latin typeface="+mn-lt"/>
            </a:endParaRPr>
          </a:p>
        </p:txBody>
      </p:sp>
      <p:sp>
        <p:nvSpPr>
          <p:cNvPr id="233" name="Google Shape;233;g373c5a1101f_0_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Several states have used incremental approaches</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Success depends on leadership and planning</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Avoid over-customization and scope creep</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38" name="Google Shape;238;g373c5a1101f_0_4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Procurement</a:t>
            </a:r>
            <a:endParaRPr dirty="0">
              <a:latin typeface="+mn-lt"/>
            </a:endParaRPr>
          </a:p>
        </p:txBody>
      </p:sp>
      <p:sp>
        <p:nvSpPr>
          <p:cNvPr id="239" name="Google Shape;239;g373c5a1101f_0_42"/>
          <p:cNvSpPr txBox="1">
            <a:spLocks noGrp="1"/>
          </p:cNvSpPr>
          <p:nvPr>
            <p:ph type="body" idx="1"/>
          </p:nvPr>
        </p:nvSpPr>
        <p:spPr>
          <a:xfrm>
            <a:off x="5330400" y="1825625"/>
            <a:ext cx="60234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From large monolithic contracts to modular procurement</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Agile-friendly contracts and vendors</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Encourages competition and innovation</a:t>
            </a:r>
            <a:endParaRPr dirty="0"/>
          </a:p>
        </p:txBody>
      </p:sp>
      <p:pic>
        <p:nvPicPr>
          <p:cNvPr id="240" name="Google Shape;240;g373c5a1101f_0_42" descr="PROCUREMENT PROCESS Related Line Style Banner Design for Web Page, Headline, Brochure, Annual Report and Book Cover (Provided by Getty Images)"/>
          <p:cNvPicPr preferRelativeResize="0"/>
          <p:nvPr/>
        </p:nvPicPr>
        <p:blipFill rotWithShape="1">
          <a:blip r:embed="rId4">
            <a:alphaModFix/>
          </a:blip>
          <a:srcRect/>
          <a:stretch/>
        </p:blipFill>
        <p:spPr>
          <a:xfrm>
            <a:off x="155650" y="1877588"/>
            <a:ext cx="5174748" cy="310283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4"/>
        <p:cNvGrpSpPr/>
        <p:nvPr/>
      </p:nvGrpSpPr>
      <p:grpSpPr>
        <a:xfrm>
          <a:off x="0" y="0"/>
          <a:ext cx="0" cy="0"/>
          <a:chOff x="0" y="0"/>
          <a:chExt cx="0" cy="0"/>
        </a:xfrm>
      </p:grpSpPr>
      <p:sp>
        <p:nvSpPr>
          <p:cNvPr id="245" name="Google Shape;245;g373c5a1101f_0_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Play"/>
              <a:buNone/>
            </a:pPr>
            <a:r>
              <a:rPr lang="en-US" b="1" dirty="0">
                <a:solidFill>
                  <a:srgbClr val="002060"/>
                </a:solidFill>
                <a:latin typeface="+mn-lt"/>
              </a:rPr>
              <a:t>Call to Action - Summary of Takeaways </a:t>
            </a:r>
            <a:endParaRPr dirty="0">
              <a:latin typeface="+mn-lt"/>
            </a:endParaRPr>
          </a:p>
        </p:txBody>
      </p:sp>
      <p:sp>
        <p:nvSpPr>
          <p:cNvPr id="246" name="Google Shape;246;g373c5a1101f_0_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US" dirty="0">
                <a:solidFill>
                  <a:srgbClr val="002060"/>
                </a:solidFill>
              </a:rPr>
              <a:t>Incremental delivery reduces risk and accelerates value and adaptability</a:t>
            </a:r>
            <a:endParaRPr dirty="0">
              <a:solidFill>
                <a:srgbClr val="002060"/>
              </a:solidFill>
            </a:endParaRPr>
          </a:p>
          <a:p>
            <a:pPr marL="228600" lvl="0" indent="0" algn="l" rtl="0">
              <a:lnSpc>
                <a:spcPct val="90000"/>
              </a:lnSpc>
              <a:spcBef>
                <a:spcPts val="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Real users must be part of your journey - involvement is critical </a:t>
            </a:r>
            <a:endParaRPr dirty="0">
              <a:solidFill>
                <a:srgbClr val="002060"/>
              </a:solidFill>
            </a:endParaRPr>
          </a:p>
          <a:p>
            <a:pPr marL="228600" lvl="0" indent="0" algn="l" rtl="0">
              <a:lnSpc>
                <a:spcPct val="90000"/>
              </a:lnSpc>
              <a:spcBef>
                <a:spcPts val="1000"/>
              </a:spcBef>
              <a:spcAft>
                <a:spcPts val="0"/>
              </a:spcAft>
              <a:buSzPts val="1800"/>
              <a:buNone/>
            </a:pP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en-US" dirty="0">
                <a:solidFill>
                  <a:srgbClr val="002060"/>
                </a:solidFill>
              </a:rPr>
              <a:t>Shift in mindset; how we think about modernization </a:t>
            </a:r>
            <a:endParaRPr dirty="0">
              <a:solidFill>
                <a:srgbClr val="002060"/>
              </a:solidFill>
            </a:endParaRPr>
          </a:p>
          <a:p>
            <a:pPr marL="685800" lvl="1" indent="-228600" algn="l" rtl="0">
              <a:lnSpc>
                <a:spcPct val="90000"/>
              </a:lnSpc>
              <a:spcBef>
                <a:spcPts val="1000"/>
              </a:spcBef>
              <a:spcAft>
                <a:spcPts val="0"/>
              </a:spcAft>
              <a:buClr>
                <a:srgbClr val="002060"/>
              </a:buClr>
              <a:buSzPts val="1800"/>
              <a:buChar char="•"/>
            </a:pPr>
            <a:r>
              <a:rPr lang="en-US" dirty="0">
                <a:solidFill>
                  <a:srgbClr val="002060"/>
                </a:solidFill>
              </a:rPr>
              <a:t>Modern approach enables modern systems</a:t>
            </a:r>
            <a:endParaRPr dirty="0">
              <a:solidFill>
                <a:srgbClr val="002060"/>
              </a:solidFill>
            </a:endParaRPr>
          </a:p>
          <a:p>
            <a:pPr marL="685800" lvl="1" indent="-228600" algn="l" rtl="0">
              <a:lnSpc>
                <a:spcPct val="90000"/>
              </a:lnSpc>
              <a:spcBef>
                <a:spcPts val="1000"/>
              </a:spcBef>
              <a:spcAft>
                <a:spcPts val="0"/>
              </a:spcAft>
              <a:buClr>
                <a:srgbClr val="002060"/>
              </a:buClr>
              <a:buSzPts val="1800"/>
              <a:buChar char="•"/>
            </a:pPr>
            <a:r>
              <a:rPr lang="en-US" dirty="0">
                <a:solidFill>
                  <a:srgbClr val="002060"/>
                </a:solidFill>
              </a:rPr>
              <a:t>Long-term value, delivered often</a:t>
            </a:r>
            <a:endParaRPr dirty="0">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0"/>
        <p:cNvGrpSpPr/>
        <p:nvPr/>
      </p:nvGrpSpPr>
      <p:grpSpPr>
        <a:xfrm>
          <a:off x="0" y="0"/>
          <a:ext cx="0" cy="0"/>
          <a:chOff x="0" y="0"/>
          <a:chExt cx="0" cy="0"/>
        </a:xfrm>
      </p:grpSpPr>
      <p:sp>
        <p:nvSpPr>
          <p:cNvPr id="251" name="Google Shape;251;g373c5a1101f_0_52"/>
          <p:cNvSpPr txBox="1">
            <a:spLocks noGrp="1"/>
          </p:cNvSpPr>
          <p:nvPr>
            <p:ph type="body" idx="1"/>
          </p:nvPr>
        </p:nvSpPr>
        <p:spPr>
          <a:xfrm>
            <a:off x="1004675" y="3383375"/>
            <a:ext cx="10163100" cy="1500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100"/>
              <a:buFont typeface="Arial"/>
              <a:buNone/>
            </a:pPr>
            <a:r>
              <a:rPr lang="en-US" sz="6000" b="1" dirty="0">
                <a:solidFill>
                  <a:srgbClr val="002060"/>
                </a:solidFill>
                <a:latin typeface="+mn-lt"/>
                <a:ea typeface="Play"/>
                <a:cs typeface="Play"/>
                <a:sym typeface="Play"/>
              </a:rPr>
              <a:t>Questions </a:t>
            </a:r>
            <a:endParaRPr sz="6000" b="1" dirty="0">
              <a:solidFill>
                <a:srgbClr val="002060"/>
              </a:solidFill>
              <a:latin typeface="+mn-lt"/>
              <a:ea typeface="Play"/>
              <a:cs typeface="Play"/>
              <a:sym typeface="Play"/>
            </a:endParaRPr>
          </a:p>
          <a:p>
            <a:pPr marL="0" lvl="0" indent="0" algn="ctr" rtl="0">
              <a:lnSpc>
                <a:spcPct val="90000"/>
              </a:lnSpc>
              <a:spcBef>
                <a:spcPts val="0"/>
              </a:spcBef>
              <a:spcAft>
                <a:spcPts val="0"/>
              </a:spcAft>
              <a:buClr>
                <a:srgbClr val="002060"/>
              </a:buClr>
              <a:buSzPts val="2400"/>
              <a:buNone/>
            </a:pPr>
            <a:endParaRPr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4A385A1-3A47-4F9F-943D-C0DB10133927}"/>
</file>

<file path=customXml/itemProps2.xml><?xml version="1.0" encoding="utf-8"?>
<ds:datastoreItem xmlns:ds="http://schemas.openxmlformats.org/officeDocument/2006/customXml" ds:itemID="{75D5B3E9-23F5-4220-8FC5-B4DF18CAD70F}"/>
</file>

<file path=customXml/itemProps3.xml><?xml version="1.0" encoding="utf-8"?>
<ds:datastoreItem xmlns:ds="http://schemas.openxmlformats.org/officeDocument/2006/customXml" ds:itemID="{9CD26D2E-91D3-40BC-AD98-C6EF5CC9BB0A}"/>
</file>

<file path=docProps/app.xml><?xml version="1.0" encoding="utf-8"?>
<Properties xmlns="http://schemas.openxmlformats.org/officeDocument/2006/extended-properties" xmlns:vt="http://schemas.openxmlformats.org/officeDocument/2006/docPropsVTypes">
  <TotalTime>7</TotalTime>
  <Words>1329</Words>
  <Application>Microsoft Office PowerPoint</Application>
  <PresentationFormat>Widescreen</PresentationFormat>
  <Paragraphs>205</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Quattrocento Sans</vt:lpstr>
      <vt:lpstr>Play</vt:lpstr>
      <vt:lpstr>Office Theme</vt:lpstr>
      <vt:lpstr>PowerPoint Presentation</vt:lpstr>
      <vt:lpstr>Peeling Back Progress</vt:lpstr>
      <vt:lpstr>PowerPoint Presentation</vt:lpstr>
      <vt:lpstr>PowerPoint Presentation</vt:lpstr>
      <vt:lpstr>State Journey At-A-Glance</vt:lpstr>
      <vt:lpstr>NCCSD Resource Summary Table</vt:lpstr>
      <vt:lpstr>NCCSD Committee Modernization Checklist Developed April 2022</vt:lpstr>
      <vt:lpstr>PowerPoint Presentation</vt:lpstr>
      <vt:lpstr>OCSS Resources</vt:lpstr>
      <vt:lpstr>Other Key OCSS Resources  </vt:lpstr>
      <vt:lpstr>State Characteristics Matrix</vt:lpstr>
      <vt:lpstr>State Characteristics Matrix </vt:lpstr>
      <vt:lpstr>PowerPoint Presentation</vt:lpstr>
      <vt:lpstr>Challenges of Large-scale Legacy System Overhauls</vt:lpstr>
      <vt:lpstr>What is Incremental Modernization</vt:lpstr>
      <vt:lpstr>Agile Approach</vt:lpstr>
      <vt:lpstr>Early and Continuous User Involvement</vt:lpstr>
      <vt:lpstr>Deliver Value in Steps</vt:lpstr>
      <vt:lpstr>PowerPoint Presentation</vt:lpstr>
      <vt:lpstr>Piloting and Incremental Releases</vt:lpstr>
      <vt:lpstr>Benefits of an Incremental Approach</vt:lpstr>
      <vt:lpstr>Best Practices for Incremental Modernization</vt:lpstr>
      <vt:lpstr>Refactor / Replatform </vt:lpstr>
      <vt:lpstr>Procurement</vt:lpstr>
      <vt:lpstr>Call to Action - Summary of Takeaways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Heather Sanders</cp:lastModifiedBy>
  <cp:revision>3</cp:revision>
  <dcterms:created xsi:type="dcterms:W3CDTF">2025-04-07T19:30:23Z</dcterms:created>
  <dcterms:modified xsi:type="dcterms:W3CDTF">2025-08-15T20:24:23Z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