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drawing5.xml" ContentType="application/vnd.ms-office.drawingml.diagramDrawing+xml"/>
  <Override PartName="/ppt/diagrams/drawing3.xml" ContentType="application/vnd.ms-office.drawingml.diagramDrawing+xml"/>
  <Override PartName="/ppt/theme/theme1.xml" ContentType="application/vnd.openxmlformats-officedocument.theme+xml"/>
  <Override PartName="/ppt/diagrams/quickStyle3.xml" ContentType="application/vnd.openxmlformats-officedocument.drawingml.diagramStyl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2.xml" ContentType="application/vnd.ms-office.drawingml.diagramDrawing+xml"/>
  <Override PartName="/ppt/diagrams/drawing4.xml" ContentType="application/vnd.ms-office.drawingml.diagramDrawing+xml"/>
  <Override PartName="/ppt/diagrams/colors3.xml" ContentType="application/vnd.openxmlformats-officedocument.drawingml.diagramColors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67" r:id="rId3"/>
    <p:sldId id="293" r:id="rId4"/>
    <p:sldId id="291" r:id="rId5"/>
    <p:sldId id="294" r:id="rId6"/>
    <p:sldId id="266" r:id="rId7"/>
    <p:sldId id="261" r:id="rId8"/>
    <p:sldId id="262" r:id="rId9"/>
    <p:sldId id="290" r:id="rId10"/>
    <p:sldId id="295" r:id="rId11"/>
    <p:sldId id="284" r:id="rId12"/>
    <p:sldId id="285" r:id="rId13"/>
    <p:sldId id="286" r:id="rId14"/>
    <p:sldId id="275" r:id="rId15"/>
    <p:sldId id="269" r:id="rId16"/>
    <p:sldId id="276" r:id="rId17"/>
    <p:sldId id="287" r:id="rId18"/>
    <p:sldId id="288" r:id="rId19"/>
    <p:sldId id="271" r:id="rId20"/>
    <p:sldId id="277" r:id="rId21"/>
    <p:sldId id="273" r:id="rId22"/>
    <p:sldId id="278" r:id="rId23"/>
    <p:sldId id="280" r:id="rId24"/>
    <p:sldId id="281" r:id="rId25"/>
    <p:sldId id="274" r:id="rId26"/>
    <p:sldId id="279" r:id="rId27"/>
    <p:sldId id="289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261" autoAdjust="0"/>
  </p:normalViewPr>
  <p:slideViewPr>
    <p:cSldViewPr snapToGrid="0">
      <p:cViewPr varScale="1">
        <p:scale>
          <a:sx n="77" d="100"/>
          <a:sy n="77" d="100"/>
        </p:scale>
        <p:origin x="9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690C9-1F99-4929-AAD8-9EB0ECDA6C1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05986A-9069-4FF6-B64F-B3A9F381F085}">
      <dgm:prSet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u="none" dirty="0">
              <a:latin typeface="Arial" panose="020B0604020202020204" pitchFamily="34" charset="0"/>
              <a:cs typeface="Arial" panose="020B0604020202020204" pitchFamily="34" charset="0"/>
            </a:rPr>
            <a:t>Contractual Partners</a:t>
          </a:r>
          <a:endParaRPr lang="en-US" sz="1800" u="none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AF0CA5-1375-457C-8B2A-E31B69125FC8}" type="parTrans" cxnId="{2E58AC66-C2F0-4BCF-8524-C15709B404E1}">
      <dgm:prSet/>
      <dgm:spPr/>
      <dgm:t>
        <a:bodyPr/>
        <a:lstStyle/>
        <a:p>
          <a:endParaRPr lang="en-US"/>
        </a:p>
      </dgm:t>
    </dgm:pt>
    <dgm:pt modelId="{C06E3AB4-FED5-4FE5-BB9D-1735B4523C01}" type="sibTrans" cxnId="{2E58AC66-C2F0-4BCF-8524-C15709B404E1}">
      <dgm:prSet/>
      <dgm:spPr/>
      <dgm:t>
        <a:bodyPr/>
        <a:lstStyle/>
        <a:p>
          <a:endParaRPr lang="en-US"/>
        </a:p>
      </dgm:t>
    </dgm:pt>
    <dgm:pt modelId="{80F458A1-073F-4CAF-AE5C-FF7C8CFB4E2A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Technical College System of GA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5153EB-A4D8-4947-906C-EF9EF54B7ECB}" type="parTrans" cxnId="{9A2480C9-A324-4A8E-A47B-95590E746736}">
      <dgm:prSet/>
      <dgm:spPr/>
      <dgm:t>
        <a:bodyPr/>
        <a:lstStyle/>
        <a:p>
          <a:endParaRPr lang="en-US"/>
        </a:p>
      </dgm:t>
    </dgm:pt>
    <dgm:pt modelId="{D51FEC8C-4593-4B7E-8B69-61433B425325}" type="sibTrans" cxnId="{9A2480C9-A324-4A8E-A47B-95590E746736}">
      <dgm:prSet/>
      <dgm:spPr/>
      <dgm:t>
        <a:bodyPr/>
        <a:lstStyle/>
        <a:p>
          <a:endParaRPr lang="en-US"/>
        </a:p>
      </dgm:t>
    </dgm:pt>
    <dgm:pt modelId="{66FABAB8-EBFB-40BB-8B99-4FB3CC532211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22 technical colleges statewide</a:t>
          </a:r>
        </a:p>
      </dgm:t>
    </dgm:pt>
    <dgm:pt modelId="{DDA703BA-A1A3-4FFA-A08B-0DE65D00F583}" type="parTrans" cxnId="{FA25639E-403F-4DDC-8F3C-3BC775DBE5DB}">
      <dgm:prSet/>
      <dgm:spPr/>
      <dgm:t>
        <a:bodyPr/>
        <a:lstStyle/>
        <a:p>
          <a:endParaRPr lang="en-US"/>
        </a:p>
      </dgm:t>
    </dgm:pt>
    <dgm:pt modelId="{568E4078-2154-4682-81E5-43EC4B9A8C43}" type="sibTrans" cxnId="{FA25639E-403F-4DDC-8F3C-3BC775DBE5DB}">
      <dgm:prSet/>
      <dgm:spPr/>
      <dgm:t>
        <a:bodyPr/>
        <a:lstStyle/>
        <a:p>
          <a:endParaRPr lang="en-US"/>
        </a:p>
      </dgm:t>
    </dgm:pt>
    <dgm:pt modelId="{9673EFAE-4C9D-4588-809E-9C34B2322E9A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Omega Psi Phi Fraternity, Inc.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497AD9-F017-484C-A635-3D991438114A}" type="parTrans" cxnId="{FDF20148-89E5-4F88-9DDD-0615963AF76A}">
      <dgm:prSet/>
      <dgm:spPr/>
      <dgm:t>
        <a:bodyPr/>
        <a:lstStyle/>
        <a:p>
          <a:endParaRPr lang="en-US"/>
        </a:p>
      </dgm:t>
    </dgm:pt>
    <dgm:pt modelId="{9672198F-E627-4F9E-ABAB-FA9C50243420}" type="sibTrans" cxnId="{FDF20148-89E5-4F88-9DDD-0615963AF76A}">
      <dgm:prSet/>
      <dgm:spPr/>
      <dgm:t>
        <a:bodyPr/>
        <a:lstStyle/>
        <a:p>
          <a:endParaRPr lang="en-US"/>
        </a:p>
      </dgm:t>
    </dgm:pt>
    <dgm:pt modelId="{9FC800F1-585B-4295-A055-529203F969BD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Host 6 informational seminars yearly to educate the community about the Fatherhood Program</a:t>
          </a:r>
        </a:p>
      </dgm:t>
    </dgm:pt>
    <dgm:pt modelId="{C33F87A4-6DA7-460B-8E92-8B6F78CC7F88}" type="parTrans" cxnId="{8E0B3A6A-3B60-48E5-A976-20C72C733E37}">
      <dgm:prSet/>
      <dgm:spPr/>
      <dgm:t>
        <a:bodyPr/>
        <a:lstStyle/>
        <a:p>
          <a:endParaRPr lang="en-US"/>
        </a:p>
      </dgm:t>
    </dgm:pt>
    <dgm:pt modelId="{51CF7FDE-1650-4C05-ABCE-87E460AFB29F}" type="sibTrans" cxnId="{8E0B3A6A-3B60-48E5-A976-20C72C733E37}">
      <dgm:prSet/>
      <dgm:spPr/>
      <dgm:t>
        <a:bodyPr/>
        <a:lstStyle/>
        <a:p>
          <a:endParaRPr lang="en-US"/>
        </a:p>
      </dgm:t>
    </dgm:pt>
    <dgm:pt modelId="{CF573828-47B2-4A66-B7DE-1366B62B1901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Father’s Inc.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9A92E4-66F4-4BE8-8C56-303C93A2A228}" type="parTrans" cxnId="{16B40270-8F3C-49FE-AC19-1DCC6F7AAA85}">
      <dgm:prSet/>
      <dgm:spPr/>
      <dgm:t>
        <a:bodyPr/>
        <a:lstStyle/>
        <a:p>
          <a:endParaRPr lang="en-US"/>
        </a:p>
      </dgm:t>
    </dgm:pt>
    <dgm:pt modelId="{89E7F730-D554-4E1A-98AF-41858DB98ACC}" type="sibTrans" cxnId="{16B40270-8F3C-49FE-AC19-1DCC6F7AAA85}">
      <dgm:prSet/>
      <dgm:spPr/>
      <dgm:t>
        <a:bodyPr/>
        <a:lstStyle/>
        <a:p>
          <a:endParaRPr lang="en-US"/>
        </a:p>
      </dgm:t>
    </dgm:pt>
    <dgm:pt modelId="{3CA6D49F-C1E2-40EE-A23A-7B39C880BCC9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Emotional Wellness training for FH program participants and Cultural Sensitivity training for FH staff</a:t>
          </a:r>
        </a:p>
      </dgm:t>
    </dgm:pt>
    <dgm:pt modelId="{7FECD67A-CED1-4052-B801-810B3332995A}" type="parTrans" cxnId="{0010C237-89EE-4D1B-9C7A-18CF0BF84722}">
      <dgm:prSet/>
      <dgm:spPr/>
      <dgm:t>
        <a:bodyPr/>
        <a:lstStyle/>
        <a:p>
          <a:endParaRPr lang="en-US"/>
        </a:p>
      </dgm:t>
    </dgm:pt>
    <dgm:pt modelId="{09FAB085-95F6-4169-B8CF-590D05B0206F}" type="sibTrans" cxnId="{0010C237-89EE-4D1B-9C7A-18CF0BF84722}">
      <dgm:prSet/>
      <dgm:spPr/>
      <dgm:t>
        <a:bodyPr/>
        <a:lstStyle/>
        <a:p>
          <a:endParaRPr lang="en-US"/>
        </a:p>
      </dgm:t>
    </dgm:pt>
    <dgm:pt modelId="{4E9A58F2-52D0-4F33-8E39-788C9E0318DB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GA Department of Corrections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DBBB09-F309-4469-802C-EEC33407C9E4}" type="parTrans" cxnId="{9FF946D3-FC5A-4056-A069-7FA3A2CD524B}">
      <dgm:prSet/>
      <dgm:spPr/>
      <dgm:t>
        <a:bodyPr/>
        <a:lstStyle/>
        <a:p>
          <a:endParaRPr lang="en-US"/>
        </a:p>
      </dgm:t>
    </dgm:pt>
    <dgm:pt modelId="{31CBE1D3-A130-465C-9211-E7BA9A7FA2E7}" type="sibTrans" cxnId="{9FF946D3-FC5A-4056-A069-7FA3A2CD524B}">
      <dgm:prSet/>
      <dgm:spPr/>
      <dgm:t>
        <a:bodyPr/>
        <a:lstStyle/>
        <a:p>
          <a:endParaRPr lang="en-US"/>
        </a:p>
      </dgm:t>
    </dgm:pt>
    <dgm:pt modelId="{5FCB7615-93B3-43CD-9711-2C30F1F5200E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Prison Paternity </a:t>
          </a:r>
        </a:p>
      </dgm:t>
    </dgm:pt>
    <dgm:pt modelId="{29ABFA75-5234-4B64-894D-84BD37111C43}" type="parTrans" cxnId="{5515789C-53BF-4635-9841-80F2F6093411}">
      <dgm:prSet/>
      <dgm:spPr/>
      <dgm:t>
        <a:bodyPr/>
        <a:lstStyle/>
        <a:p>
          <a:endParaRPr lang="en-US"/>
        </a:p>
      </dgm:t>
    </dgm:pt>
    <dgm:pt modelId="{C01057BC-3F4F-4186-823F-E624D51C5D3C}" type="sibTrans" cxnId="{5515789C-53BF-4635-9841-80F2F6093411}">
      <dgm:prSet/>
      <dgm:spPr/>
      <dgm:t>
        <a:bodyPr/>
        <a:lstStyle/>
        <a:p>
          <a:endParaRPr lang="en-US"/>
        </a:p>
      </dgm:t>
    </dgm:pt>
    <dgm:pt modelId="{951D17A9-7689-44D1-98E8-8C4850A625DD}" type="pres">
      <dgm:prSet presAssocID="{9B3690C9-1F99-4929-AAD8-9EB0ECDA6C11}" presName="Name0" presStyleCnt="0">
        <dgm:presLayoutVars>
          <dgm:dir/>
          <dgm:animLvl val="lvl"/>
          <dgm:resizeHandles val="exact"/>
        </dgm:presLayoutVars>
      </dgm:prSet>
      <dgm:spPr/>
    </dgm:pt>
    <dgm:pt modelId="{4C047936-860C-4C12-95D1-B4AB00CA0BEC}" type="pres">
      <dgm:prSet presAssocID="{7605986A-9069-4FF6-B64F-B3A9F381F085}" presName="linNode" presStyleCnt="0"/>
      <dgm:spPr/>
    </dgm:pt>
    <dgm:pt modelId="{E3873C33-93E8-42B1-ABAD-8B9C8195C8CC}" type="pres">
      <dgm:prSet presAssocID="{7605986A-9069-4FF6-B64F-B3A9F381F085}" presName="parentText" presStyleLbl="node1" presStyleIdx="0" presStyleCnt="5" custScaleX="277778" custScaleY="51315" custLinFactX="141534" custLinFactNeighborX="200000" custLinFactNeighborY="-7114">
        <dgm:presLayoutVars>
          <dgm:chMax val="1"/>
          <dgm:bulletEnabled val="1"/>
        </dgm:presLayoutVars>
      </dgm:prSet>
      <dgm:spPr/>
    </dgm:pt>
    <dgm:pt modelId="{D9C656BC-7DD3-4D29-8B07-98C5E1FCEA09}" type="pres">
      <dgm:prSet presAssocID="{C06E3AB4-FED5-4FE5-BB9D-1735B4523C01}" presName="sp" presStyleCnt="0"/>
      <dgm:spPr/>
    </dgm:pt>
    <dgm:pt modelId="{0F7A561E-4552-4F98-92AC-1B003C4EBC39}" type="pres">
      <dgm:prSet presAssocID="{80F458A1-073F-4CAF-AE5C-FF7C8CFB4E2A}" presName="linNode" presStyleCnt="0"/>
      <dgm:spPr/>
    </dgm:pt>
    <dgm:pt modelId="{19941940-8895-4C17-8F3A-3CFE4C165D58}" type="pres">
      <dgm:prSet presAssocID="{80F458A1-073F-4CAF-AE5C-FF7C8CFB4E2A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ACDE89FF-F2E8-4630-B98F-41AF4998BB67}" type="pres">
      <dgm:prSet presAssocID="{80F458A1-073F-4CAF-AE5C-FF7C8CFB4E2A}" presName="descendantText" presStyleLbl="alignAccFollowNode1" presStyleIdx="0" presStyleCnt="4">
        <dgm:presLayoutVars>
          <dgm:bulletEnabled val="1"/>
        </dgm:presLayoutVars>
      </dgm:prSet>
      <dgm:spPr/>
    </dgm:pt>
    <dgm:pt modelId="{BD4365E4-537F-4833-9DE5-36FBA8F67ED7}" type="pres">
      <dgm:prSet presAssocID="{D51FEC8C-4593-4B7E-8B69-61433B425325}" presName="sp" presStyleCnt="0"/>
      <dgm:spPr/>
    </dgm:pt>
    <dgm:pt modelId="{60B1753F-4070-47C1-A290-A1757C898F5E}" type="pres">
      <dgm:prSet presAssocID="{9673EFAE-4C9D-4588-809E-9C34B2322E9A}" presName="linNode" presStyleCnt="0"/>
      <dgm:spPr/>
    </dgm:pt>
    <dgm:pt modelId="{0D2EA268-4589-4DB4-BDE4-7B63E9BED078}" type="pres">
      <dgm:prSet presAssocID="{9673EFAE-4C9D-4588-809E-9C34B2322E9A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E96B45B4-1139-4B96-82C7-470B03A7BE49}" type="pres">
      <dgm:prSet presAssocID="{9673EFAE-4C9D-4588-809E-9C34B2322E9A}" presName="descendantText" presStyleLbl="alignAccFollowNode1" presStyleIdx="1" presStyleCnt="4">
        <dgm:presLayoutVars>
          <dgm:bulletEnabled val="1"/>
        </dgm:presLayoutVars>
      </dgm:prSet>
      <dgm:spPr/>
    </dgm:pt>
    <dgm:pt modelId="{9F0BB16B-7084-466A-92BB-061CE208CC32}" type="pres">
      <dgm:prSet presAssocID="{9672198F-E627-4F9E-ABAB-FA9C50243420}" presName="sp" presStyleCnt="0"/>
      <dgm:spPr/>
    </dgm:pt>
    <dgm:pt modelId="{94A35ADC-E351-486E-A0BC-655E3CD58D8D}" type="pres">
      <dgm:prSet presAssocID="{CF573828-47B2-4A66-B7DE-1366B62B1901}" presName="linNode" presStyleCnt="0"/>
      <dgm:spPr/>
    </dgm:pt>
    <dgm:pt modelId="{94FA5C19-E451-4749-8E9D-06DCCFD6079C}" type="pres">
      <dgm:prSet presAssocID="{CF573828-47B2-4A66-B7DE-1366B62B1901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41771A7-DE4E-42F6-94D2-832D7F209243}" type="pres">
      <dgm:prSet presAssocID="{CF573828-47B2-4A66-B7DE-1366B62B1901}" presName="descendantText" presStyleLbl="alignAccFollowNode1" presStyleIdx="2" presStyleCnt="4">
        <dgm:presLayoutVars>
          <dgm:bulletEnabled val="1"/>
        </dgm:presLayoutVars>
      </dgm:prSet>
      <dgm:spPr/>
    </dgm:pt>
    <dgm:pt modelId="{9B89F0C5-B439-4934-9E05-1905FD78F044}" type="pres">
      <dgm:prSet presAssocID="{89E7F730-D554-4E1A-98AF-41858DB98ACC}" presName="sp" presStyleCnt="0"/>
      <dgm:spPr/>
    </dgm:pt>
    <dgm:pt modelId="{66AF23CD-12EC-46D2-B590-277976973458}" type="pres">
      <dgm:prSet presAssocID="{4E9A58F2-52D0-4F33-8E39-788C9E0318DB}" presName="linNode" presStyleCnt="0"/>
      <dgm:spPr/>
    </dgm:pt>
    <dgm:pt modelId="{6B417977-7509-41C5-BE10-26B1CEB188B7}" type="pres">
      <dgm:prSet presAssocID="{4E9A58F2-52D0-4F33-8E39-788C9E0318DB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37565E95-F674-4948-B5D4-BB280079F057}" type="pres">
      <dgm:prSet presAssocID="{4E9A58F2-52D0-4F33-8E39-788C9E0318DB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0010C237-89EE-4D1B-9C7A-18CF0BF84722}" srcId="{CF573828-47B2-4A66-B7DE-1366B62B1901}" destId="{3CA6D49F-C1E2-40EE-A23A-7B39C880BCC9}" srcOrd="0" destOrd="0" parTransId="{7FECD67A-CED1-4052-B801-810B3332995A}" sibTransId="{09FAB085-95F6-4169-B8CF-590D05B0206F}"/>
    <dgm:cxn modelId="{5A74645C-4358-47AD-9C2B-6EAE8EB2EEE2}" type="presOf" srcId="{66FABAB8-EBFB-40BB-8B99-4FB3CC532211}" destId="{ACDE89FF-F2E8-4630-B98F-41AF4998BB67}" srcOrd="0" destOrd="0" presId="urn:microsoft.com/office/officeart/2005/8/layout/vList5"/>
    <dgm:cxn modelId="{86460F63-574A-4152-AE7D-C4A3C086E43F}" type="presOf" srcId="{7605986A-9069-4FF6-B64F-B3A9F381F085}" destId="{E3873C33-93E8-42B1-ABAD-8B9C8195C8CC}" srcOrd="0" destOrd="0" presId="urn:microsoft.com/office/officeart/2005/8/layout/vList5"/>
    <dgm:cxn modelId="{F3944543-FE7C-4428-806A-7B6388F4D13F}" type="presOf" srcId="{4E9A58F2-52D0-4F33-8E39-788C9E0318DB}" destId="{6B417977-7509-41C5-BE10-26B1CEB188B7}" srcOrd="0" destOrd="0" presId="urn:microsoft.com/office/officeart/2005/8/layout/vList5"/>
    <dgm:cxn modelId="{2E58AC66-C2F0-4BCF-8524-C15709B404E1}" srcId="{9B3690C9-1F99-4929-AAD8-9EB0ECDA6C11}" destId="{7605986A-9069-4FF6-B64F-B3A9F381F085}" srcOrd="0" destOrd="0" parTransId="{EBAF0CA5-1375-457C-8B2A-E31B69125FC8}" sibTransId="{C06E3AB4-FED5-4FE5-BB9D-1735B4523C01}"/>
    <dgm:cxn modelId="{FDF20148-89E5-4F88-9DDD-0615963AF76A}" srcId="{9B3690C9-1F99-4929-AAD8-9EB0ECDA6C11}" destId="{9673EFAE-4C9D-4588-809E-9C34B2322E9A}" srcOrd="2" destOrd="0" parTransId="{2D497AD9-F017-484C-A635-3D991438114A}" sibTransId="{9672198F-E627-4F9E-ABAB-FA9C50243420}"/>
    <dgm:cxn modelId="{8E0B3A6A-3B60-48E5-A976-20C72C733E37}" srcId="{9673EFAE-4C9D-4588-809E-9C34B2322E9A}" destId="{9FC800F1-585B-4295-A055-529203F969BD}" srcOrd="0" destOrd="0" parTransId="{C33F87A4-6DA7-460B-8E92-8B6F78CC7F88}" sibTransId="{51CF7FDE-1650-4C05-ABCE-87E460AFB29F}"/>
    <dgm:cxn modelId="{7ACFF64E-292B-4109-A762-784A99427DE9}" type="presOf" srcId="{80F458A1-073F-4CAF-AE5C-FF7C8CFB4E2A}" destId="{19941940-8895-4C17-8F3A-3CFE4C165D58}" srcOrd="0" destOrd="0" presId="urn:microsoft.com/office/officeart/2005/8/layout/vList5"/>
    <dgm:cxn modelId="{16B40270-8F3C-49FE-AC19-1DCC6F7AAA85}" srcId="{9B3690C9-1F99-4929-AAD8-9EB0ECDA6C11}" destId="{CF573828-47B2-4A66-B7DE-1366B62B1901}" srcOrd="3" destOrd="0" parTransId="{689A92E4-66F4-4BE8-8C56-303C93A2A228}" sibTransId="{89E7F730-D554-4E1A-98AF-41858DB98ACC}"/>
    <dgm:cxn modelId="{520E6479-8384-4912-86E7-5A091C765686}" type="presOf" srcId="{5FCB7615-93B3-43CD-9711-2C30F1F5200E}" destId="{37565E95-F674-4948-B5D4-BB280079F057}" srcOrd="0" destOrd="0" presId="urn:microsoft.com/office/officeart/2005/8/layout/vList5"/>
    <dgm:cxn modelId="{CEC95691-966C-4879-AE4C-230014A89874}" type="presOf" srcId="{3CA6D49F-C1E2-40EE-A23A-7B39C880BCC9}" destId="{641771A7-DE4E-42F6-94D2-832D7F209243}" srcOrd="0" destOrd="0" presId="urn:microsoft.com/office/officeart/2005/8/layout/vList5"/>
    <dgm:cxn modelId="{5515789C-53BF-4635-9841-80F2F6093411}" srcId="{4E9A58F2-52D0-4F33-8E39-788C9E0318DB}" destId="{5FCB7615-93B3-43CD-9711-2C30F1F5200E}" srcOrd="0" destOrd="0" parTransId="{29ABFA75-5234-4B64-894D-84BD37111C43}" sibTransId="{C01057BC-3F4F-4186-823F-E624D51C5D3C}"/>
    <dgm:cxn modelId="{FA25639E-403F-4DDC-8F3C-3BC775DBE5DB}" srcId="{80F458A1-073F-4CAF-AE5C-FF7C8CFB4E2A}" destId="{66FABAB8-EBFB-40BB-8B99-4FB3CC532211}" srcOrd="0" destOrd="0" parTransId="{DDA703BA-A1A3-4FFA-A08B-0DE65D00F583}" sibTransId="{568E4078-2154-4682-81E5-43EC4B9A8C43}"/>
    <dgm:cxn modelId="{62D58EB9-2E72-46A7-A45B-8ED556B3A277}" type="presOf" srcId="{9B3690C9-1F99-4929-AAD8-9EB0ECDA6C11}" destId="{951D17A9-7689-44D1-98E8-8C4850A625DD}" srcOrd="0" destOrd="0" presId="urn:microsoft.com/office/officeart/2005/8/layout/vList5"/>
    <dgm:cxn modelId="{9A2480C9-A324-4A8E-A47B-95590E746736}" srcId="{9B3690C9-1F99-4929-AAD8-9EB0ECDA6C11}" destId="{80F458A1-073F-4CAF-AE5C-FF7C8CFB4E2A}" srcOrd="1" destOrd="0" parTransId="{6D5153EB-A4D8-4947-906C-EF9EF54B7ECB}" sibTransId="{D51FEC8C-4593-4B7E-8B69-61433B425325}"/>
    <dgm:cxn modelId="{9FF946D3-FC5A-4056-A069-7FA3A2CD524B}" srcId="{9B3690C9-1F99-4929-AAD8-9EB0ECDA6C11}" destId="{4E9A58F2-52D0-4F33-8E39-788C9E0318DB}" srcOrd="4" destOrd="0" parTransId="{E7DBBB09-F309-4469-802C-EEC33407C9E4}" sibTransId="{31CBE1D3-A130-465C-9211-E7BA9A7FA2E7}"/>
    <dgm:cxn modelId="{CA5EC3D5-C91A-473B-8303-D4949C5CF619}" type="presOf" srcId="{9FC800F1-585B-4295-A055-529203F969BD}" destId="{E96B45B4-1139-4B96-82C7-470B03A7BE49}" srcOrd="0" destOrd="0" presId="urn:microsoft.com/office/officeart/2005/8/layout/vList5"/>
    <dgm:cxn modelId="{7CA684E0-27A6-44C5-AA4E-242863AA6221}" type="presOf" srcId="{CF573828-47B2-4A66-B7DE-1366B62B1901}" destId="{94FA5C19-E451-4749-8E9D-06DCCFD6079C}" srcOrd="0" destOrd="0" presId="urn:microsoft.com/office/officeart/2005/8/layout/vList5"/>
    <dgm:cxn modelId="{165ECEE7-54F8-4A0D-88B5-469F89AA5B94}" type="presOf" srcId="{9673EFAE-4C9D-4588-809E-9C34B2322E9A}" destId="{0D2EA268-4589-4DB4-BDE4-7B63E9BED078}" srcOrd="0" destOrd="0" presId="urn:microsoft.com/office/officeart/2005/8/layout/vList5"/>
    <dgm:cxn modelId="{C9C19290-CE70-402B-8F93-7B764C88980D}" type="presParOf" srcId="{951D17A9-7689-44D1-98E8-8C4850A625DD}" destId="{4C047936-860C-4C12-95D1-B4AB00CA0BEC}" srcOrd="0" destOrd="0" presId="urn:microsoft.com/office/officeart/2005/8/layout/vList5"/>
    <dgm:cxn modelId="{10A7045A-23A6-487F-BD0B-F284DECF96DC}" type="presParOf" srcId="{4C047936-860C-4C12-95D1-B4AB00CA0BEC}" destId="{E3873C33-93E8-42B1-ABAD-8B9C8195C8CC}" srcOrd="0" destOrd="0" presId="urn:microsoft.com/office/officeart/2005/8/layout/vList5"/>
    <dgm:cxn modelId="{A6FE2B7D-8736-4CF7-A587-D623617AFCF3}" type="presParOf" srcId="{951D17A9-7689-44D1-98E8-8C4850A625DD}" destId="{D9C656BC-7DD3-4D29-8B07-98C5E1FCEA09}" srcOrd="1" destOrd="0" presId="urn:microsoft.com/office/officeart/2005/8/layout/vList5"/>
    <dgm:cxn modelId="{CC6579CA-A476-4DE3-BE1D-CDCACD3323E4}" type="presParOf" srcId="{951D17A9-7689-44D1-98E8-8C4850A625DD}" destId="{0F7A561E-4552-4F98-92AC-1B003C4EBC39}" srcOrd="2" destOrd="0" presId="urn:microsoft.com/office/officeart/2005/8/layout/vList5"/>
    <dgm:cxn modelId="{E77B9D26-AAFE-4637-AFF7-06529BBFF804}" type="presParOf" srcId="{0F7A561E-4552-4F98-92AC-1B003C4EBC39}" destId="{19941940-8895-4C17-8F3A-3CFE4C165D58}" srcOrd="0" destOrd="0" presId="urn:microsoft.com/office/officeart/2005/8/layout/vList5"/>
    <dgm:cxn modelId="{A38B1E12-E135-4259-86D6-123132148C41}" type="presParOf" srcId="{0F7A561E-4552-4F98-92AC-1B003C4EBC39}" destId="{ACDE89FF-F2E8-4630-B98F-41AF4998BB67}" srcOrd="1" destOrd="0" presId="urn:microsoft.com/office/officeart/2005/8/layout/vList5"/>
    <dgm:cxn modelId="{418B0690-7F24-4590-A313-88619F409FDB}" type="presParOf" srcId="{951D17A9-7689-44D1-98E8-8C4850A625DD}" destId="{BD4365E4-537F-4833-9DE5-36FBA8F67ED7}" srcOrd="3" destOrd="0" presId="urn:microsoft.com/office/officeart/2005/8/layout/vList5"/>
    <dgm:cxn modelId="{EFD718E7-B822-4F02-8B10-E9E11E4754C2}" type="presParOf" srcId="{951D17A9-7689-44D1-98E8-8C4850A625DD}" destId="{60B1753F-4070-47C1-A290-A1757C898F5E}" srcOrd="4" destOrd="0" presId="urn:microsoft.com/office/officeart/2005/8/layout/vList5"/>
    <dgm:cxn modelId="{FA5B5BD7-0CBC-4698-9D5F-EEE9CC8B1E7D}" type="presParOf" srcId="{60B1753F-4070-47C1-A290-A1757C898F5E}" destId="{0D2EA268-4589-4DB4-BDE4-7B63E9BED078}" srcOrd="0" destOrd="0" presId="urn:microsoft.com/office/officeart/2005/8/layout/vList5"/>
    <dgm:cxn modelId="{14F432C1-238A-4F8D-9393-B73F1D490A3E}" type="presParOf" srcId="{60B1753F-4070-47C1-A290-A1757C898F5E}" destId="{E96B45B4-1139-4B96-82C7-470B03A7BE49}" srcOrd="1" destOrd="0" presId="urn:microsoft.com/office/officeart/2005/8/layout/vList5"/>
    <dgm:cxn modelId="{46842665-A8AE-40A0-A684-33A2F1A2C35B}" type="presParOf" srcId="{951D17A9-7689-44D1-98E8-8C4850A625DD}" destId="{9F0BB16B-7084-466A-92BB-061CE208CC32}" srcOrd="5" destOrd="0" presId="urn:microsoft.com/office/officeart/2005/8/layout/vList5"/>
    <dgm:cxn modelId="{403E387E-3D6E-4C40-B77A-CCF4410138B7}" type="presParOf" srcId="{951D17A9-7689-44D1-98E8-8C4850A625DD}" destId="{94A35ADC-E351-486E-A0BC-655E3CD58D8D}" srcOrd="6" destOrd="0" presId="urn:microsoft.com/office/officeart/2005/8/layout/vList5"/>
    <dgm:cxn modelId="{3CB38401-3800-40FD-949A-96EF65A931B9}" type="presParOf" srcId="{94A35ADC-E351-486E-A0BC-655E3CD58D8D}" destId="{94FA5C19-E451-4749-8E9D-06DCCFD6079C}" srcOrd="0" destOrd="0" presId="urn:microsoft.com/office/officeart/2005/8/layout/vList5"/>
    <dgm:cxn modelId="{809EA2D8-D304-482D-93BA-042894BBE435}" type="presParOf" srcId="{94A35ADC-E351-486E-A0BC-655E3CD58D8D}" destId="{641771A7-DE4E-42F6-94D2-832D7F209243}" srcOrd="1" destOrd="0" presId="urn:microsoft.com/office/officeart/2005/8/layout/vList5"/>
    <dgm:cxn modelId="{89ACBB94-6589-48C6-93EC-CFF4A2CB11CC}" type="presParOf" srcId="{951D17A9-7689-44D1-98E8-8C4850A625DD}" destId="{9B89F0C5-B439-4934-9E05-1905FD78F044}" srcOrd="7" destOrd="0" presId="urn:microsoft.com/office/officeart/2005/8/layout/vList5"/>
    <dgm:cxn modelId="{E5472C3A-8824-4531-86E3-86B87CA53E54}" type="presParOf" srcId="{951D17A9-7689-44D1-98E8-8C4850A625DD}" destId="{66AF23CD-12EC-46D2-B590-277976973458}" srcOrd="8" destOrd="0" presId="urn:microsoft.com/office/officeart/2005/8/layout/vList5"/>
    <dgm:cxn modelId="{B2B082B9-E2D4-48A9-8FAF-EF415586A705}" type="presParOf" srcId="{66AF23CD-12EC-46D2-B590-277976973458}" destId="{6B417977-7509-41C5-BE10-26B1CEB188B7}" srcOrd="0" destOrd="0" presId="urn:microsoft.com/office/officeart/2005/8/layout/vList5"/>
    <dgm:cxn modelId="{E488C795-DBFD-465A-8FEA-50490058DBB3}" type="presParOf" srcId="{66AF23CD-12EC-46D2-B590-277976973458}" destId="{37565E95-F674-4948-B5D4-BB280079F0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35D62A-2BF6-4C4B-963B-BF6702834258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EAE83C8-12DE-4C41-B1C3-CD3E82008BD0}">
      <dgm:prSet custT="1"/>
      <dgm:spPr/>
      <dgm:t>
        <a:bodyPr/>
        <a:lstStyle/>
        <a:p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DCSS leadership   </a:t>
          </a:r>
        </a:p>
      </dgm:t>
    </dgm:pt>
    <dgm:pt modelId="{24C08284-415D-4B35-BF2C-C40FFB089FE0}" type="parTrans" cxnId="{7F2A49E2-7769-47F0-91B6-31340E3CC323}">
      <dgm:prSet/>
      <dgm:spPr/>
      <dgm:t>
        <a:bodyPr/>
        <a:lstStyle/>
        <a:p>
          <a:endParaRPr lang="en-US"/>
        </a:p>
      </dgm:t>
    </dgm:pt>
    <dgm:pt modelId="{BF9DE896-CAD5-46A2-8F0B-144849C80117}" type="sibTrans" cxnId="{7F2A49E2-7769-47F0-91B6-31340E3CC323}">
      <dgm:prSet/>
      <dgm:spPr/>
      <dgm:t>
        <a:bodyPr/>
        <a:lstStyle/>
        <a:p>
          <a:endParaRPr lang="en-US"/>
        </a:p>
      </dgm:t>
    </dgm:pt>
    <dgm:pt modelId="{C5A4E6E1-8AC7-4484-8EC8-1FA64AF49F2E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US" sz="1200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 PAC Program</a:t>
          </a:r>
        </a:p>
      </dgm:t>
    </dgm:pt>
    <dgm:pt modelId="{1260DB53-F304-4F72-805E-5551A15AE7B8}" type="parTrans" cxnId="{89DF10FE-6126-45E8-9836-A89A94A280F8}">
      <dgm:prSet/>
      <dgm:spPr/>
      <dgm:t>
        <a:bodyPr/>
        <a:lstStyle/>
        <a:p>
          <a:endParaRPr lang="en-US"/>
        </a:p>
      </dgm:t>
    </dgm:pt>
    <dgm:pt modelId="{E6D87A08-8E0A-48F2-ABC3-30F49679953F}" type="sibTrans" cxnId="{89DF10FE-6126-45E8-9836-A89A94A280F8}">
      <dgm:prSet/>
      <dgm:spPr/>
      <dgm:t>
        <a:bodyPr/>
        <a:lstStyle/>
        <a:p>
          <a:endParaRPr lang="en-US"/>
        </a:p>
      </dgm:t>
    </dgm:pt>
    <dgm:pt modelId="{278D4E5C-8F2C-4B1A-B4E9-2869E5177714}">
      <dgm:prSet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Pilot</a:t>
          </a:r>
        </a:p>
      </dgm:t>
    </dgm:pt>
    <dgm:pt modelId="{F2AE835D-AB9E-4186-B707-971481E10E40}" type="parTrans" cxnId="{0852F396-F480-428C-969F-4F7AD7AC4DFF}">
      <dgm:prSet/>
      <dgm:spPr/>
      <dgm:t>
        <a:bodyPr/>
        <a:lstStyle/>
        <a:p>
          <a:endParaRPr lang="en-US"/>
        </a:p>
      </dgm:t>
    </dgm:pt>
    <dgm:pt modelId="{FAEDC7BD-8E2D-481F-A6B4-FFFA85C7DD0F}" type="sibTrans" cxnId="{0852F396-F480-428C-969F-4F7AD7AC4DFF}">
      <dgm:prSet/>
      <dgm:spPr/>
      <dgm:t>
        <a:bodyPr/>
        <a:lstStyle/>
        <a:p>
          <a:endParaRPr lang="en-US"/>
        </a:p>
      </dgm:t>
    </dgm:pt>
    <dgm:pt modelId="{F5C120C2-68EF-45A5-9335-E8319802E161}">
      <dgm:prSet custT="1"/>
      <dgm:spPr/>
      <dgm:t>
        <a:bodyPr/>
        <a:lstStyle/>
        <a:p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Criminal Justice Reform</a:t>
          </a:r>
        </a:p>
        <a:p>
          <a:endParaRPr lang="en-US" sz="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706356-13E6-4576-A654-D567264A51B7}" type="parTrans" cxnId="{C646D5E8-53D4-4EAD-B7FA-F5E63E6126AC}">
      <dgm:prSet/>
      <dgm:spPr/>
      <dgm:t>
        <a:bodyPr/>
        <a:lstStyle/>
        <a:p>
          <a:endParaRPr lang="en-US"/>
        </a:p>
      </dgm:t>
    </dgm:pt>
    <dgm:pt modelId="{0FA49E05-4488-46DF-9C65-8C68E0280614}" type="sibTrans" cxnId="{C646D5E8-53D4-4EAD-B7FA-F5E63E6126AC}">
      <dgm:prSet/>
      <dgm:spPr/>
      <dgm:t>
        <a:bodyPr/>
        <a:lstStyle/>
        <a:p>
          <a:endParaRPr lang="en-US"/>
        </a:p>
      </dgm:t>
    </dgm:pt>
    <dgm:pt modelId="{39409C1E-A20D-4BF9-8546-A928CDBC16D4}">
      <dgm:prSet phldrT="[Text]" custT="1"/>
      <dgm:spPr/>
      <dgm:t>
        <a:bodyPr/>
        <a:lstStyle/>
        <a:p>
          <a:r>
            <a:rPr lang="en-US" sz="1200" dirty="0">
              <a:latin typeface="Arial" panose="020B0604020202020204" pitchFamily="34" charset="0"/>
              <a:cs typeface="Arial" panose="020B0604020202020204" pitchFamily="34" charset="0"/>
            </a:rPr>
            <a:t>The Idea</a:t>
          </a:r>
        </a:p>
      </dgm:t>
    </dgm:pt>
    <dgm:pt modelId="{24175759-6FBB-4DB8-936A-A0ABCCCEEC3F}" type="sibTrans" cxnId="{FE181B3C-CE6D-445D-90B6-38561C96094C}">
      <dgm:prSet/>
      <dgm:spPr/>
      <dgm:t>
        <a:bodyPr/>
        <a:lstStyle/>
        <a:p>
          <a:endParaRPr lang="en-US"/>
        </a:p>
      </dgm:t>
    </dgm:pt>
    <dgm:pt modelId="{5DA353C3-A96E-4600-ADBA-90ACFB1AA67A}" type="parTrans" cxnId="{FE181B3C-CE6D-445D-90B6-38561C96094C}">
      <dgm:prSet/>
      <dgm:spPr/>
      <dgm:t>
        <a:bodyPr/>
        <a:lstStyle/>
        <a:p>
          <a:endParaRPr lang="en-US"/>
        </a:p>
      </dgm:t>
    </dgm:pt>
    <dgm:pt modelId="{A3933B43-3A5C-47A0-B13A-B318D02ADC5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The idea was proposed by former Supreme Court of Georgia Chief Justice Leah Sears</a:t>
          </a:r>
        </a:p>
      </dgm:t>
    </dgm:pt>
    <dgm:pt modelId="{4418B9F3-8B62-469F-9566-3510F7E1B291}" type="parTrans" cxnId="{437075F1-F0A7-47DA-97B5-C7C207FB903F}">
      <dgm:prSet/>
      <dgm:spPr/>
      <dgm:t>
        <a:bodyPr/>
        <a:lstStyle/>
        <a:p>
          <a:endParaRPr lang="en-US"/>
        </a:p>
      </dgm:t>
    </dgm:pt>
    <dgm:pt modelId="{43A70197-09E9-468E-94F0-E791CD88A1B2}" type="sibTrans" cxnId="{437075F1-F0A7-47DA-97B5-C7C207FB903F}">
      <dgm:prSet/>
      <dgm:spPr/>
      <dgm:t>
        <a:bodyPr/>
        <a:lstStyle/>
        <a:p>
          <a:endParaRPr lang="en-US"/>
        </a:p>
      </dgm:t>
    </dgm:pt>
    <dgm:pt modelId="{FB10B594-CE22-4795-A10C-B60FE4F561E1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The first PAC program was launched in the Coweta Judicial Circuit in October 2009 with Judge John Simpson </a:t>
          </a:r>
        </a:p>
      </dgm:t>
    </dgm:pt>
    <dgm:pt modelId="{BA171F8C-DC07-43F1-9344-6B5AE9CD1D5A}" type="parTrans" cxnId="{F11A050D-3401-4368-A871-C3BA33967A52}">
      <dgm:prSet/>
      <dgm:spPr/>
      <dgm:t>
        <a:bodyPr/>
        <a:lstStyle/>
        <a:p>
          <a:endParaRPr lang="en-US"/>
        </a:p>
      </dgm:t>
    </dgm:pt>
    <dgm:pt modelId="{A39E4CF8-C9DC-4793-A9B6-4FA88706BBA1}" type="sibTrans" cxnId="{F11A050D-3401-4368-A871-C3BA33967A52}">
      <dgm:prSet/>
      <dgm:spPr/>
      <dgm:t>
        <a:bodyPr/>
        <a:lstStyle/>
        <a:p>
          <a:endParaRPr lang="en-US"/>
        </a:p>
      </dgm:t>
    </dgm:pt>
    <dgm:pt modelId="{3923C8EB-3186-4DE5-9AFA-2B302F7B7BE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Initial pilot showed success, leading to expansion and funding of coordinators  </a:t>
          </a:r>
        </a:p>
      </dgm:t>
    </dgm:pt>
    <dgm:pt modelId="{8B1F4EB9-667D-4136-8361-77BEB5BA093D}" type="parTrans" cxnId="{D8923962-DD24-43DE-AB97-15821BABB5A2}">
      <dgm:prSet/>
      <dgm:spPr/>
      <dgm:t>
        <a:bodyPr/>
        <a:lstStyle/>
        <a:p>
          <a:endParaRPr lang="en-US"/>
        </a:p>
      </dgm:t>
    </dgm:pt>
    <dgm:pt modelId="{7D17E7C8-1DF2-497A-A146-862607F021C5}" type="sibTrans" cxnId="{D8923962-DD24-43DE-AB97-15821BABB5A2}">
      <dgm:prSet/>
      <dgm:spPr/>
      <dgm:t>
        <a:bodyPr/>
        <a:lstStyle/>
        <a:p>
          <a:endParaRPr lang="en-US"/>
        </a:p>
      </dgm:t>
    </dgm:pt>
    <dgm:pt modelId="{30EC2877-4D06-441B-99BA-FE8734FFB937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 2011, the Special Council on Criminal Justice Reform, under Gov. Nathan Deal, recommended expanding accountability courts to support criminal justice</a:t>
          </a:r>
        </a:p>
      </dgm:t>
    </dgm:pt>
    <dgm:pt modelId="{AF69C3C0-0599-4AA8-ADE9-03D006CA8EDD}" type="parTrans" cxnId="{5872DD30-3F6A-4618-A7C1-38D797E11484}">
      <dgm:prSet/>
      <dgm:spPr/>
      <dgm:t>
        <a:bodyPr/>
        <a:lstStyle/>
        <a:p>
          <a:endParaRPr lang="en-US"/>
        </a:p>
      </dgm:t>
    </dgm:pt>
    <dgm:pt modelId="{2957DEB1-6D76-42D2-A484-7E9518EEEE1C}" type="sibTrans" cxnId="{5872DD30-3F6A-4618-A7C1-38D797E11484}">
      <dgm:prSet/>
      <dgm:spPr/>
      <dgm:t>
        <a:bodyPr/>
        <a:lstStyle/>
        <a:p>
          <a:endParaRPr lang="en-US"/>
        </a:p>
      </dgm:t>
    </dgm:pt>
    <dgm:pt modelId="{74234439-54BC-496F-8A57-2341EB1AB67C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DCSS leadership visited North Carolina and adapted the model for Georgia </a:t>
          </a:r>
        </a:p>
      </dgm:t>
    </dgm:pt>
    <dgm:pt modelId="{08F791DA-5807-4179-93A0-99A54D2C70BE}" type="sibTrans" cxnId="{D0265E00-3804-4798-8405-9D8066B6F3D4}">
      <dgm:prSet/>
      <dgm:spPr/>
      <dgm:t>
        <a:bodyPr/>
        <a:lstStyle/>
        <a:p>
          <a:endParaRPr lang="en-US"/>
        </a:p>
      </dgm:t>
    </dgm:pt>
    <dgm:pt modelId="{2AF6BB2F-4F06-4A03-8FFD-9AECF25BE5F3}" type="parTrans" cxnId="{D0265E00-3804-4798-8405-9D8066B6F3D4}">
      <dgm:prSet/>
      <dgm:spPr/>
      <dgm:t>
        <a:bodyPr/>
        <a:lstStyle/>
        <a:p>
          <a:endParaRPr lang="en-US"/>
        </a:p>
      </dgm:t>
    </dgm:pt>
    <dgm:pt modelId="{AD4714E7-5776-4607-A616-66BE147FE92C}" type="pres">
      <dgm:prSet presAssocID="{6635D62A-2BF6-4C4B-963B-BF6702834258}" presName="linearFlow" presStyleCnt="0">
        <dgm:presLayoutVars>
          <dgm:dir/>
          <dgm:animLvl val="lvl"/>
          <dgm:resizeHandles val="exact"/>
        </dgm:presLayoutVars>
      </dgm:prSet>
      <dgm:spPr/>
    </dgm:pt>
    <dgm:pt modelId="{92C1B68F-C2A6-40B3-B839-FE3963B13CAE}" type="pres">
      <dgm:prSet presAssocID="{39409C1E-A20D-4BF9-8546-A928CDBC16D4}" presName="composite" presStyleCnt="0"/>
      <dgm:spPr/>
    </dgm:pt>
    <dgm:pt modelId="{70738DF9-139C-4D88-A492-71D06672911A}" type="pres">
      <dgm:prSet presAssocID="{39409C1E-A20D-4BF9-8546-A928CDBC16D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6999DD60-244A-496E-98E8-D740B313FA97}" type="pres">
      <dgm:prSet presAssocID="{39409C1E-A20D-4BF9-8546-A928CDBC16D4}" presName="descendantText" presStyleLbl="alignAcc1" presStyleIdx="0" presStyleCnt="5">
        <dgm:presLayoutVars>
          <dgm:bulletEnabled val="1"/>
        </dgm:presLayoutVars>
      </dgm:prSet>
      <dgm:spPr/>
    </dgm:pt>
    <dgm:pt modelId="{EE63FF54-B967-4123-AF0F-1B1DCDEAEE58}" type="pres">
      <dgm:prSet presAssocID="{24175759-6FBB-4DB8-936A-A0ABCCCEEC3F}" presName="sp" presStyleCnt="0"/>
      <dgm:spPr/>
    </dgm:pt>
    <dgm:pt modelId="{E5F5E81D-39EF-470D-8296-093E936B822C}" type="pres">
      <dgm:prSet presAssocID="{0EAE83C8-12DE-4C41-B1C3-CD3E82008BD0}" presName="composite" presStyleCnt="0"/>
      <dgm:spPr/>
    </dgm:pt>
    <dgm:pt modelId="{555F2EBA-5A76-43B6-ACDC-BB401EA08B8D}" type="pres">
      <dgm:prSet presAssocID="{0EAE83C8-12DE-4C41-B1C3-CD3E82008BD0}" presName="parentText" presStyleLbl="alignNode1" presStyleIdx="1" presStyleCnt="5" custScaleX="117757">
        <dgm:presLayoutVars>
          <dgm:chMax val="1"/>
          <dgm:bulletEnabled val="1"/>
        </dgm:presLayoutVars>
      </dgm:prSet>
      <dgm:spPr/>
    </dgm:pt>
    <dgm:pt modelId="{1A0A6028-29A2-4377-87E6-D4D7C2D0D4BD}" type="pres">
      <dgm:prSet presAssocID="{0EAE83C8-12DE-4C41-B1C3-CD3E82008BD0}" presName="descendantText" presStyleLbl="alignAcc1" presStyleIdx="1" presStyleCnt="5">
        <dgm:presLayoutVars>
          <dgm:bulletEnabled val="1"/>
        </dgm:presLayoutVars>
      </dgm:prSet>
      <dgm:spPr/>
    </dgm:pt>
    <dgm:pt modelId="{B918256C-FD3E-45D9-B028-C4989FA92BF9}" type="pres">
      <dgm:prSet presAssocID="{BF9DE896-CAD5-46A2-8F0B-144849C80117}" presName="sp" presStyleCnt="0"/>
      <dgm:spPr/>
    </dgm:pt>
    <dgm:pt modelId="{BD0D1B19-C481-465C-9775-861BE6936A39}" type="pres">
      <dgm:prSet presAssocID="{C5A4E6E1-8AC7-4484-8EC8-1FA64AF49F2E}" presName="composite" presStyleCnt="0"/>
      <dgm:spPr/>
    </dgm:pt>
    <dgm:pt modelId="{419A6A96-7287-4949-B2C3-2687B1B2E233}" type="pres">
      <dgm:prSet presAssocID="{C5A4E6E1-8AC7-4484-8EC8-1FA64AF49F2E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5F8A95CD-D5D0-4DF3-9E62-34160B570352}" type="pres">
      <dgm:prSet presAssocID="{C5A4E6E1-8AC7-4484-8EC8-1FA64AF49F2E}" presName="descendantText" presStyleLbl="alignAcc1" presStyleIdx="2" presStyleCnt="5">
        <dgm:presLayoutVars>
          <dgm:bulletEnabled val="1"/>
        </dgm:presLayoutVars>
      </dgm:prSet>
      <dgm:spPr/>
    </dgm:pt>
    <dgm:pt modelId="{C9F959CC-B1D5-4063-B4EC-27C1AA67B855}" type="pres">
      <dgm:prSet presAssocID="{E6D87A08-8E0A-48F2-ABC3-30F49679953F}" presName="sp" presStyleCnt="0"/>
      <dgm:spPr/>
    </dgm:pt>
    <dgm:pt modelId="{234FBAD9-2B4D-43EF-BED8-7C5CC3C0A61D}" type="pres">
      <dgm:prSet presAssocID="{278D4E5C-8F2C-4B1A-B4E9-2869E5177714}" presName="composite" presStyleCnt="0"/>
      <dgm:spPr/>
    </dgm:pt>
    <dgm:pt modelId="{2651E491-5A83-4F6A-B34D-4A36F7639E25}" type="pres">
      <dgm:prSet presAssocID="{278D4E5C-8F2C-4B1A-B4E9-2869E5177714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41A5AED5-847B-445C-A43D-F9EACB6C3FA4}" type="pres">
      <dgm:prSet presAssocID="{278D4E5C-8F2C-4B1A-B4E9-2869E5177714}" presName="descendantText" presStyleLbl="alignAcc1" presStyleIdx="3" presStyleCnt="5">
        <dgm:presLayoutVars>
          <dgm:bulletEnabled val="1"/>
        </dgm:presLayoutVars>
      </dgm:prSet>
      <dgm:spPr/>
    </dgm:pt>
    <dgm:pt modelId="{D746A3DE-CD51-43AB-9719-471851EC197B}" type="pres">
      <dgm:prSet presAssocID="{FAEDC7BD-8E2D-481F-A6B4-FFFA85C7DD0F}" presName="sp" presStyleCnt="0"/>
      <dgm:spPr/>
    </dgm:pt>
    <dgm:pt modelId="{D9158FA0-A440-43D9-86A2-B52989708300}" type="pres">
      <dgm:prSet presAssocID="{F5C120C2-68EF-45A5-9335-E8319802E161}" presName="composite" presStyleCnt="0"/>
      <dgm:spPr/>
    </dgm:pt>
    <dgm:pt modelId="{4118C73E-B107-427F-A599-44966C9190CF}" type="pres">
      <dgm:prSet presAssocID="{F5C120C2-68EF-45A5-9335-E8319802E161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91B9C82F-042E-48B1-8FEC-61D3EC58505B}" type="pres">
      <dgm:prSet presAssocID="{F5C120C2-68EF-45A5-9335-E8319802E161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D0265E00-3804-4798-8405-9D8066B6F3D4}" srcId="{0EAE83C8-12DE-4C41-B1C3-CD3E82008BD0}" destId="{74234439-54BC-496F-8A57-2341EB1AB67C}" srcOrd="0" destOrd="0" parTransId="{2AF6BB2F-4F06-4A03-8FFD-9AECF25BE5F3}" sibTransId="{08F791DA-5807-4179-93A0-99A54D2C70BE}"/>
    <dgm:cxn modelId="{8A8C0B07-A54A-4E5A-9159-91A6692A1784}" type="presOf" srcId="{30EC2877-4D06-441B-99BA-FE8734FFB937}" destId="{91B9C82F-042E-48B1-8FEC-61D3EC58505B}" srcOrd="0" destOrd="0" presId="urn:microsoft.com/office/officeart/2005/8/layout/chevron2"/>
    <dgm:cxn modelId="{F11A050D-3401-4368-A871-C3BA33967A52}" srcId="{C5A4E6E1-8AC7-4484-8EC8-1FA64AF49F2E}" destId="{FB10B594-CE22-4795-A10C-B60FE4F561E1}" srcOrd="0" destOrd="0" parTransId="{BA171F8C-DC07-43F1-9344-6B5AE9CD1D5A}" sibTransId="{A39E4CF8-C9DC-4793-A9B6-4FA88706BBA1}"/>
    <dgm:cxn modelId="{B8CA8018-DEBA-419C-9D89-CEB8DF852C90}" type="presOf" srcId="{3923C8EB-3186-4DE5-9AFA-2B302F7B7BE8}" destId="{41A5AED5-847B-445C-A43D-F9EACB6C3FA4}" srcOrd="0" destOrd="0" presId="urn:microsoft.com/office/officeart/2005/8/layout/chevron2"/>
    <dgm:cxn modelId="{12163D23-CC9A-4744-9AA9-7E4DE34AE849}" type="presOf" srcId="{6635D62A-2BF6-4C4B-963B-BF6702834258}" destId="{AD4714E7-5776-4607-A616-66BE147FE92C}" srcOrd="0" destOrd="0" presId="urn:microsoft.com/office/officeart/2005/8/layout/chevron2"/>
    <dgm:cxn modelId="{5872DD30-3F6A-4618-A7C1-38D797E11484}" srcId="{F5C120C2-68EF-45A5-9335-E8319802E161}" destId="{30EC2877-4D06-441B-99BA-FE8734FFB937}" srcOrd="0" destOrd="0" parTransId="{AF69C3C0-0599-4AA8-ADE9-03D006CA8EDD}" sibTransId="{2957DEB1-6D76-42D2-A484-7E9518EEEE1C}"/>
    <dgm:cxn modelId="{FE181B3C-CE6D-445D-90B6-38561C96094C}" srcId="{6635D62A-2BF6-4C4B-963B-BF6702834258}" destId="{39409C1E-A20D-4BF9-8546-A928CDBC16D4}" srcOrd="0" destOrd="0" parTransId="{5DA353C3-A96E-4600-ADBA-90ACFB1AA67A}" sibTransId="{24175759-6FBB-4DB8-936A-A0ABCCCEEC3F}"/>
    <dgm:cxn modelId="{D8923962-DD24-43DE-AB97-15821BABB5A2}" srcId="{278D4E5C-8F2C-4B1A-B4E9-2869E5177714}" destId="{3923C8EB-3186-4DE5-9AFA-2B302F7B7BE8}" srcOrd="0" destOrd="0" parTransId="{8B1F4EB9-667D-4136-8361-77BEB5BA093D}" sibTransId="{7D17E7C8-1DF2-497A-A146-862607F021C5}"/>
    <dgm:cxn modelId="{F4464F67-3A06-432A-8659-DB60A8874BB6}" type="presOf" srcId="{0EAE83C8-12DE-4C41-B1C3-CD3E82008BD0}" destId="{555F2EBA-5A76-43B6-ACDC-BB401EA08B8D}" srcOrd="0" destOrd="0" presId="urn:microsoft.com/office/officeart/2005/8/layout/chevron2"/>
    <dgm:cxn modelId="{A7A2FB83-5555-49FB-AC88-3CF4B94D08B9}" type="presOf" srcId="{A3933B43-3A5C-47A0-B13A-B318D02ADC50}" destId="{6999DD60-244A-496E-98E8-D740B313FA97}" srcOrd="0" destOrd="0" presId="urn:microsoft.com/office/officeart/2005/8/layout/chevron2"/>
    <dgm:cxn modelId="{0852F396-F480-428C-969F-4F7AD7AC4DFF}" srcId="{6635D62A-2BF6-4C4B-963B-BF6702834258}" destId="{278D4E5C-8F2C-4B1A-B4E9-2869E5177714}" srcOrd="3" destOrd="0" parTransId="{F2AE835D-AB9E-4186-B707-971481E10E40}" sibTransId="{FAEDC7BD-8E2D-481F-A6B4-FFFA85C7DD0F}"/>
    <dgm:cxn modelId="{933B4299-38AE-4600-AC86-890FB4AC8827}" type="presOf" srcId="{FB10B594-CE22-4795-A10C-B60FE4F561E1}" destId="{5F8A95CD-D5D0-4DF3-9E62-34160B570352}" srcOrd="0" destOrd="0" presId="urn:microsoft.com/office/officeart/2005/8/layout/chevron2"/>
    <dgm:cxn modelId="{EB15429B-E39D-4640-8AD4-93DE1B782B88}" type="presOf" srcId="{74234439-54BC-496F-8A57-2341EB1AB67C}" destId="{1A0A6028-29A2-4377-87E6-D4D7C2D0D4BD}" srcOrd="0" destOrd="0" presId="urn:microsoft.com/office/officeart/2005/8/layout/chevron2"/>
    <dgm:cxn modelId="{A29B56BA-136D-48FE-8EDA-8E2FE9EA0156}" type="presOf" srcId="{C5A4E6E1-8AC7-4484-8EC8-1FA64AF49F2E}" destId="{419A6A96-7287-4949-B2C3-2687B1B2E233}" srcOrd="0" destOrd="0" presId="urn:microsoft.com/office/officeart/2005/8/layout/chevron2"/>
    <dgm:cxn modelId="{60D69CD1-5962-4C29-90E7-97914BDDB314}" type="presOf" srcId="{F5C120C2-68EF-45A5-9335-E8319802E161}" destId="{4118C73E-B107-427F-A599-44966C9190CF}" srcOrd="0" destOrd="0" presId="urn:microsoft.com/office/officeart/2005/8/layout/chevron2"/>
    <dgm:cxn modelId="{A21158E1-623B-4D08-9E85-0986318F47B3}" type="presOf" srcId="{278D4E5C-8F2C-4B1A-B4E9-2869E5177714}" destId="{2651E491-5A83-4F6A-B34D-4A36F7639E25}" srcOrd="0" destOrd="0" presId="urn:microsoft.com/office/officeart/2005/8/layout/chevron2"/>
    <dgm:cxn modelId="{7F2A49E2-7769-47F0-91B6-31340E3CC323}" srcId="{6635D62A-2BF6-4C4B-963B-BF6702834258}" destId="{0EAE83C8-12DE-4C41-B1C3-CD3E82008BD0}" srcOrd="1" destOrd="0" parTransId="{24C08284-415D-4B35-BF2C-C40FFB089FE0}" sibTransId="{BF9DE896-CAD5-46A2-8F0B-144849C80117}"/>
    <dgm:cxn modelId="{C646D5E8-53D4-4EAD-B7FA-F5E63E6126AC}" srcId="{6635D62A-2BF6-4C4B-963B-BF6702834258}" destId="{F5C120C2-68EF-45A5-9335-E8319802E161}" srcOrd="4" destOrd="0" parTransId="{AA706356-13E6-4576-A654-D567264A51B7}" sibTransId="{0FA49E05-4488-46DF-9C65-8C68E0280614}"/>
    <dgm:cxn modelId="{437075F1-F0A7-47DA-97B5-C7C207FB903F}" srcId="{39409C1E-A20D-4BF9-8546-A928CDBC16D4}" destId="{A3933B43-3A5C-47A0-B13A-B318D02ADC50}" srcOrd="0" destOrd="0" parTransId="{4418B9F3-8B62-469F-9566-3510F7E1B291}" sibTransId="{43A70197-09E9-468E-94F0-E791CD88A1B2}"/>
    <dgm:cxn modelId="{3AFD16F4-62B2-4AF4-A113-106A5E185242}" type="presOf" srcId="{39409C1E-A20D-4BF9-8546-A928CDBC16D4}" destId="{70738DF9-139C-4D88-A492-71D06672911A}" srcOrd="0" destOrd="0" presId="urn:microsoft.com/office/officeart/2005/8/layout/chevron2"/>
    <dgm:cxn modelId="{89DF10FE-6126-45E8-9836-A89A94A280F8}" srcId="{6635D62A-2BF6-4C4B-963B-BF6702834258}" destId="{C5A4E6E1-8AC7-4484-8EC8-1FA64AF49F2E}" srcOrd="2" destOrd="0" parTransId="{1260DB53-F304-4F72-805E-5551A15AE7B8}" sibTransId="{E6D87A08-8E0A-48F2-ABC3-30F49679953F}"/>
    <dgm:cxn modelId="{D8EBF22D-D175-4135-BE94-18530BFD6EF2}" type="presParOf" srcId="{AD4714E7-5776-4607-A616-66BE147FE92C}" destId="{92C1B68F-C2A6-40B3-B839-FE3963B13CAE}" srcOrd="0" destOrd="0" presId="urn:microsoft.com/office/officeart/2005/8/layout/chevron2"/>
    <dgm:cxn modelId="{1D824F36-460E-46E8-A31E-1633A8FFC0F8}" type="presParOf" srcId="{92C1B68F-C2A6-40B3-B839-FE3963B13CAE}" destId="{70738DF9-139C-4D88-A492-71D06672911A}" srcOrd="0" destOrd="0" presId="urn:microsoft.com/office/officeart/2005/8/layout/chevron2"/>
    <dgm:cxn modelId="{971279FE-75E9-4A58-A3FD-53332D844BCA}" type="presParOf" srcId="{92C1B68F-C2A6-40B3-B839-FE3963B13CAE}" destId="{6999DD60-244A-496E-98E8-D740B313FA97}" srcOrd="1" destOrd="0" presId="urn:microsoft.com/office/officeart/2005/8/layout/chevron2"/>
    <dgm:cxn modelId="{94CC26B1-FE07-4E59-9EE3-708277C47DAC}" type="presParOf" srcId="{AD4714E7-5776-4607-A616-66BE147FE92C}" destId="{EE63FF54-B967-4123-AF0F-1B1DCDEAEE58}" srcOrd="1" destOrd="0" presId="urn:microsoft.com/office/officeart/2005/8/layout/chevron2"/>
    <dgm:cxn modelId="{A95DEF49-7690-4774-BC61-7F8287250ADD}" type="presParOf" srcId="{AD4714E7-5776-4607-A616-66BE147FE92C}" destId="{E5F5E81D-39EF-470D-8296-093E936B822C}" srcOrd="2" destOrd="0" presId="urn:microsoft.com/office/officeart/2005/8/layout/chevron2"/>
    <dgm:cxn modelId="{67304039-4CFF-4E46-954C-A7CDBACC17EA}" type="presParOf" srcId="{E5F5E81D-39EF-470D-8296-093E936B822C}" destId="{555F2EBA-5A76-43B6-ACDC-BB401EA08B8D}" srcOrd="0" destOrd="0" presId="urn:microsoft.com/office/officeart/2005/8/layout/chevron2"/>
    <dgm:cxn modelId="{583F0CA6-65A0-42A2-A030-8C5581B146EF}" type="presParOf" srcId="{E5F5E81D-39EF-470D-8296-093E936B822C}" destId="{1A0A6028-29A2-4377-87E6-D4D7C2D0D4BD}" srcOrd="1" destOrd="0" presId="urn:microsoft.com/office/officeart/2005/8/layout/chevron2"/>
    <dgm:cxn modelId="{A1324D38-480B-405E-9ABD-81071537E22A}" type="presParOf" srcId="{AD4714E7-5776-4607-A616-66BE147FE92C}" destId="{B918256C-FD3E-45D9-B028-C4989FA92BF9}" srcOrd="3" destOrd="0" presId="urn:microsoft.com/office/officeart/2005/8/layout/chevron2"/>
    <dgm:cxn modelId="{5E1A4851-719A-4E4E-B18D-AB16B981F906}" type="presParOf" srcId="{AD4714E7-5776-4607-A616-66BE147FE92C}" destId="{BD0D1B19-C481-465C-9775-861BE6936A39}" srcOrd="4" destOrd="0" presId="urn:microsoft.com/office/officeart/2005/8/layout/chevron2"/>
    <dgm:cxn modelId="{63895F9A-BC5F-41D3-8228-231A6BD61384}" type="presParOf" srcId="{BD0D1B19-C481-465C-9775-861BE6936A39}" destId="{419A6A96-7287-4949-B2C3-2687B1B2E233}" srcOrd="0" destOrd="0" presId="urn:microsoft.com/office/officeart/2005/8/layout/chevron2"/>
    <dgm:cxn modelId="{EFB72A58-1B72-49DB-8576-E9B622BDCFF3}" type="presParOf" srcId="{BD0D1B19-C481-465C-9775-861BE6936A39}" destId="{5F8A95CD-D5D0-4DF3-9E62-34160B570352}" srcOrd="1" destOrd="0" presId="urn:microsoft.com/office/officeart/2005/8/layout/chevron2"/>
    <dgm:cxn modelId="{E24A2A24-D522-483C-A78F-B38117325715}" type="presParOf" srcId="{AD4714E7-5776-4607-A616-66BE147FE92C}" destId="{C9F959CC-B1D5-4063-B4EC-27C1AA67B855}" srcOrd="5" destOrd="0" presId="urn:microsoft.com/office/officeart/2005/8/layout/chevron2"/>
    <dgm:cxn modelId="{C2920BD7-2D08-4A37-ACE1-FAB82382A3CD}" type="presParOf" srcId="{AD4714E7-5776-4607-A616-66BE147FE92C}" destId="{234FBAD9-2B4D-43EF-BED8-7C5CC3C0A61D}" srcOrd="6" destOrd="0" presId="urn:microsoft.com/office/officeart/2005/8/layout/chevron2"/>
    <dgm:cxn modelId="{7DA3A948-6511-4F07-9866-AE4FF6957677}" type="presParOf" srcId="{234FBAD9-2B4D-43EF-BED8-7C5CC3C0A61D}" destId="{2651E491-5A83-4F6A-B34D-4A36F7639E25}" srcOrd="0" destOrd="0" presId="urn:microsoft.com/office/officeart/2005/8/layout/chevron2"/>
    <dgm:cxn modelId="{C3D2F707-F30A-4010-9ECA-37B57C96131A}" type="presParOf" srcId="{234FBAD9-2B4D-43EF-BED8-7C5CC3C0A61D}" destId="{41A5AED5-847B-445C-A43D-F9EACB6C3FA4}" srcOrd="1" destOrd="0" presId="urn:microsoft.com/office/officeart/2005/8/layout/chevron2"/>
    <dgm:cxn modelId="{66E500DB-8FE5-44F3-8940-E700FBD26BA1}" type="presParOf" srcId="{AD4714E7-5776-4607-A616-66BE147FE92C}" destId="{D746A3DE-CD51-43AB-9719-471851EC197B}" srcOrd="7" destOrd="0" presId="urn:microsoft.com/office/officeart/2005/8/layout/chevron2"/>
    <dgm:cxn modelId="{7A0064AB-44DF-46FC-973A-68CC7E7E6A4D}" type="presParOf" srcId="{AD4714E7-5776-4607-A616-66BE147FE92C}" destId="{D9158FA0-A440-43D9-86A2-B52989708300}" srcOrd="8" destOrd="0" presId="urn:microsoft.com/office/officeart/2005/8/layout/chevron2"/>
    <dgm:cxn modelId="{7D40C078-606D-48F4-9F0F-92F46EF60FB8}" type="presParOf" srcId="{D9158FA0-A440-43D9-86A2-B52989708300}" destId="{4118C73E-B107-427F-A599-44966C9190CF}" srcOrd="0" destOrd="0" presId="urn:microsoft.com/office/officeart/2005/8/layout/chevron2"/>
    <dgm:cxn modelId="{17E680FD-26C9-453D-80AA-A6350828B1E0}" type="presParOf" srcId="{D9158FA0-A440-43D9-86A2-B52989708300}" destId="{91B9C82F-042E-48B1-8FEC-61D3EC58505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99B3ED-6741-4CF6-B65A-DA236A8D8886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E766283-1E77-469F-B21C-5C62EBD4432E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Expansion to 45  judicial circuits.  </a:t>
          </a:r>
          <a:endParaRPr lang="en-US" dirty="0"/>
        </a:p>
      </dgm:t>
    </dgm:pt>
    <dgm:pt modelId="{1B77F53A-3EBD-45ED-B3D4-B3CCCCC55CA1}" type="parTrans" cxnId="{84A28BB1-77AF-48FD-AD61-867772210853}">
      <dgm:prSet/>
      <dgm:spPr/>
      <dgm:t>
        <a:bodyPr/>
        <a:lstStyle/>
        <a:p>
          <a:endParaRPr lang="en-US"/>
        </a:p>
      </dgm:t>
    </dgm:pt>
    <dgm:pt modelId="{A30F0111-D96D-4CB7-AA3A-633A75B87BEE}" type="sibTrans" cxnId="{84A28BB1-77AF-48FD-AD61-867772210853}">
      <dgm:prSet/>
      <dgm:spPr/>
      <dgm:t>
        <a:bodyPr/>
        <a:lstStyle/>
        <a:p>
          <a:endParaRPr lang="en-US"/>
        </a:p>
      </dgm:t>
    </dgm:pt>
    <dgm:pt modelId="{3340FA81-F1B2-4539-9CC5-D46982EEE25C}">
      <dgm:prSet/>
      <dgm:spPr/>
      <dgm:t>
        <a:bodyPr anchor="ctr"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Integration of strategies when working with customers</a:t>
          </a:r>
        </a:p>
      </dgm:t>
    </dgm:pt>
    <dgm:pt modelId="{AA14288B-616A-46EF-BE65-16E94BFF270A}" type="parTrans" cxnId="{4E845FBD-E482-47C8-9752-517FA7292A5E}">
      <dgm:prSet/>
      <dgm:spPr/>
      <dgm:t>
        <a:bodyPr/>
        <a:lstStyle/>
        <a:p>
          <a:endParaRPr lang="en-US"/>
        </a:p>
      </dgm:t>
    </dgm:pt>
    <dgm:pt modelId="{B094C619-4E2E-4E90-9A26-152A74F67CE7}" type="sibTrans" cxnId="{4E845FBD-E482-47C8-9752-517FA7292A5E}">
      <dgm:prSet/>
      <dgm:spPr/>
      <dgm:t>
        <a:bodyPr/>
        <a:lstStyle/>
        <a:p>
          <a:endParaRPr lang="en-US"/>
        </a:p>
      </dgm:t>
    </dgm:pt>
    <dgm:pt modelId="{45B90086-05BD-4C44-8A39-666EE28676EE}">
      <dgm:prSet/>
      <dgm:spPr/>
      <dgm:t>
        <a:bodyPr anchor="ctr"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PJAC, Motivational Interviewing, Trauma Informed Care  </a:t>
          </a:r>
        </a:p>
      </dgm:t>
    </dgm:pt>
    <dgm:pt modelId="{07BF0198-9830-430B-9D7C-824129C40CA3}" type="parTrans" cxnId="{6BDCD8AC-EE43-4F67-8243-F9ADFEC146BB}">
      <dgm:prSet/>
      <dgm:spPr/>
      <dgm:t>
        <a:bodyPr/>
        <a:lstStyle/>
        <a:p>
          <a:endParaRPr lang="en-US"/>
        </a:p>
      </dgm:t>
    </dgm:pt>
    <dgm:pt modelId="{A7FCA837-0B6C-45DF-B060-8023CF8E8DC5}" type="sibTrans" cxnId="{6BDCD8AC-EE43-4F67-8243-F9ADFEC146BB}">
      <dgm:prSet/>
      <dgm:spPr/>
      <dgm:t>
        <a:bodyPr/>
        <a:lstStyle/>
        <a:p>
          <a:endParaRPr lang="en-US"/>
        </a:p>
      </dgm:t>
    </dgm:pt>
    <dgm:pt modelId="{90A73E5B-9DB8-4A23-BE28-8345DC14FEC9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Strengthened collaborations with community partners </a:t>
          </a:r>
        </a:p>
      </dgm:t>
    </dgm:pt>
    <dgm:pt modelId="{F8F5C218-DECB-41F9-BD07-DFA5A6C6AA84}" type="parTrans" cxnId="{6068E37F-2392-44B0-87A5-372931C8A425}">
      <dgm:prSet/>
      <dgm:spPr/>
      <dgm:t>
        <a:bodyPr/>
        <a:lstStyle/>
        <a:p>
          <a:endParaRPr lang="en-US"/>
        </a:p>
      </dgm:t>
    </dgm:pt>
    <dgm:pt modelId="{ED85E39B-528F-4FDA-B552-815789A05B55}" type="sibTrans" cxnId="{6068E37F-2392-44B0-87A5-372931C8A425}">
      <dgm:prSet/>
      <dgm:spPr/>
      <dgm:t>
        <a:bodyPr/>
        <a:lstStyle/>
        <a:p>
          <a:endParaRPr lang="en-US"/>
        </a:p>
      </dgm:t>
    </dgm:pt>
    <dgm:pt modelId="{6ADA96B7-B185-4324-BA15-DAE62523AD3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Standard Operating Procedures implemented to improve participant success. </a:t>
          </a:r>
        </a:p>
      </dgm:t>
    </dgm:pt>
    <dgm:pt modelId="{193F0300-658A-4B0E-8C48-3FDD0E4E2601}" type="parTrans" cxnId="{7791B61E-BF3E-4EE5-899F-1075F1A58D10}">
      <dgm:prSet/>
      <dgm:spPr/>
      <dgm:t>
        <a:bodyPr/>
        <a:lstStyle/>
        <a:p>
          <a:endParaRPr lang="en-US"/>
        </a:p>
      </dgm:t>
    </dgm:pt>
    <dgm:pt modelId="{020597CE-DE7C-4231-A4B6-71E1793CA8CB}" type="sibTrans" cxnId="{7791B61E-BF3E-4EE5-899F-1075F1A58D10}">
      <dgm:prSet/>
      <dgm:spPr/>
      <dgm:t>
        <a:bodyPr/>
        <a:lstStyle/>
        <a:p>
          <a:endParaRPr lang="en-US"/>
        </a:p>
      </dgm:t>
    </dgm:pt>
    <dgm:pt modelId="{344DBDE7-0707-4F3F-AE2A-157E21250E0A}" type="pres">
      <dgm:prSet presAssocID="{8999B3ED-6741-4CF6-B65A-DA236A8D8886}" presName="diagram" presStyleCnt="0">
        <dgm:presLayoutVars>
          <dgm:dir/>
          <dgm:resizeHandles val="exact"/>
        </dgm:presLayoutVars>
      </dgm:prSet>
      <dgm:spPr/>
    </dgm:pt>
    <dgm:pt modelId="{5BF7BA2D-E925-474A-8C32-8CC2E38948D8}" type="pres">
      <dgm:prSet presAssocID="{1E766283-1E77-469F-B21C-5C62EBD4432E}" presName="node" presStyleLbl="node1" presStyleIdx="0" presStyleCnt="4" custScaleX="95491" custScaleY="102266" custLinFactNeighborX="-1801" custLinFactNeighborY="-17926">
        <dgm:presLayoutVars>
          <dgm:bulletEnabled val="1"/>
        </dgm:presLayoutVars>
      </dgm:prSet>
      <dgm:spPr/>
    </dgm:pt>
    <dgm:pt modelId="{4B385125-956D-45A7-9EFB-6B75E228D874}" type="pres">
      <dgm:prSet presAssocID="{A30F0111-D96D-4CB7-AA3A-633A75B87BEE}" presName="sibTrans" presStyleCnt="0"/>
      <dgm:spPr/>
    </dgm:pt>
    <dgm:pt modelId="{A3EA752F-688F-439F-AD73-03F4E3B2D230}" type="pres">
      <dgm:prSet presAssocID="{3340FA81-F1B2-4539-9CC5-D46982EEE25C}" presName="node" presStyleLbl="node1" presStyleIdx="1" presStyleCnt="4" custScaleX="109584" custScaleY="102266" custLinFactNeighborX="633" custLinFactNeighborY="-17926">
        <dgm:presLayoutVars>
          <dgm:bulletEnabled val="1"/>
        </dgm:presLayoutVars>
      </dgm:prSet>
      <dgm:spPr/>
    </dgm:pt>
    <dgm:pt modelId="{7C17A4AD-EBD1-4BD6-9AAC-C2F30170F83C}" type="pres">
      <dgm:prSet presAssocID="{B094C619-4E2E-4E90-9A26-152A74F67CE7}" presName="sibTrans" presStyleCnt="0"/>
      <dgm:spPr/>
    </dgm:pt>
    <dgm:pt modelId="{CD0C3611-F0F0-406C-B69B-B6383F0DDF30}" type="pres">
      <dgm:prSet presAssocID="{90A73E5B-9DB8-4A23-BE28-8345DC14FEC9}" presName="node" presStyleLbl="node1" presStyleIdx="2" presStyleCnt="4" custScaleX="97558" custScaleY="102266" custLinFactNeighborX="-7024" custLinFactNeighborY="-871">
        <dgm:presLayoutVars>
          <dgm:bulletEnabled val="1"/>
        </dgm:presLayoutVars>
      </dgm:prSet>
      <dgm:spPr/>
    </dgm:pt>
    <dgm:pt modelId="{6F385A00-272B-41BD-8F52-584A23F4C7F7}" type="pres">
      <dgm:prSet presAssocID="{ED85E39B-528F-4FDA-B552-815789A05B55}" presName="sibTrans" presStyleCnt="0"/>
      <dgm:spPr/>
    </dgm:pt>
    <dgm:pt modelId="{3FC45715-BABC-4817-8F79-9DA9EE976DBE}" type="pres">
      <dgm:prSet presAssocID="{6ADA96B7-B185-4324-BA15-DAE62523AD38}" presName="node" presStyleLbl="node1" presStyleIdx="3" presStyleCnt="4" custScaleX="106118" custScaleY="104621">
        <dgm:presLayoutVars>
          <dgm:bulletEnabled val="1"/>
        </dgm:presLayoutVars>
      </dgm:prSet>
      <dgm:spPr/>
    </dgm:pt>
  </dgm:ptLst>
  <dgm:cxnLst>
    <dgm:cxn modelId="{7791B61E-BF3E-4EE5-899F-1075F1A58D10}" srcId="{8999B3ED-6741-4CF6-B65A-DA236A8D8886}" destId="{6ADA96B7-B185-4324-BA15-DAE62523AD38}" srcOrd="3" destOrd="0" parTransId="{193F0300-658A-4B0E-8C48-3FDD0E4E2601}" sibTransId="{020597CE-DE7C-4231-A4B6-71E1793CA8CB}"/>
    <dgm:cxn modelId="{3BAAA05C-9904-437A-BD4E-CD07B7EE83B8}" type="presOf" srcId="{8999B3ED-6741-4CF6-B65A-DA236A8D8886}" destId="{344DBDE7-0707-4F3F-AE2A-157E21250E0A}" srcOrd="0" destOrd="0" presId="urn:microsoft.com/office/officeart/2005/8/layout/default"/>
    <dgm:cxn modelId="{45D44C64-BEBC-4893-8CF1-20A8EB99B47B}" type="presOf" srcId="{6ADA96B7-B185-4324-BA15-DAE62523AD38}" destId="{3FC45715-BABC-4817-8F79-9DA9EE976DBE}" srcOrd="0" destOrd="0" presId="urn:microsoft.com/office/officeart/2005/8/layout/default"/>
    <dgm:cxn modelId="{2AD28958-96EF-486B-B23C-55905440F3A1}" type="presOf" srcId="{1E766283-1E77-469F-B21C-5C62EBD4432E}" destId="{5BF7BA2D-E925-474A-8C32-8CC2E38948D8}" srcOrd="0" destOrd="0" presId="urn:microsoft.com/office/officeart/2005/8/layout/default"/>
    <dgm:cxn modelId="{6068E37F-2392-44B0-87A5-372931C8A425}" srcId="{8999B3ED-6741-4CF6-B65A-DA236A8D8886}" destId="{90A73E5B-9DB8-4A23-BE28-8345DC14FEC9}" srcOrd="2" destOrd="0" parTransId="{F8F5C218-DECB-41F9-BD07-DFA5A6C6AA84}" sibTransId="{ED85E39B-528F-4FDA-B552-815789A05B55}"/>
    <dgm:cxn modelId="{54826C99-4E4B-44A8-9AA6-6A76A48E4BB1}" type="presOf" srcId="{3340FA81-F1B2-4539-9CC5-D46982EEE25C}" destId="{A3EA752F-688F-439F-AD73-03F4E3B2D230}" srcOrd="0" destOrd="0" presId="urn:microsoft.com/office/officeart/2005/8/layout/default"/>
    <dgm:cxn modelId="{6BDCD8AC-EE43-4F67-8243-F9ADFEC146BB}" srcId="{3340FA81-F1B2-4539-9CC5-D46982EEE25C}" destId="{45B90086-05BD-4C44-8A39-666EE28676EE}" srcOrd="0" destOrd="0" parTransId="{07BF0198-9830-430B-9D7C-824129C40CA3}" sibTransId="{A7FCA837-0B6C-45DF-B060-8023CF8E8DC5}"/>
    <dgm:cxn modelId="{84A28BB1-77AF-48FD-AD61-867772210853}" srcId="{8999B3ED-6741-4CF6-B65A-DA236A8D8886}" destId="{1E766283-1E77-469F-B21C-5C62EBD4432E}" srcOrd="0" destOrd="0" parTransId="{1B77F53A-3EBD-45ED-B3D4-B3CCCCC55CA1}" sibTransId="{A30F0111-D96D-4CB7-AA3A-633A75B87BEE}"/>
    <dgm:cxn modelId="{BC81E3B7-F1E0-4CE1-94F6-0F4D05517E53}" type="presOf" srcId="{45B90086-05BD-4C44-8A39-666EE28676EE}" destId="{A3EA752F-688F-439F-AD73-03F4E3B2D230}" srcOrd="0" destOrd="1" presId="urn:microsoft.com/office/officeart/2005/8/layout/default"/>
    <dgm:cxn modelId="{4E845FBD-E482-47C8-9752-517FA7292A5E}" srcId="{8999B3ED-6741-4CF6-B65A-DA236A8D8886}" destId="{3340FA81-F1B2-4539-9CC5-D46982EEE25C}" srcOrd="1" destOrd="0" parTransId="{AA14288B-616A-46EF-BE65-16E94BFF270A}" sibTransId="{B094C619-4E2E-4E90-9A26-152A74F67CE7}"/>
    <dgm:cxn modelId="{E94F04CE-B66D-4285-A857-603ADD1BCB33}" type="presOf" srcId="{90A73E5B-9DB8-4A23-BE28-8345DC14FEC9}" destId="{CD0C3611-F0F0-406C-B69B-B6383F0DDF30}" srcOrd="0" destOrd="0" presId="urn:microsoft.com/office/officeart/2005/8/layout/default"/>
    <dgm:cxn modelId="{676AB4F0-D2E9-43A0-B469-63D6A7FE4E29}" type="presParOf" srcId="{344DBDE7-0707-4F3F-AE2A-157E21250E0A}" destId="{5BF7BA2D-E925-474A-8C32-8CC2E38948D8}" srcOrd="0" destOrd="0" presId="urn:microsoft.com/office/officeart/2005/8/layout/default"/>
    <dgm:cxn modelId="{E4B56B04-256D-4D12-975B-3C589443959E}" type="presParOf" srcId="{344DBDE7-0707-4F3F-AE2A-157E21250E0A}" destId="{4B385125-956D-45A7-9EFB-6B75E228D874}" srcOrd="1" destOrd="0" presId="urn:microsoft.com/office/officeart/2005/8/layout/default"/>
    <dgm:cxn modelId="{8F03A2E1-588E-47E7-A574-ACDAB2AC4FF3}" type="presParOf" srcId="{344DBDE7-0707-4F3F-AE2A-157E21250E0A}" destId="{A3EA752F-688F-439F-AD73-03F4E3B2D230}" srcOrd="2" destOrd="0" presId="urn:microsoft.com/office/officeart/2005/8/layout/default"/>
    <dgm:cxn modelId="{ECFA0741-65D0-432C-B399-5FE3802D4DD7}" type="presParOf" srcId="{344DBDE7-0707-4F3F-AE2A-157E21250E0A}" destId="{7C17A4AD-EBD1-4BD6-9AAC-C2F30170F83C}" srcOrd="3" destOrd="0" presId="urn:microsoft.com/office/officeart/2005/8/layout/default"/>
    <dgm:cxn modelId="{9510DBAA-4E85-4ECA-AE20-CCC3A2CA7516}" type="presParOf" srcId="{344DBDE7-0707-4F3F-AE2A-157E21250E0A}" destId="{CD0C3611-F0F0-406C-B69B-B6383F0DDF30}" srcOrd="4" destOrd="0" presId="urn:microsoft.com/office/officeart/2005/8/layout/default"/>
    <dgm:cxn modelId="{22AD629F-227E-4A9B-BFEB-00E057FB73D9}" type="presParOf" srcId="{344DBDE7-0707-4F3F-AE2A-157E21250E0A}" destId="{6F385A00-272B-41BD-8F52-584A23F4C7F7}" srcOrd="5" destOrd="0" presId="urn:microsoft.com/office/officeart/2005/8/layout/default"/>
    <dgm:cxn modelId="{2222D603-4461-4313-B265-3A8276E43453}" type="presParOf" srcId="{344DBDE7-0707-4F3F-AE2A-157E21250E0A}" destId="{3FC45715-BABC-4817-8F79-9DA9EE976DB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B4F332-06DF-48F2-A3D0-DB1DC8BE1606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B29F711-7BC4-4D60-B4B8-9FEADED49EEF}">
      <dgm:prSet phldrT="[Text]"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Importance of judicial and community buy-in</a:t>
          </a:r>
          <a:endParaRPr lang="en-US" sz="1600" dirty="0"/>
        </a:p>
      </dgm:t>
    </dgm:pt>
    <dgm:pt modelId="{46A5AD2C-5A87-4FE2-B372-C83293BB4F59}" type="parTrans" cxnId="{2A86806B-A480-4020-915E-C1F2FB5EA414}">
      <dgm:prSet/>
      <dgm:spPr/>
      <dgm:t>
        <a:bodyPr/>
        <a:lstStyle/>
        <a:p>
          <a:endParaRPr lang="en-US" sz="1600"/>
        </a:p>
      </dgm:t>
    </dgm:pt>
    <dgm:pt modelId="{F34216F9-A8E3-4085-A472-219E08E9563F}" type="sibTrans" cxnId="{2A86806B-A480-4020-915E-C1F2FB5EA414}">
      <dgm:prSet/>
      <dgm:spPr/>
      <dgm:t>
        <a:bodyPr/>
        <a:lstStyle/>
        <a:p>
          <a:endParaRPr lang="en-US" sz="1600"/>
        </a:p>
      </dgm:t>
    </dgm:pt>
    <dgm:pt modelId="{6B70B403-598D-42E2-9B32-E9DE2F41964A}">
      <dgm:prSet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Need for wraparound services beyond just employment </a:t>
          </a:r>
        </a:p>
      </dgm:t>
    </dgm:pt>
    <dgm:pt modelId="{3E3E3513-BA97-4A71-864A-2EDFAAD4B6F2}" type="parTrans" cxnId="{467DD78E-B180-4966-B864-A2044E8E53BB}">
      <dgm:prSet/>
      <dgm:spPr/>
      <dgm:t>
        <a:bodyPr/>
        <a:lstStyle/>
        <a:p>
          <a:endParaRPr lang="en-US" sz="1600"/>
        </a:p>
      </dgm:t>
    </dgm:pt>
    <dgm:pt modelId="{B7459B96-F0EB-4E1C-8204-5EEE2A6FE3B9}" type="sibTrans" cxnId="{467DD78E-B180-4966-B864-A2044E8E53BB}">
      <dgm:prSet/>
      <dgm:spPr/>
      <dgm:t>
        <a:bodyPr/>
        <a:lstStyle/>
        <a:p>
          <a:endParaRPr lang="en-US" sz="1600"/>
        </a:p>
      </dgm:t>
    </dgm:pt>
    <dgm:pt modelId="{BF54C3D1-7FF5-47E3-BD1A-CA58888201C6}">
      <dgm:prSet custT="1"/>
      <dgm:spPr/>
      <dgm:t>
        <a:bodyPr anchor="ctr"/>
        <a:lstStyle/>
        <a:p>
          <a:pPr algn="ctr"/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Challenges in participant engagement and retention. </a:t>
          </a:r>
        </a:p>
      </dgm:t>
    </dgm:pt>
    <dgm:pt modelId="{D789DB67-6EDE-4E27-89A7-8B18D0FFE6D5}" type="parTrans" cxnId="{0081040D-1918-45E0-88BC-5A45846F60B0}">
      <dgm:prSet/>
      <dgm:spPr/>
      <dgm:t>
        <a:bodyPr/>
        <a:lstStyle/>
        <a:p>
          <a:endParaRPr lang="en-US" sz="1600"/>
        </a:p>
      </dgm:t>
    </dgm:pt>
    <dgm:pt modelId="{D194609E-2918-4FDC-87A4-B05BD4C6FB77}" type="sibTrans" cxnId="{0081040D-1918-45E0-88BC-5A45846F60B0}">
      <dgm:prSet/>
      <dgm:spPr/>
      <dgm:t>
        <a:bodyPr/>
        <a:lstStyle/>
        <a:p>
          <a:endParaRPr lang="en-US" sz="1600"/>
        </a:p>
      </dgm:t>
    </dgm:pt>
    <dgm:pt modelId="{B624CBF0-0B1C-4A1F-9039-2C696CF25CCC}">
      <dgm:prSet custT="1"/>
      <dgm:spPr/>
      <dgm:t>
        <a:bodyPr/>
        <a:lstStyle/>
        <a:p>
          <a:r>
            <a:rPr lang="en-US" sz="1600" dirty="0">
              <a:latin typeface="Arial" panose="020B0604020202020204" pitchFamily="34" charset="0"/>
              <a:cs typeface="Arial" panose="020B0604020202020204" pitchFamily="34" charset="0"/>
            </a:rPr>
            <a:t>Data tracking and performance measurement are critical</a:t>
          </a:r>
        </a:p>
      </dgm:t>
    </dgm:pt>
    <dgm:pt modelId="{89FDC239-C458-4729-890F-9C254A24D4FD}" type="parTrans" cxnId="{B0671D7B-CA4B-465F-BCE1-FB6EB76F8163}">
      <dgm:prSet/>
      <dgm:spPr/>
      <dgm:t>
        <a:bodyPr/>
        <a:lstStyle/>
        <a:p>
          <a:endParaRPr lang="en-US" sz="1600"/>
        </a:p>
      </dgm:t>
    </dgm:pt>
    <dgm:pt modelId="{3E832904-82C1-485B-B963-868BFAF13734}" type="sibTrans" cxnId="{B0671D7B-CA4B-465F-BCE1-FB6EB76F8163}">
      <dgm:prSet/>
      <dgm:spPr/>
      <dgm:t>
        <a:bodyPr/>
        <a:lstStyle/>
        <a:p>
          <a:endParaRPr lang="en-US" sz="1600"/>
        </a:p>
      </dgm:t>
    </dgm:pt>
    <dgm:pt modelId="{7F24FF0C-9504-407A-B077-0301FCDB63FC}" type="pres">
      <dgm:prSet presAssocID="{0DB4F332-06DF-48F2-A3D0-DB1DC8BE1606}" presName="diagram" presStyleCnt="0">
        <dgm:presLayoutVars>
          <dgm:dir/>
          <dgm:resizeHandles val="exact"/>
        </dgm:presLayoutVars>
      </dgm:prSet>
      <dgm:spPr/>
    </dgm:pt>
    <dgm:pt modelId="{4156A5BE-4B2B-4024-B990-C627B4453EC7}" type="pres">
      <dgm:prSet presAssocID="{0B29F711-7BC4-4D60-B4B8-9FEADED49EEF}" presName="node" presStyleLbl="node1" presStyleIdx="0" presStyleCnt="4" custScaleX="114859" custScaleY="114517" custLinFactNeighborX="2724" custLinFactNeighborY="-26586">
        <dgm:presLayoutVars>
          <dgm:bulletEnabled val="1"/>
        </dgm:presLayoutVars>
      </dgm:prSet>
      <dgm:spPr/>
    </dgm:pt>
    <dgm:pt modelId="{DFC5D634-A6B2-4AF8-9A13-562C0718249D}" type="pres">
      <dgm:prSet presAssocID="{F34216F9-A8E3-4085-A472-219E08E9563F}" presName="sibTrans" presStyleCnt="0"/>
      <dgm:spPr/>
    </dgm:pt>
    <dgm:pt modelId="{F55393C9-5274-45E1-82C1-C93A56871D59}" type="pres">
      <dgm:prSet presAssocID="{6B70B403-598D-42E2-9B32-E9DE2F41964A}" presName="node" presStyleLbl="node1" presStyleIdx="1" presStyleCnt="4" custScaleX="106996" custScaleY="115430" custLinFactNeighborX="3017" custLinFactNeighborY="-33736">
        <dgm:presLayoutVars>
          <dgm:bulletEnabled val="1"/>
        </dgm:presLayoutVars>
      </dgm:prSet>
      <dgm:spPr/>
    </dgm:pt>
    <dgm:pt modelId="{98F9138B-2D4F-4331-A9AB-FEFD826921E5}" type="pres">
      <dgm:prSet presAssocID="{B7459B96-F0EB-4E1C-8204-5EEE2A6FE3B9}" presName="sibTrans" presStyleCnt="0"/>
      <dgm:spPr/>
    </dgm:pt>
    <dgm:pt modelId="{DCA8648E-8564-4799-97F1-06F3D4A15364}" type="pres">
      <dgm:prSet presAssocID="{BF54C3D1-7FF5-47E3-BD1A-CA58888201C6}" presName="node" presStyleLbl="node1" presStyleIdx="2" presStyleCnt="4" custScaleX="117145" custScaleY="114587" custLinFactNeighborX="3811" custLinFactNeighborY="7765">
        <dgm:presLayoutVars>
          <dgm:bulletEnabled val="1"/>
        </dgm:presLayoutVars>
      </dgm:prSet>
      <dgm:spPr/>
    </dgm:pt>
    <dgm:pt modelId="{615FADC7-1777-49BF-A400-D9497917C0C1}" type="pres">
      <dgm:prSet presAssocID="{D194609E-2918-4FDC-87A4-B05BD4C6FB77}" presName="sibTrans" presStyleCnt="0"/>
      <dgm:spPr/>
    </dgm:pt>
    <dgm:pt modelId="{53D4376F-C476-425E-B250-4F891999903D}" type="pres">
      <dgm:prSet presAssocID="{B624CBF0-0B1C-4A1F-9039-2C696CF25CCC}" presName="node" presStyleLbl="node1" presStyleIdx="3" presStyleCnt="4" custScaleX="109481" custScaleY="114587" custLinFactNeighborX="2299" custLinFactNeighborY="7765">
        <dgm:presLayoutVars>
          <dgm:bulletEnabled val="1"/>
        </dgm:presLayoutVars>
      </dgm:prSet>
      <dgm:spPr/>
    </dgm:pt>
  </dgm:ptLst>
  <dgm:cxnLst>
    <dgm:cxn modelId="{0081040D-1918-45E0-88BC-5A45846F60B0}" srcId="{0DB4F332-06DF-48F2-A3D0-DB1DC8BE1606}" destId="{BF54C3D1-7FF5-47E3-BD1A-CA58888201C6}" srcOrd="2" destOrd="0" parTransId="{D789DB67-6EDE-4E27-89A7-8B18D0FFE6D5}" sibTransId="{D194609E-2918-4FDC-87A4-B05BD4C6FB77}"/>
    <dgm:cxn modelId="{5F9D381A-1BED-40E9-B6D5-6C07D916F10F}" type="presOf" srcId="{B624CBF0-0B1C-4A1F-9039-2C696CF25CCC}" destId="{53D4376F-C476-425E-B250-4F891999903D}" srcOrd="0" destOrd="0" presId="urn:microsoft.com/office/officeart/2005/8/layout/default"/>
    <dgm:cxn modelId="{4F510F60-2BBF-4DEA-AE20-C0D2D8463A3B}" type="presOf" srcId="{BF54C3D1-7FF5-47E3-BD1A-CA58888201C6}" destId="{DCA8648E-8564-4799-97F1-06F3D4A15364}" srcOrd="0" destOrd="0" presId="urn:microsoft.com/office/officeart/2005/8/layout/default"/>
    <dgm:cxn modelId="{81AAEC67-3FC6-409D-BB43-8FA54C82A40E}" type="presOf" srcId="{0DB4F332-06DF-48F2-A3D0-DB1DC8BE1606}" destId="{7F24FF0C-9504-407A-B077-0301FCDB63FC}" srcOrd="0" destOrd="0" presId="urn:microsoft.com/office/officeart/2005/8/layout/default"/>
    <dgm:cxn modelId="{2A86806B-A480-4020-915E-C1F2FB5EA414}" srcId="{0DB4F332-06DF-48F2-A3D0-DB1DC8BE1606}" destId="{0B29F711-7BC4-4D60-B4B8-9FEADED49EEF}" srcOrd="0" destOrd="0" parTransId="{46A5AD2C-5A87-4FE2-B372-C83293BB4F59}" sibTransId="{F34216F9-A8E3-4085-A472-219E08E9563F}"/>
    <dgm:cxn modelId="{ED036D6E-5CD5-49F0-93A8-A90228E94BD6}" type="presOf" srcId="{6B70B403-598D-42E2-9B32-E9DE2F41964A}" destId="{F55393C9-5274-45E1-82C1-C93A56871D59}" srcOrd="0" destOrd="0" presId="urn:microsoft.com/office/officeart/2005/8/layout/default"/>
    <dgm:cxn modelId="{B0671D7B-CA4B-465F-BCE1-FB6EB76F8163}" srcId="{0DB4F332-06DF-48F2-A3D0-DB1DC8BE1606}" destId="{B624CBF0-0B1C-4A1F-9039-2C696CF25CCC}" srcOrd="3" destOrd="0" parTransId="{89FDC239-C458-4729-890F-9C254A24D4FD}" sibTransId="{3E832904-82C1-485B-B963-868BFAF13734}"/>
    <dgm:cxn modelId="{467DD78E-B180-4966-B864-A2044E8E53BB}" srcId="{0DB4F332-06DF-48F2-A3D0-DB1DC8BE1606}" destId="{6B70B403-598D-42E2-9B32-E9DE2F41964A}" srcOrd="1" destOrd="0" parTransId="{3E3E3513-BA97-4A71-864A-2EDFAAD4B6F2}" sibTransId="{B7459B96-F0EB-4E1C-8204-5EEE2A6FE3B9}"/>
    <dgm:cxn modelId="{440009F7-37C2-41B0-9052-A601B6869872}" type="presOf" srcId="{0B29F711-7BC4-4D60-B4B8-9FEADED49EEF}" destId="{4156A5BE-4B2B-4024-B990-C627B4453EC7}" srcOrd="0" destOrd="0" presId="urn:microsoft.com/office/officeart/2005/8/layout/default"/>
    <dgm:cxn modelId="{A85D3BE4-B192-4E1F-A7AB-09B589286131}" type="presParOf" srcId="{7F24FF0C-9504-407A-B077-0301FCDB63FC}" destId="{4156A5BE-4B2B-4024-B990-C627B4453EC7}" srcOrd="0" destOrd="0" presId="urn:microsoft.com/office/officeart/2005/8/layout/default"/>
    <dgm:cxn modelId="{D2969FD7-A81F-4E90-BEF4-6B1BE4D50628}" type="presParOf" srcId="{7F24FF0C-9504-407A-B077-0301FCDB63FC}" destId="{DFC5D634-A6B2-4AF8-9A13-562C0718249D}" srcOrd="1" destOrd="0" presId="urn:microsoft.com/office/officeart/2005/8/layout/default"/>
    <dgm:cxn modelId="{1E9650ED-BB89-4EB8-8CB4-0704E936070F}" type="presParOf" srcId="{7F24FF0C-9504-407A-B077-0301FCDB63FC}" destId="{F55393C9-5274-45E1-82C1-C93A56871D59}" srcOrd="2" destOrd="0" presId="urn:microsoft.com/office/officeart/2005/8/layout/default"/>
    <dgm:cxn modelId="{30DA2AA6-8F81-4664-A1E6-FDFE4D61492F}" type="presParOf" srcId="{7F24FF0C-9504-407A-B077-0301FCDB63FC}" destId="{98F9138B-2D4F-4331-A9AB-FEFD826921E5}" srcOrd="3" destOrd="0" presId="urn:microsoft.com/office/officeart/2005/8/layout/default"/>
    <dgm:cxn modelId="{CE748FED-364E-41B3-B754-5888A82D9239}" type="presParOf" srcId="{7F24FF0C-9504-407A-B077-0301FCDB63FC}" destId="{DCA8648E-8564-4799-97F1-06F3D4A15364}" srcOrd="4" destOrd="0" presId="urn:microsoft.com/office/officeart/2005/8/layout/default"/>
    <dgm:cxn modelId="{8D3EEEEC-A9A5-42E8-9FC1-CFC87BBCD7BF}" type="presParOf" srcId="{7F24FF0C-9504-407A-B077-0301FCDB63FC}" destId="{615FADC7-1777-49BF-A400-D9497917C0C1}" srcOrd="5" destOrd="0" presId="urn:microsoft.com/office/officeart/2005/8/layout/default"/>
    <dgm:cxn modelId="{43332E12-32BB-44F3-BC4C-FDB134E9FC39}" type="presParOf" srcId="{7F24FF0C-9504-407A-B077-0301FCDB63FC}" destId="{53D4376F-C476-425E-B250-4F891999903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EC0FA2-5C62-4D82-B8DD-21A3259D63CC}" type="doc">
      <dgm:prSet loTypeId="urn:microsoft.com/office/officeart/2008/layout/VerticalCurvedList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103860-C962-42A5-94B8-B0356000B92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Collaboration between Georgia DHS and Council of Superior Court Judges 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D8B8EA-E328-46CF-A52C-2657F81C085D}" type="parTrans" cxnId="{F95189D3-3EEF-4B77-9CBB-1259C0E979BF}">
      <dgm:prSet/>
      <dgm:spPr/>
      <dgm:t>
        <a:bodyPr/>
        <a:lstStyle/>
        <a:p>
          <a:endParaRPr lang="en-US"/>
        </a:p>
      </dgm:t>
    </dgm:pt>
    <dgm:pt modelId="{F288CAA3-5CEF-46C1-8811-0AC12E3C1E26}" type="sibTrans" cxnId="{F95189D3-3EEF-4B77-9CBB-1259C0E979BF}">
      <dgm:prSet/>
      <dgm:spPr/>
      <dgm:t>
        <a:bodyPr/>
        <a:lstStyle/>
        <a:p>
          <a:endParaRPr lang="en-US"/>
        </a:p>
      </dgm:t>
    </dgm:pt>
    <dgm:pt modelId="{F34C0E76-512E-4572-9FD3-DE416C632FC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Alternative to incarceration </a:t>
          </a:r>
        </a:p>
      </dgm:t>
    </dgm:pt>
    <dgm:pt modelId="{7106225F-C2B1-41D8-966E-FC3EE3CB90DF}" type="parTrans" cxnId="{C10F27E3-B78E-430D-9545-EE03F4B61A88}">
      <dgm:prSet/>
      <dgm:spPr/>
      <dgm:t>
        <a:bodyPr/>
        <a:lstStyle/>
        <a:p>
          <a:endParaRPr lang="en-US"/>
        </a:p>
      </dgm:t>
    </dgm:pt>
    <dgm:pt modelId="{69784E2F-1DD1-48D4-84AF-1908C5FD99FC}" type="sibTrans" cxnId="{C10F27E3-B78E-430D-9545-EE03F4B61A88}">
      <dgm:prSet/>
      <dgm:spPr/>
      <dgm:t>
        <a:bodyPr/>
        <a:lstStyle/>
        <a:p>
          <a:endParaRPr lang="en-US"/>
        </a:p>
      </dgm:t>
    </dgm:pt>
    <dgm:pt modelId="{26A72AFB-951E-47D2-815D-F5E93E6071E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Each program is tailored to the needs of the local community by partnering with government, non-profits, private, and community-based agencies to provide services to participants</a:t>
          </a:r>
        </a:p>
      </dgm:t>
    </dgm:pt>
    <dgm:pt modelId="{EF9DEF3C-DAD0-407C-A23E-D2EA09519080}" type="parTrans" cxnId="{D28A1286-AB05-4457-8607-A150AE445242}">
      <dgm:prSet/>
      <dgm:spPr/>
      <dgm:t>
        <a:bodyPr/>
        <a:lstStyle/>
        <a:p>
          <a:endParaRPr lang="en-US"/>
        </a:p>
      </dgm:t>
    </dgm:pt>
    <dgm:pt modelId="{44FD5274-96F2-485E-AA7C-DA2DAAAFC299}" type="sibTrans" cxnId="{D28A1286-AB05-4457-8607-A150AE445242}">
      <dgm:prSet/>
      <dgm:spPr/>
      <dgm:t>
        <a:bodyPr/>
        <a:lstStyle/>
        <a:p>
          <a:endParaRPr lang="en-US"/>
        </a:p>
      </dgm:t>
    </dgm:pt>
    <dgm:pt modelId="{61AC4CF1-956F-4453-830B-AF1170294C5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altLang="en-US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rPr>
            <a:t>Judicial oversight to address barriers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C52FF3-232F-42BB-8967-2C308CD5061D}" type="parTrans" cxnId="{265C8989-4FD4-40CA-A61B-DA0EDD9D9822}">
      <dgm:prSet/>
      <dgm:spPr/>
      <dgm:t>
        <a:bodyPr/>
        <a:lstStyle/>
        <a:p>
          <a:endParaRPr lang="en-US"/>
        </a:p>
      </dgm:t>
    </dgm:pt>
    <dgm:pt modelId="{75A332C5-9B71-4D3F-8412-B7C103ED211A}" type="sibTrans" cxnId="{265C8989-4FD4-40CA-A61B-DA0EDD9D9822}">
      <dgm:prSet/>
      <dgm:spPr/>
      <dgm:t>
        <a:bodyPr/>
        <a:lstStyle/>
        <a:p>
          <a:endParaRPr lang="en-US"/>
        </a:p>
      </dgm:t>
    </dgm:pt>
    <dgm:pt modelId="{95503035-E366-4185-A84B-D11C742E0B9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altLang="en-US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rPr>
            <a:t>Increase parental accountability, self-sufficiency, and child support collections</a:t>
          </a:r>
          <a:endParaRPr lang="en-US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F74CAD-C98A-4ABA-9F27-966B21A85B2C}" type="parTrans" cxnId="{DEE37836-3200-445A-BC94-488A02749039}">
      <dgm:prSet/>
      <dgm:spPr/>
      <dgm:t>
        <a:bodyPr/>
        <a:lstStyle/>
        <a:p>
          <a:endParaRPr lang="en-US"/>
        </a:p>
      </dgm:t>
    </dgm:pt>
    <dgm:pt modelId="{5957CB52-E481-4E36-B229-AD92A18D19DD}" type="sibTrans" cxnId="{DEE37836-3200-445A-BC94-488A02749039}">
      <dgm:prSet/>
      <dgm:spPr/>
      <dgm:t>
        <a:bodyPr/>
        <a:lstStyle/>
        <a:p>
          <a:endParaRPr lang="en-US"/>
        </a:p>
      </dgm:t>
    </dgm:pt>
    <dgm:pt modelId="{465AB6A0-8B09-4522-B267-F73A146EBF17}" type="pres">
      <dgm:prSet presAssocID="{EAEC0FA2-5C62-4D82-B8DD-21A3259D63CC}" presName="Name0" presStyleCnt="0">
        <dgm:presLayoutVars>
          <dgm:chMax val="7"/>
          <dgm:chPref val="7"/>
          <dgm:dir/>
        </dgm:presLayoutVars>
      </dgm:prSet>
      <dgm:spPr/>
    </dgm:pt>
    <dgm:pt modelId="{8CC8A6E3-F3A9-4397-9A51-8E73F8257E67}" type="pres">
      <dgm:prSet presAssocID="{EAEC0FA2-5C62-4D82-B8DD-21A3259D63CC}" presName="Name1" presStyleCnt="0"/>
      <dgm:spPr/>
    </dgm:pt>
    <dgm:pt modelId="{4D84C331-25F8-4DF5-B396-29D11710CB44}" type="pres">
      <dgm:prSet presAssocID="{EAEC0FA2-5C62-4D82-B8DD-21A3259D63CC}" presName="cycle" presStyleCnt="0"/>
      <dgm:spPr/>
    </dgm:pt>
    <dgm:pt modelId="{E33DB795-6E8B-4094-86DA-A652A4B74C89}" type="pres">
      <dgm:prSet presAssocID="{EAEC0FA2-5C62-4D82-B8DD-21A3259D63CC}" presName="srcNode" presStyleLbl="node1" presStyleIdx="0" presStyleCnt="5"/>
      <dgm:spPr/>
    </dgm:pt>
    <dgm:pt modelId="{027D8AD8-51AD-408A-9705-70D7D7E61B2A}" type="pres">
      <dgm:prSet presAssocID="{EAEC0FA2-5C62-4D82-B8DD-21A3259D63CC}" presName="conn" presStyleLbl="parChTrans1D2" presStyleIdx="0" presStyleCnt="1"/>
      <dgm:spPr/>
    </dgm:pt>
    <dgm:pt modelId="{24854DFD-84CE-4C03-B8C1-C79345D9AF52}" type="pres">
      <dgm:prSet presAssocID="{EAEC0FA2-5C62-4D82-B8DD-21A3259D63CC}" presName="extraNode" presStyleLbl="node1" presStyleIdx="0" presStyleCnt="5"/>
      <dgm:spPr/>
    </dgm:pt>
    <dgm:pt modelId="{F7472801-47EE-4EE0-A1D8-D0804B146C2C}" type="pres">
      <dgm:prSet presAssocID="{EAEC0FA2-5C62-4D82-B8DD-21A3259D63CC}" presName="dstNode" presStyleLbl="node1" presStyleIdx="0" presStyleCnt="5"/>
      <dgm:spPr/>
    </dgm:pt>
    <dgm:pt modelId="{B0702B46-9F45-4ADA-828C-D663F33BDBD3}" type="pres">
      <dgm:prSet presAssocID="{38103860-C962-42A5-94B8-B0356000B92F}" presName="text_1" presStyleLbl="node1" presStyleIdx="0" presStyleCnt="5">
        <dgm:presLayoutVars>
          <dgm:bulletEnabled val="1"/>
        </dgm:presLayoutVars>
      </dgm:prSet>
      <dgm:spPr/>
    </dgm:pt>
    <dgm:pt modelId="{627C83B8-32B4-4C09-937A-56201ADBBBF0}" type="pres">
      <dgm:prSet presAssocID="{38103860-C962-42A5-94B8-B0356000B92F}" presName="accent_1" presStyleCnt="0"/>
      <dgm:spPr/>
    </dgm:pt>
    <dgm:pt modelId="{007FD1D6-AC5C-4AE1-BEE6-CDB310872B96}" type="pres">
      <dgm:prSet presAssocID="{38103860-C962-42A5-94B8-B0356000B92F}" presName="accentRepeatNode" presStyleLbl="solidFgAcc1" presStyleIdx="0" presStyleCnt="5"/>
      <dgm:spPr/>
    </dgm:pt>
    <dgm:pt modelId="{2BC16ED1-EC59-412F-8A83-A79AA5C3C8F2}" type="pres">
      <dgm:prSet presAssocID="{F34C0E76-512E-4572-9FD3-DE416C632FC7}" presName="text_2" presStyleLbl="node1" presStyleIdx="1" presStyleCnt="5">
        <dgm:presLayoutVars>
          <dgm:bulletEnabled val="1"/>
        </dgm:presLayoutVars>
      </dgm:prSet>
      <dgm:spPr/>
    </dgm:pt>
    <dgm:pt modelId="{5A888040-5ADE-41EE-B997-3CBAD975A4B6}" type="pres">
      <dgm:prSet presAssocID="{F34C0E76-512E-4572-9FD3-DE416C632FC7}" presName="accent_2" presStyleCnt="0"/>
      <dgm:spPr/>
    </dgm:pt>
    <dgm:pt modelId="{1AF41113-CE90-4697-945F-AC58D6C7458B}" type="pres">
      <dgm:prSet presAssocID="{F34C0E76-512E-4572-9FD3-DE416C632FC7}" presName="accentRepeatNode" presStyleLbl="solidFgAcc1" presStyleIdx="1" presStyleCnt="5"/>
      <dgm:spPr/>
    </dgm:pt>
    <dgm:pt modelId="{8467ADD5-61C2-46E5-A81F-29A85E4C2422}" type="pres">
      <dgm:prSet presAssocID="{26A72AFB-951E-47D2-815D-F5E93E6071E3}" presName="text_3" presStyleLbl="node1" presStyleIdx="2" presStyleCnt="5">
        <dgm:presLayoutVars>
          <dgm:bulletEnabled val="1"/>
        </dgm:presLayoutVars>
      </dgm:prSet>
      <dgm:spPr/>
    </dgm:pt>
    <dgm:pt modelId="{A54197EE-A866-46D4-B22B-6B5E36FF2FBA}" type="pres">
      <dgm:prSet presAssocID="{26A72AFB-951E-47D2-815D-F5E93E6071E3}" presName="accent_3" presStyleCnt="0"/>
      <dgm:spPr/>
    </dgm:pt>
    <dgm:pt modelId="{C4838E88-03A3-452D-A7C9-C6F45950EC98}" type="pres">
      <dgm:prSet presAssocID="{26A72AFB-951E-47D2-815D-F5E93E6071E3}" presName="accentRepeatNode" presStyleLbl="solidFgAcc1" presStyleIdx="2" presStyleCnt="5"/>
      <dgm:spPr/>
    </dgm:pt>
    <dgm:pt modelId="{F175F2AE-DD5E-41C9-8A2D-DC1BEACDA3AE}" type="pres">
      <dgm:prSet presAssocID="{61AC4CF1-956F-4453-830B-AF1170294C57}" presName="text_4" presStyleLbl="node1" presStyleIdx="3" presStyleCnt="5">
        <dgm:presLayoutVars>
          <dgm:bulletEnabled val="1"/>
        </dgm:presLayoutVars>
      </dgm:prSet>
      <dgm:spPr/>
    </dgm:pt>
    <dgm:pt modelId="{A74B9B2A-AF7D-4F1A-B42F-017DF7F2A012}" type="pres">
      <dgm:prSet presAssocID="{61AC4CF1-956F-4453-830B-AF1170294C57}" presName="accent_4" presStyleCnt="0"/>
      <dgm:spPr/>
    </dgm:pt>
    <dgm:pt modelId="{94C56847-A5C8-432C-AFB6-8163B7A06990}" type="pres">
      <dgm:prSet presAssocID="{61AC4CF1-956F-4453-830B-AF1170294C57}" presName="accentRepeatNode" presStyleLbl="solidFgAcc1" presStyleIdx="3" presStyleCnt="5"/>
      <dgm:spPr/>
    </dgm:pt>
    <dgm:pt modelId="{D37C8459-EC2A-4A9B-AD41-7F73D3CC475F}" type="pres">
      <dgm:prSet presAssocID="{95503035-E366-4185-A84B-D11C742E0B99}" presName="text_5" presStyleLbl="node1" presStyleIdx="4" presStyleCnt="5" custScaleX="63797" custScaleY="109968" custLinFactNeighborX="-16725">
        <dgm:presLayoutVars>
          <dgm:bulletEnabled val="1"/>
        </dgm:presLayoutVars>
      </dgm:prSet>
      <dgm:spPr/>
    </dgm:pt>
    <dgm:pt modelId="{37645D53-EC7A-4BBE-A607-2FA4E461147F}" type="pres">
      <dgm:prSet presAssocID="{95503035-E366-4185-A84B-D11C742E0B99}" presName="accent_5" presStyleCnt="0"/>
      <dgm:spPr/>
    </dgm:pt>
    <dgm:pt modelId="{1ADD00FA-6C32-4EDF-8715-4E7E87E560C1}" type="pres">
      <dgm:prSet presAssocID="{95503035-E366-4185-A84B-D11C742E0B99}" presName="accentRepeatNode" presStyleLbl="solidFgAcc1" presStyleIdx="4" presStyleCnt="5" custScaleX="97902"/>
      <dgm:spPr/>
    </dgm:pt>
  </dgm:ptLst>
  <dgm:cxnLst>
    <dgm:cxn modelId="{7C40090A-D046-4BFE-9ED1-BF899B02686A}" type="presOf" srcId="{38103860-C962-42A5-94B8-B0356000B92F}" destId="{B0702B46-9F45-4ADA-828C-D663F33BDBD3}" srcOrd="0" destOrd="0" presId="urn:microsoft.com/office/officeart/2008/layout/VerticalCurvedList"/>
    <dgm:cxn modelId="{0898F535-3478-423D-B23D-48C01189D4C7}" type="presOf" srcId="{F34C0E76-512E-4572-9FD3-DE416C632FC7}" destId="{2BC16ED1-EC59-412F-8A83-A79AA5C3C8F2}" srcOrd="0" destOrd="0" presId="urn:microsoft.com/office/officeart/2008/layout/VerticalCurvedList"/>
    <dgm:cxn modelId="{DEE37836-3200-445A-BC94-488A02749039}" srcId="{EAEC0FA2-5C62-4D82-B8DD-21A3259D63CC}" destId="{95503035-E366-4185-A84B-D11C742E0B99}" srcOrd="4" destOrd="0" parTransId="{FCF74CAD-C98A-4ABA-9F27-966B21A85B2C}" sibTransId="{5957CB52-E481-4E36-B229-AD92A18D19DD}"/>
    <dgm:cxn modelId="{121DF05E-EFD0-4EBE-B0CF-D360FBE3E730}" type="presOf" srcId="{26A72AFB-951E-47D2-815D-F5E93E6071E3}" destId="{8467ADD5-61C2-46E5-A81F-29A85E4C2422}" srcOrd="0" destOrd="0" presId="urn:microsoft.com/office/officeart/2008/layout/VerticalCurvedList"/>
    <dgm:cxn modelId="{D28A1286-AB05-4457-8607-A150AE445242}" srcId="{EAEC0FA2-5C62-4D82-B8DD-21A3259D63CC}" destId="{26A72AFB-951E-47D2-815D-F5E93E6071E3}" srcOrd="2" destOrd="0" parTransId="{EF9DEF3C-DAD0-407C-A23E-D2EA09519080}" sibTransId="{44FD5274-96F2-485E-AA7C-DA2DAAAFC299}"/>
    <dgm:cxn modelId="{265C8989-4FD4-40CA-A61B-DA0EDD9D9822}" srcId="{EAEC0FA2-5C62-4D82-B8DD-21A3259D63CC}" destId="{61AC4CF1-956F-4453-830B-AF1170294C57}" srcOrd="3" destOrd="0" parTransId="{42C52FF3-232F-42BB-8967-2C308CD5061D}" sibTransId="{75A332C5-9B71-4D3F-8412-B7C103ED211A}"/>
    <dgm:cxn modelId="{FC7C94C6-2BAF-4F51-9A32-AFD122B2454B}" type="presOf" srcId="{95503035-E366-4185-A84B-D11C742E0B99}" destId="{D37C8459-EC2A-4A9B-AD41-7F73D3CC475F}" srcOrd="0" destOrd="0" presId="urn:microsoft.com/office/officeart/2008/layout/VerticalCurvedList"/>
    <dgm:cxn modelId="{6D1176D2-EC27-4522-A37B-A0D7DA5E53B7}" type="presOf" srcId="{F288CAA3-5CEF-46C1-8811-0AC12E3C1E26}" destId="{027D8AD8-51AD-408A-9705-70D7D7E61B2A}" srcOrd="0" destOrd="0" presId="urn:microsoft.com/office/officeart/2008/layout/VerticalCurvedList"/>
    <dgm:cxn modelId="{F13F9BD2-80E9-465A-9D3E-4E7A4E36199A}" type="presOf" srcId="{EAEC0FA2-5C62-4D82-B8DD-21A3259D63CC}" destId="{465AB6A0-8B09-4522-B267-F73A146EBF17}" srcOrd="0" destOrd="0" presId="urn:microsoft.com/office/officeart/2008/layout/VerticalCurvedList"/>
    <dgm:cxn modelId="{F95189D3-3EEF-4B77-9CBB-1259C0E979BF}" srcId="{EAEC0FA2-5C62-4D82-B8DD-21A3259D63CC}" destId="{38103860-C962-42A5-94B8-B0356000B92F}" srcOrd="0" destOrd="0" parTransId="{EBD8B8EA-E328-46CF-A52C-2657F81C085D}" sibTransId="{F288CAA3-5CEF-46C1-8811-0AC12E3C1E26}"/>
    <dgm:cxn modelId="{C10F27E3-B78E-430D-9545-EE03F4B61A88}" srcId="{EAEC0FA2-5C62-4D82-B8DD-21A3259D63CC}" destId="{F34C0E76-512E-4572-9FD3-DE416C632FC7}" srcOrd="1" destOrd="0" parTransId="{7106225F-C2B1-41D8-966E-FC3EE3CB90DF}" sibTransId="{69784E2F-1DD1-48D4-84AF-1908C5FD99FC}"/>
    <dgm:cxn modelId="{FE799DF2-4A15-4B59-BA0C-31978B251479}" type="presOf" srcId="{61AC4CF1-956F-4453-830B-AF1170294C57}" destId="{F175F2AE-DD5E-41C9-8A2D-DC1BEACDA3AE}" srcOrd="0" destOrd="0" presId="urn:microsoft.com/office/officeart/2008/layout/VerticalCurvedList"/>
    <dgm:cxn modelId="{F8A928E4-AC97-480D-BC62-8C03023E61DC}" type="presParOf" srcId="{465AB6A0-8B09-4522-B267-F73A146EBF17}" destId="{8CC8A6E3-F3A9-4397-9A51-8E73F8257E67}" srcOrd="0" destOrd="0" presId="urn:microsoft.com/office/officeart/2008/layout/VerticalCurvedList"/>
    <dgm:cxn modelId="{9B4FE0BB-5CB9-4D60-9DFF-685342E2FADA}" type="presParOf" srcId="{8CC8A6E3-F3A9-4397-9A51-8E73F8257E67}" destId="{4D84C331-25F8-4DF5-B396-29D11710CB44}" srcOrd="0" destOrd="0" presId="urn:microsoft.com/office/officeart/2008/layout/VerticalCurvedList"/>
    <dgm:cxn modelId="{E12518D7-46AD-49D4-8B68-356B39D6CE27}" type="presParOf" srcId="{4D84C331-25F8-4DF5-B396-29D11710CB44}" destId="{E33DB795-6E8B-4094-86DA-A652A4B74C89}" srcOrd="0" destOrd="0" presId="urn:microsoft.com/office/officeart/2008/layout/VerticalCurvedList"/>
    <dgm:cxn modelId="{75DB810B-52D1-4851-B544-386ED0E89D0E}" type="presParOf" srcId="{4D84C331-25F8-4DF5-B396-29D11710CB44}" destId="{027D8AD8-51AD-408A-9705-70D7D7E61B2A}" srcOrd="1" destOrd="0" presId="urn:microsoft.com/office/officeart/2008/layout/VerticalCurvedList"/>
    <dgm:cxn modelId="{FDDF9F60-66B7-4DDB-ADB4-C6E45FFF368F}" type="presParOf" srcId="{4D84C331-25F8-4DF5-B396-29D11710CB44}" destId="{24854DFD-84CE-4C03-B8C1-C79345D9AF52}" srcOrd="2" destOrd="0" presId="urn:microsoft.com/office/officeart/2008/layout/VerticalCurvedList"/>
    <dgm:cxn modelId="{0D7A7F1D-BAE1-486B-805F-91846ECCBBAD}" type="presParOf" srcId="{4D84C331-25F8-4DF5-B396-29D11710CB44}" destId="{F7472801-47EE-4EE0-A1D8-D0804B146C2C}" srcOrd="3" destOrd="0" presId="urn:microsoft.com/office/officeart/2008/layout/VerticalCurvedList"/>
    <dgm:cxn modelId="{493D0728-C5F5-42C0-9E39-5D6B66D23B81}" type="presParOf" srcId="{8CC8A6E3-F3A9-4397-9A51-8E73F8257E67}" destId="{B0702B46-9F45-4ADA-828C-D663F33BDBD3}" srcOrd="1" destOrd="0" presId="urn:microsoft.com/office/officeart/2008/layout/VerticalCurvedList"/>
    <dgm:cxn modelId="{744400D3-14E6-498A-BD1D-4A47E56A40D7}" type="presParOf" srcId="{8CC8A6E3-F3A9-4397-9A51-8E73F8257E67}" destId="{627C83B8-32B4-4C09-937A-56201ADBBBF0}" srcOrd="2" destOrd="0" presId="urn:microsoft.com/office/officeart/2008/layout/VerticalCurvedList"/>
    <dgm:cxn modelId="{E3AA11BA-C4B6-4A22-B2ED-F501474F4F41}" type="presParOf" srcId="{627C83B8-32B4-4C09-937A-56201ADBBBF0}" destId="{007FD1D6-AC5C-4AE1-BEE6-CDB310872B96}" srcOrd="0" destOrd="0" presId="urn:microsoft.com/office/officeart/2008/layout/VerticalCurvedList"/>
    <dgm:cxn modelId="{8B00A0F2-0A54-43C9-B350-378199FC9A8F}" type="presParOf" srcId="{8CC8A6E3-F3A9-4397-9A51-8E73F8257E67}" destId="{2BC16ED1-EC59-412F-8A83-A79AA5C3C8F2}" srcOrd="3" destOrd="0" presId="urn:microsoft.com/office/officeart/2008/layout/VerticalCurvedList"/>
    <dgm:cxn modelId="{B022B97A-BFF5-495A-BF60-05247A211199}" type="presParOf" srcId="{8CC8A6E3-F3A9-4397-9A51-8E73F8257E67}" destId="{5A888040-5ADE-41EE-B997-3CBAD975A4B6}" srcOrd="4" destOrd="0" presId="urn:microsoft.com/office/officeart/2008/layout/VerticalCurvedList"/>
    <dgm:cxn modelId="{380869FE-C2DC-493D-B2B4-7C698BAE6892}" type="presParOf" srcId="{5A888040-5ADE-41EE-B997-3CBAD975A4B6}" destId="{1AF41113-CE90-4697-945F-AC58D6C7458B}" srcOrd="0" destOrd="0" presId="urn:microsoft.com/office/officeart/2008/layout/VerticalCurvedList"/>
    <dgm:cxn modelId="{8CD48670-94A8-459A-A934-68BB27AF4382}" type="presParOf" srcId="{8CC8A6E3-F3A9-4397-9A51-8E73F8257E67}" destId="{8467ADD5-61C2-46E5-A81F-29A85E4C2422}" srcOrd="5" destOrd="0" presId="urn:microsoft.com/office/officeart/2008/layout/VerticalCurvedList"/>
    <dgm:cxn modelId="{F6C68EFC-0A78-4405-9521-C8BB67090E75}" type="presParOf" srcId="{8CC8A6E3-F3A9-4397-9A51-8E73F8257E67}" destId="{A54197EE-A866-46D4-B22B-6B5E36FF2FBA}" srcOrd="6" destOrd="0" presId="urn:microsoft.com/office/officeart/2008/layout/VerticalCurvedList"/>
    <dgm:cxn modelId="{99661AD3-BA7E-421B-AEC3-F48B47310499}" type="presParOf" srcId="{A54197EE-A866-46D4-B22B-6B5E36FF2FBA}" destId="{C4838E88-03A3-452D-A7C9-C6F45950EC98}" srcOrd="0" destOrd="0" presId="urn:microsoft.com/office/officeart/2008/layout/VerticalCurvedList"/>
    <dgm:cxn modelId="{1DB33C73-6AE2-4E7E-A267-E7F3CE773A85}" type="presParOf" srcId="{8CC8A6E3-F3A9-4397-9A51-8E73F8257E67}" destId="{F175F2AE-DD5E-41C9-8A2D-DC1BEACDA3AE}" srcOrd="7" destOrd="0" presId="urn:microsoft.com/office/officeart/2008/layout/VerticalCurvedList"/>
    <dgm:cxn modelId="{17DCAC35-BAB7-4E8A-835B-4F4AA3B1EA2D}" type="presParOf" srcId="{8CC8A6E3-F3A9-4397-9A51-8E73F8257E67}" destId="{A74B9B2A-AF7D-4F1A-B42F-017DF7F2A012}" srcOrd="8" destOrd="0" presId="urn:microsoft.com/office/officeart/2008/layout/VerticalCurvedList"/>
    <dgm:cxn modelId="{8DE92E7D-D447-452F-AF8A-783FFA79E353}" type="presParOf" srcId="{A74B9B2A-AF7D-4F1A-B42F-017DF7F2A012}" destId="{94C56847-A5C8-432C-AFB6-8163B7A06990}" srcOrd="0" destOrd="0" presId="urn:microsoft.com/office/officeart/2008/layout/VerticalCurvedList"/>
    <dgm:cxn modelId="{24A42E08-8670-46A8-89A1-6324B7D54DC0}" type="presParOf" srcId="{8CC8A6E3-F3A9-4397-9A51-8E73F8257E67}" destId="{D37C8459-EC2A-4A9B-AD41-7F73D3CC475F}" srcOrd="9" destOrd="0" presId="urn:microsoft.com/office/officeart/2008/layout/VerticalCurvedList"/>
    <dgm:cxn modelId="{998083B1-682D-4FAC-830A-E8F6027BD8F3}" type="presParOf" srcId="{8CC8A6E3-F3A9-4397-9A51-8E73F8257E67}" destId="{37645D53-EC7A-4BBE-A607-2FA4E461147F}" srcOrd="10" destOrd="0" presId="urn:microsoft.com/office/officeart/2008/layout/VerticalCurvedList"/>
    <dgm:cxn modelId="{DD283E01-595F-4793-902E-913075E60AEB}" type="presParOf" srcId="{37645D53-EC7A-4BBE-A607-2FA4E461147F}" destId="{1ADD00FA-6C32-4EDF-8715-4E7E87E560C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C1DC26-908E-4C4E-9EA8-3DDEA88384C6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BCB120A-5313-45A1-9997-DDC12C55B8A4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PAC Coordinator </a:t>
          </a:r>
        </a:p>
      </dgm:t>
    </dgm:pt>
    <dgm:pt modelId="{7CCD39A8-7810-44D9-BBD5-184D44D32EB6}" type="parTrans" cxnId="{48C49C35-E760-42FF-80E0-7F0A623D7B6F}">
      <dgm:prSet/>
      <dgm:spPr/>
      <dgm:t>
        <a:bodyPr/>
        <a:lstStyle/>
        <a:p>
          <a:endParaRPr lang="en-US"/>
        </a:p>
      </dgm:t>
    </dgm:pt>
    <dgm:pt modelId="{638E0BD1-78D3-4D43-AF5C-0B17556734E0}" type="sibTrans" cxnId="{48C49C35-E760-42FF-80E0-7F0A623D7B6F}">
      <dgm:prSet/>
      <dgm:spPr/>
      <dgm:t>
        <a:bodyPr/>
        <a:lstStyle/>
        <a:p>
          <a:endParaRPr lang="en-US"/>
        </a:p>
      </dgm:t>
    </dgm:pt>
    <dgm:pt modelId="{34DBF71B-88D9-4DEE-B954-17C7E68401DC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Local Office </a:t>
          </a:r>
        </a:p>
      </dgm:t>
    </dgm:pt>
    <dgm:pt modelId="{E9FA4A81-9320-484A-AF1C-945BB870B057}" type="parTrans" cxnId="{DB93DE8F-B904-4740-945A-8BCEADBC81BB}">
      <dgm:prSet/>
      <dgm:spPr/>
      <dgm:t>
        <a:bodyPr/>
        <a:lstStyle/>
        <a:p>
          <a:endParaRPr lang="en-US"/>
        </a:p>
      </dgm:t>
    </dgm:pt>
    <dgm:pt modelId="{60421714-6400-4529-9526-BA316E068571}" type="sibTrans" cxnId="{DB93DE8F-B904-4740-945A-8BCEADBC81BB}">
      <dgm:prSet/>
      <dgm:spPr/>
      <dgm:t>
        <a:bodyPr/>
        <a:lstStyle/>
        <a:p>
          <a:endParaRPr lang="en-US"/>
        </a:p>
      </dgm:t>
    </dgm:pt>
    <dgm:pt modelId="{D4527506-C429-4E35-9DA7-A136A56D97BC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Community Partner </a:t>
          </a:r>
        </a:p>
      </dgm:t>
    </dgm:pt>
    <dgm:pt modelId="{C7D8CD56-CF33-4010-8D9A-D327B5194747}" type="parTrans" cxnId="{3E05C576-F9E8-495E-8420-CE0EE773866A}">
      <dgm:prSet/>
      <dgm:spPr/>
      <dgm:t>
        <a:bodyPr/>
        <a:lstStyle/>
        <a:p>
          <a:endParaRPr lang="en-US"/>
        </a:p>
      </dgm:t>
    </dgm:pt>
    <dgm:pt modelId="{7020E603-8F68-4232-8C8E-7BEF630BE6B1}" type="sibTrans" cxnId="{3E05C576-F9E8-495E-8420-CE0EE773866A}">
      <dgm:prSet/>
      <dgm:spPr/>
      <dgm:t>
        <a:bodyPr/>
        <a:lstStyle/>
        <a:p>
          <a:endParaRPr lang="en-US"/>
        </a:p>
      </dgm:t>
    </dgm:pt>
    <dgm:pt modelId="{538B17CD-E8BA-49B7-83AD-ACBC4DF7D870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Judicial Partner</a:t>
          </a:r>
        </a:p>
      </dgm:t>
    </dgm:pt>
    <dgm:pt modelId="{2DC90F73-F704-45C1-ADBB-7880F94AB914}" type="parTrans" cxnId="{309375D4-9EC4-40C3-A11C-C6C7449CEAE4}">
      <dgm:prSet/>
      <dgm:spPr/>
      <dgm:t>
        <a:bodyPr/>
        <a:lstStyle/>
        <a:p>
          <a:endParaRPr lang="en-US"/>
        </a:p>
      </dgm:t>
    </dgm:pt>
    <dgm:pt modelId="{BC0DA32F-4131-45F5-9A74-339F1FDD1590}" type="sibTrans" cxnId="{309375D4-9EC4-40C3-A11C-C6C7449CEAE4}">
      <dgm:prSet/>
      <dgm:spPr/>
      <dgm:t>
        <a:bodyPr/>
        <a:lstStyle/>
        <a:p>
          <a:endParaRPr lang="en-US"/>
        </a:p>
      </dgm:t>
    </dgm:pt>
    <dgm:pt modelId="{40573414-8754-4FD5-8413-B3DD48B8629C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Local Office Attorney </a:t>
          </a:r>
        </a:p>
      </dgm:t>
    </dgm:pt>
    <dgm:pt modelId="{1EFEC117-E6EC-4422-B50B-5A51E8235E5F}" type="sibTrans" cxnId="{34B0B723-D3C4-4350-BA8B-F6B3B7F93C3C}">
      <dgm:prSet/>
      <dgm:spPr/>
      <dgm:t>
        <a:bodyPr/>
        <a:lstStyle/>
        <a:p>
          <a:endParaRPr lang="en-US"/>
        </a:p>
      </dgm:t>
    </dgm:pt>
    <dgm:pt modelId="{9D8E7166-4FA5-4A00-BBFF-4110D34699F9}" type="parTrans" cxnId="{34B0B723-D3C4-4350-BA8B-F6B3B7F93C3C}">
      <dgm:prSet/>
      <dgm:spPr/>
      <dgm:t>
        <a:bodyPr/>
        <a:lstStyle/>
        <a:p>
          <a:endParaRPr lang="en-US"/>
        </a:p>
      </dgm:t>
    </dgm:pt>
    <dgm:pt modelId="{47314F44-0338-49CA-B1CD-75BBB45C88B0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Guidance </a:t>
          </a:r>
        </a:p>
      </dgm:t>
    </dgm:pt>
    <dgm:pt modelId="{6ABC4E43-37E9-4ABC-A075-FA8FC5646FE3}" type="parTrans" cxnId="{0D3FFADB-E1AA-406B-BF57-1134B0E126A4}">
      <dgm:prSet/>
      <dgm:spPr/>
      <dgm:t>
        <a:bodyPr/>
        <a:lstStyle/>
        <a:p>
          <a:endParaRPr lang="en-US"/>
        </a:p>
      </dgm:t>
    </dgm:pt>
    <dgm:pt modelId="{66715504-D86C-499C-9FD8-F70566C8D62B}" type="sibTrans" cxnId="{0D3FFADB-E1AA-406B-BF57-1134B0E126A4}">
      <dgm:prSet/>
      <dgm:spPr/>
      <dgm:t>
        <a:bodyPr/>
        <a:lstStyle/>
        <a:p>
          <a:endParaRPr lang="en-US"/>
        </a:p>
      </dgm:t>
    </dgm:pt>
    <dgm:pt modelId="{25A18FE3-4E94-4A54-A392-4AA9CA7CCAF8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Legal </a:t>
          </a:r>
        </a:p>
      </dgm:t>
    </dgm:pt>
    <dgm:pt modelId="{42994DFE-DB6D-4C33-9368-6167ECF11E31}" type="parTrans" cxnId="{2A35C98F-F0D9-45BE-AA1D-E37B7FB9E6F2}">
      <dgm:prSet/>
      <dgm:spPr/>
      <dgm:t>
        <a:bodyPr/>
        <a:lstStyle/>
        <a:p>
          <a:endParaRPr lang="en-US"/>
        </a:p>
      </dgm:t>
    </dgm:pt>
    <dgm:pt modelId="{2524F94B-86E4-4F0C-849E-EC80623F59D1}" type="sibTrans" cxnId="{2A35C98F-F0D9-45BE-AA1D-E37B7FB9E6F2}">
      <dgm:prSet/>
      <dgm:spPr/>
      <dgm:t>
        <a:bodyPr/>
        <a:lstStyle/>
        <a:p>
          <a:endParaRPr lang="en-US"/>
        </a:p>
      </dgm:t>
    </dgm:pt>
    <dgm:pt modelId="{AA67219E-FD84-4B5A-BC7F-C64549D5C393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Refer / Support</a:t>
          </a:r>
        </a:p>
      </dgm:t>
    </dgm:pt>
    <dgm:pt modelId="{67CF6C88-AAC1-494C-BB5E-D10D1BC918ED}" type="parTrans" cxnId="{90142E70-384C-45FC-B9AB-DCA7C81E8BFF}">
      <dgm:prSet/>
      <dgm:spPr/>
      <dgm:t>
        <a:bodyPr/>
        <a:lstStyle/>
        <a:p>
          <a:endParaRPr lang="en-US"/>
        </a:p>
      </dgm:t>
    </dgm:pt>
    <dgm:pt modelId="{DC3D8347-955A-4AE3-8CE8-72602F58AEF8}" type="sibTrans" cxnId="{90142E70-384C-45FC-B9AB-DCA7C81E8BFF}">
      <dgm:prSet/>
      <dgm:spPr/>
      <dgm:t>
        <a:bodyPr/>
        <a:lstStyle/>
        <a:p>
          <a:endParaRPr lang="en-US"/>
        </a:p>
      </dgm:t>
    </dgm:pt>
    <dgm:pt modelId="{8EED8168-3A41-49D8-8E78-0F635C2FA6BB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Provide resources</a:t>
          </a:r>
        </a:p>
      </dgm:t>
    </dgm:pt>
    <dgm:pt modelId="{197342BC-70B6-40AA-85E2-FFDC157E8178}" type="parTrans" cxnId="{71584854-0858-472B-BB10-AD332976C09A}">
      <dgm:prSet/>
      <dgm:spPr/>
      <dgm:t>
        <a:bodyPr/>
        <a:lstStyle/>
        <a:p>
          <a:endParaRPr lang="en-US"/>
        </a:p>
      </dgm:t>
    </dgm:pt>
    <dgm:pt modelId="{3697C75C-7097-474A-AA7D-82987A536F39}" type="sibTrans" cxnId="{71584854-0858-472B-BB10-AD332976C09A}">
      <dgm:prSet/>
      <dgm:spPr/>
      <dgm:t>
        <a:bodyPr/>
        <a:lstStyle/>
        <a:p>
          <a:endParaRPr lang="en-US"/>
        </a:p>
      </dgm:t>
    </dgm:pt>
    <dgm:pt modelId="{897ED550-BB2B-46F1-A45A-BC822C1AC719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Participant </a:t>
          </a:r>
        </a:p>
      </dgm:t>
    </dgm:pt>
    <dgm:pt modelId="{3F948065-AE39-44E1-BBAC-51BAFA7BB5E4}" type="parTrans" cxnId="{4CAB3DD2-7FDB-441C-932B-6BAE8F29A324}">
      <dgm:prSet/>
      <dgm:spPr/>
      <dgm:t>
        <a:bodyPr/>
        <a:lstStyle/>
        <a:p>
          <a:endParaRPr lang="en-US"/>
        </a:p>
      </dgm:t>
    </dgm:pt>
    <dgm:pt modelId="{F0BC35FF-375E-4AF1-B21B-E9F4FFC31C6F}" type="sibTrans" cxnId="{4CAB3DD2-7FDB-441C-932B-6BAE8F29A324}">
      <dgm:prSet/>
      <dgm:spPr/>
      <dgm:t>
        <a:bodyPr/>
        <a:lstStyle/>
        <a:p>
          <a:endParaRPr lang="en-US"/>
        </a:p>
      </dgm:t>
    </dgm:pt>
    <dgm:pt modelId="{4A9F2117-984D-4B69-8DB5-DECC0A17FB83}">
      <dgm:prSet phldrT="[Text]"/>
      <dgm:spPr/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Adhere to the terms and conditions</a:t>
          </a:r>
        </a:p>
      </dgm:t>
    </dgm:pt>
    <dgm:pt modelId="{5F703576-29B9-40AF-B5D8-2BDF0FC4058D}" type="parTrans" cxnId="{08D96EBB-D98B-4C33-B5C1-8C94919B1A55}">
      <dgm:prSet/>
      <dgm:spPr/>
      <dgm:t>
        <a:bodyPr/>
        <a:lstStyle/>
        <a:p>
          <a:endParaRPr lang="en-US"/>
        </a:p>
      </dgm:t>
    </dgm:pt>
    <dgm:pt modelId="{9FBC6BD3-34B1-433C-9802-4A2EC064641A}" type="sibTrans" cxnId="{08D96EBB-D98B-4C33-B5C1-8C94919B1A55}">
      <dgm:prSet/>
      <dgm:spPr/>
      <dgm:t>
        <a:bodyPr/>
        <a:lstStyle/>
        <a:p>
          <a:endParaRPr lang="en-US"/>
        </a:p>
      </dgm:t>
    </dgm:pt>
    <dgm:pt modelId="{2ED3F9A2-4CD6-4A48-85ED-470C6E1A2ED0}" type="pres">
      <dgm:prSet presAssocID="{31C1DC26-908E-4C4E-9EA8-3DDEA88384C6}" presName="composite" presStyleCnt="0">
        <dgm:presLayoutVars>
          <dgm:chMax val="1"/>
          <dgm:dir/>
          <dgm:resizeHandles val="exact"/>
        </dgm:presLayoutVars>
      </dgm:prSet>
      <dgm:spPr/>
    </dgm:pt>
    <dgm:pt modelId="{DB49023D-B53E-4674-A6B7-787EA20887B4}" type="pres">
      <dgm:prSet presAssocID="{31C1DC26-908E-4C4E-9EA8-3DDEA88384C6}" presName="radial" presStyleCnt="0">
        <dgm:presLayoutVars>
          <dgm:animLvl val="ctr"/>
        </dgm:presLayoutVars>
      </dgm:prSet>
      <dgm:spPr/>
    </dgm:pt>
    <dgm:pt modelId="{BFF60B2F-13AE-4CFC-9F20-194FC3DCD390}" type="pres">
      <dgm:prSet presAssocID="{DBCB120A-5313-45A1-9997-DDC12C55B8A4}" presName="centerShape" presStyleLbl="vennNode1" presStyleIdx="0" presStyleCnt="6" custLinFactNeighborY="727"/>
      <dgm:spPr/>
    </dgm:pt>
    <dgm:pt modelId="{027FF8CA-D311-4445-AAB7-339AD3B9C7A7}" type="pres">
      <dgm:prSet presAssocID="{538B17CD-E8BA-49B7-83AD-ACBC4DF7D870}" presName="node" presStyleLbl="vennNode1" presStyleIdx="1" presStyleCnt="6">
        <dgm:presLayoutVars>
          <dgm:bulletEnabled val="1"/>
        </dgm:presLayoutVars>
      </dgm:prSet>
      <dgm:spPr/>
    </dgm:pt>
    <dgm:pt modelId="{63D89FBB-4A3F-47FE-880B-2A353C02B3E0}" type="pres">
      <dgm:prSet presAssocID="{40573414-8754-4FD5-8413-B3DD48B8629C}" presName="node" presStyleLbl="vennNode1" presStyleIdx="2" presStyleCnt="6">
        <dgm:presLayoutVars>
          <dgm:bulletEnabled val="1"/>
        </dgm:presLayoutVars>
      </dgm:prSet>
      <dgm:spPr/>
    </dgm:pt>
    <dgm:pt modelId="{BAC71011-E5FD-47A4-B0A8-AD49F6E9A93D}" type="pres">
      <dgm:prSet presAssocID="{34DBF71B-88D9-4DEE-B954-17C7E68401DC}" presName="node" presStyleLbl="vennNode1" presStyleIdx="3" presStyleCnt="6">
        <dgm:presLayoutVars>
          <dgm:bulletEnabled val="1"/>
        </dgm:presLayoutVars>
      </dgm:prSet>
      <dgm:spPr/>
    </dgm:pt>
    <dgm:pt modelId="{2280E91C-D03E-4488-99D9-F8891E4D614A}" type="pres">
      <dgm:prSet presAssocID="{D4527506-C429-4E35-9DA7-A136A56D97BC}" presName="node" presStyleLbl="vennNode1" presStyleIdx="4" presStyleCnt="6">
        <dgm:presLayoutVars>
          <dgm:bulletEnabled val="1"/>
        </dgm:presLayoutVars>
      </dgm:prSet>
      <dgm:spPr/>
    </dgm:pt>
    <dgm:pt modelId="{5CB5BD66-8102-45AB-A24E-2AD5A9076B74}" type="pres">
      <dgm:prSet presAssocID="{897ED550-BB2B-46F1-A45A-BC822C1AC719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2B1C921B-57E7-412A-956B-85756786CAEF}" type="presOf" srcId="{8EED8168-3A41-49D8-8E78-0F635C2FA6BB}" destId="{2280E91C-D03E-4488-99D9-F8891E4D614A}" srcOrd="0" destOrd="1" presId="urn:microsoft.com/office/officeart/2005/8/layout/radial3"/>
    <dgm:cxn modelId="{34B0B723-D3C4-4350-BA8B-F6B3B7F93C3C}" srcId="{DBCB120A-5313-45A1-9997-DDC12C55B8A4}" destId="{40573414-8754-4FD5-8413-B3DD48B8629C}" srcOrd="1" destOrd="0" parTransId="{9D8E7166-4FA5-4A00-BBFF-4110D34699F9}" sibTransId="{1EFEC117-E6EC-4422-B50B-5A51E8235E5F}"/>
    <dgm:cxn modelId="{6A04F030-F081-4106-8272-3CAD4B076586}" type="presOf" srcId="{AA67219E-FD84-4B5A-BC7F-C64549D5C393}" destId="{BAC71011-E5FD-47A4-B0A8-AD49F6E9A93D}" srcOrd="0" destOrd="1" presId="urn:microsoft.com/office/officeart/2005/8/layout/radial3"/>
    <dgm:cxn modelId="{48C49C35-E760-42FF-80E0-7F0A623D7B6F}" srcId="{31C1DC26-908E-4C4E-9EA8-3DDEA88384C6}" destId="{DBCB120A-5313-45A1-9997-DDC12C55B8A4}" srcOrd="0" destOrd="0" parTransId="{7CCD39A8-7810-44D9-BBD5-184D44D32EB6}" sibTransId="{638E0BD1-78D3-4D43-AF5C-0B17556734E0}"/>
    <dgm:cxn modelId="{69C92E5C-E8BD-49ED-B8FD-7630F7CD1D7B}" type="presOf" srcId="{34DBF71B-88D9-4DEE-B954-17C7E68401DC}" destId="{BAC71011-E5FD-47A4-B0A8-AD49F6E9A93D}" srcOrd="0" destOrd="0" presId="urn:microsoft.com/office/officeart/2005/8/layout/radial3"/>
    <dgm:cxn modelId="{7405DC4E-9C11-4D37-A6D3-00C654A9F67B}" type="presOf" srcId="{D4527506-C429-4E35-9DA7-A136A56D97BC}" destId="{2280E91C-D03E-4488-99D9-F8891E4D614A}" srcOrd="0" destOrd="0" presId="urn:microsoft.com/office/officeart/2005/8/layout/radial3"/>
    <dgm:cxn modelId="{90142E70-384C-45FC-B9AB-DCA7C81E8BFF}" srcId="{34DBF71B-88D9-4DEE-B954-17C7E68401DC}" destId="{AA67219E-FD84-4B5A-BC7F-C64549D5C393}" srcOrd="0" destOrd="0" parTransId="{67CF6C88-AAC1-494C-BB5E-D10D1BC918ED}" sibTransId="{DC3D8347-955A-4AE3-8CE8-72602F58AEF8}"/>
    <dgm:cxn modelId="{6F5BFF51-CEDF-4DD8-A0F0-69A4D8986A99}" type="presOf" srcId="{897ED550-BB2B-46F1-A45A-BC822C1AC719}" destId="{5CB5BD66-8102-45AB-A24E-2AD5A9076B74}" srcOrd="0" destOrd="0" presId="urn:microsoft.com/office/officeart/2005/8/layout/radial3"/>
    <dgm:cxn modelId="{71584854-0858-472B-BB10-AD332976C09A}" srcId="{D4527506-C429-4E35-9DA7-A136A56D97BC}" destId="{8EED8168-3A41-49D8-8E78-0F635C2FA6BB}" srcOrd="0" destOrd="0" parTransId="{197342BC-70B6-40AA-85E2-FFDC157E8178}" sibTransId="{3697C75C-7097-474A-AA7D-82987A536F39}"/>
    <dgm:cxn modelId="{3E05C576-F9E8-495E-8420-CE0EE773866A}" srcId="{DBCB120A-5313-45A1-9997-DDC12C55B8A4}" destId="{D4527506-C429-4E35-9DA7-A136A56D97BC}" srcOrd="3" destOrd="0" parTransId="{C7D8CD56-CF33-4010-8D9A-D327B5194747}" sibTransId="{7020E603-8F68-4232-8C8E-7BEF630BE6B1}"/>
    <dgm:cxn modelId="{2A35C98F-F0D9-45BE-AA1D-E37B7FB9E6F2}" srcId="{40573414-8754-4FD5-8413-B3DD48B8629C}" destId="{25A18FE3-4E94-4A54-A392-4AA9CA7CCAF8}" srcOrd="0" destOrd="0" parTransId="{42994DFE-DB6D-4C33-9368-6167ECF11E31}" sibTransId="{2524F94B-86E4-4F0C-849E-EC80623F59D1}"/>
    <dgm:cxn modelId="{DB93DE8F-B904-4740-945A-8BCEADBC81BB}" srcId="{DBCB120A-5313-45A1-9997-DDC12C55B8A4}" destId="{34DBF71B-88D9-4DEE-B954-17C7E68401DC}" srcOrd="2" destOrd="0" parTransId="{E9FA4A81-9320-484A-AF1C-945BB870B057}" sibTransId="{60421714-6400-4529-9526-BA316E068571}"/>
    <dgm:cxn modelId="{359B6891-23DF-461D-8BBB-AA547BC2CCF2}" type="presOf" srcId="{DBCB120A-5313-45A1-9997-DDC12C55B8A4}" destId="{BFF60B2F-13AE-4CFC-9F20-194FC3DCD390}" srcOrd="0" destOrd="0" presId="urn:microsoft.com/office/officeart/2005/8/layout/radial3"/>
    <dgm:cxn modelId="{32202394-882C-4657-9F3E-A48DCC6183F0}" type="presOf" srcId="{40573414-8754-4FD5-8413-B3DD48B8629C}" destId="{63D89FBB-4A3F-47FE-880B-2A353C02B3E0}" srcOrd="0" destOrd="0" presId="urn:microsoft.com/office/officeart/2005/8/layout/radial3"/>
    <dgm:cxn modelId="{69B8B996-02B6-49F2-A9B6-7B55EC766DDE}" type="presOf" srcId="{31C1DC26-908E-4C4E-9EA8-3DDEA88384C6}" destId="{2ED3F9A2-4CD6-4A48-85ED-470C6E1A2ED0}" srcOrd="0" destOrd="0" presId="urn:microsoft.com/office/officeart/2005/8/layout/radial3"/>
    <dgm:cxn modelId="{F19C8DB8-4836-4509-93ED-8637CA7D5C46}" type="presOf" srcId="{4A9F2117-984D-4B69-8DB5-DECC0A17FB83}" destId="{5CB5BD66-8102-45AB-A24E-2AD5A9076B74}" srcOrd="0" destOrd="1" presId="urn:microsoft.com/office/officeart/2005/8/layout/radial3"/>
    <dgm:cxn modelId="{08D96EBB-D98B-4C33-B5C1-8C94919B1A55}" srcId="{897ED550-BB2B-46F1-A45A-BC822C1AC719}" destId="{4A9F2117-984D-4B69-8DB5-DECC0A17FB83}" srcOrd="0" destOrd="0" parTransId="{5F703576-29B9-40AF-B5D8-2BDF0FC4058D}" sibTransId="{9FBC6BD3-34B1-433C-9802-4A2EC064641A}"/>
    <dgm:cxn modelId="{1707EAC1-F691-4EFE-9C8E-01BB9B2F496A}" type="presOf" srcId="{25A18FE3-4E94-4A54-A392-4AA9CA7CCAF8}" destId="{63D89FBB-4A3F-47FE-880B-2A353C02B3E0}" srcOrd="0" destOrd="1" presId="urn:microsoft.com/office/officeart/2005/8/layout/radial3"/>
    <dgm:cxn modelId="{4CAB3DD2-7FDB-441C-932B-6BAE8F29A324}" srcId="{DBCB120A-5313-45A1-9997-DDC12C55B8A4}" destId="{897ED550-BB2B-46F1-A45A-BC822C1AC719}" srcOrd="4" destOrd="0" parTransId="{3F948065-AE39-44E1-BBAC-51BAFA7BB5E4}" sibTransId="{F0BC35FF-375E-4AF1-B21B-E9F4FFC31C6F}"/>
    <dgm:cxn modelId="{7A68D0D3-383B-4315-B897-29974E545F3A}" type="presOf" srcId="{47314F44-0338-49CA-B1CD-75BBB45C88B0}" destId="{027FF8CA-D311-4445-AAB7-339AD3B9C7A7}" srcOrd="0" destOrd="1" presId="urn:microsoft.com/office/officeart/2005/8/layout/radial3"/>
    <dgm:cxn modelId="{309375D4-9EC4-40C3-A11C-C6C7449CEAE4}" srcId="{DBCB120A-5313-45A1-9997-DDC12C55B8A4}" destId="{538B17CD-E8BA-49B7-83AD-ACBC4DF7D870}" srcOrd="0" destOrd="0" parTransId="{2DC90F73-F704-45C1-ADBB-7880F94AB914}" sibTransId="{BC0DA32F-4131-45F5-9A74-339F1FDD1590}"/>
    <dgm:cxn modelId="{0D3FFADB-E1AA-406B-BF57-1134B0E126A4}" srcId="{538B17CD-E8BA-49B7-83AD-ACBC4DF7D870}" destId="{47314F44-0338-49CA-B1CD-75BBB45C88B0}" srcOrd="0" destOrd="0" parTransId="{6ABC4E43-37E9-4ABC-A075-FA8FC5646FE3}" sibTransId="{66715504-D86C-499C-9FD8-F70566C8D62B}"/>
    <dgm:cxn modelId="{709A45EB-64BF-4A04-8775-0164F3575F75}" type="presOf" srcId="{538B17CD-E8BA-49B7-83AD-ACBC4DF7D870}" destId="{027FF8CA-D311-4445-AAB7-339AD3B9C7A7}" srcOrd="0" destOrd="0" presId="urn:microsoft.com/office/officeart/2005/8/layout/radial3"/>
    <dgm:cxn modelId="{99077FE1-0C49-4B49-8DEE-6C3EB87D0F60}" type="presParOf" srcId="{2ED3F9A2-4CD6-4A48-85ED-470C6E1A2ED0}" destId="{DB49023D-B53E-4674-A6B7-787EA20887B4}" srcOrd="0" destOrd="0" presId="urn:microsoft.com/office/officeart/2005/8/layout/radial3"/>
    <dgm:cxn modelId="{1D429A4A-12C7-4F59-AA6D-F2389E5CFCAE}" type="presParOf" srcId="{DB49023D-B53E-4674-A6B7-787EA20887B4}" destId="{BFF60B2F-13AE-4CFC-9F20-194FC3DCD390}" srcOrd="0" destOrd="0" presId="urn:microsoft.com/office/officeart/2005/8/layout/radial3"/>
    <dgm:cxn modelId="{7660B906-0B65-44E8-82B0-A7CE1492C863}" type="presParOf" srcId="{DB49023D-B53E-4674-A6B7-787EA20887B4}" destId="{027FF8CA-D311-4445-AAB7-339AD3B9C7A7}" srcOrd="1" destOrd="0" presId="urn:microsoft.com/office/officeart/2005/8/layout/radial3"/>
    <dgm:cxn modelId="{0F8454E6-D18A-43EF-97EF-617B4C35C13C}" type="presParOf" srcId="{DB49023D-B53E-4674-A6B7-787EA20887B4}" destId="{63D89FBB-4A3F-47FE-880B-2A353C02B3E0}" srcOrd="2" destOrd="0" presId="urn:microsoft.com/office/officeart/2005/8/layout/radial3"/>
    <dgm:cxn modelId="{6533E9D8-836A-4036-A85F-4C6E46AE1C67}" type="presParOf" srcId="{DB49023D-B53E-4674-A6B7-787EA20887B4}" destId="{BAC71011-E5FD-47A4-B0A8-AD49F6E9A93D}" srcOrd="3" destOrd="0" presId="urn:microsoft.com/office/officeart/2005/8/layout/radial3"/>
    <dgm:cxn modelId="{4C7D34D6-03A9-4D70-BEE3-E46EE2660285}" type="presParOf" srcId="{DB49023D-B53E-4674-A6B7-787EA20887B4}" destId="{2280E91C-D03E-4488-99D9-F8891E4D614A}" srcOrd="4" destOrd="0" presId="urn:microsoft.com/office/officeart/2005/8/layout/radial3"/>
    <dgm:cxn modelId="{047845F3-FC6F-4677-AC02-F1C4F5AB1886}" type="presParOf" srcId="{DB49023D-B53E-4674-A6B7-787EA20887B4}" destId="{5CB5BD66-8102-45AB-A24E-2AD5A9076B74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E669BF-F38D-4E84-8F82-F8B41DDE517B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8C2494-3E1C-4D19-BD17-D4132BE4A24F}">
      <dgm:prSet phldrT="[Text]" custT="1"/>
      <dgm:spPr/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Increases Payments</a:t>
          </a:r>
        </a:p>
        <a:p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Referred </a:t>
          </a:r>
        </a:p>
        <a:p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Enrolled </a:t>
          </a:r>
        </a:p>
        <a:p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Removed </a:t>
          </a:r>
          <a:endParaRPr lang="en-US" sz="1500" dirty="0"/>
        </a:p>
      </dgm:t>
    </dgm:pt>
    <dgm:pt modelId="{FA5DAAC2-2094-4E3F-9813-CC1B66B5BA1B}" type="parTrans" cxnId="{278D5E0B-F851-4913-BA5C-F1781E2BD78C}">
      <dgm:prSet/>
      <dgm:spPr/>
      <dgm:t>
        <a:bodyPr/>
        <a:lstStyle/>
        <a:p>
          <a:endParaRPr lang="en-US"/>
        </a:p>
      </dgm:t>
    </dgm:pt>
    <dgm:pt modelId="{6CB01810-2D2C-46E6-B8E8-A365901DCE3C}" type="sibTrans" cxnId="{278D5E0B-F851-4913-BA5C-F1781E2BD78C}">
      <dgm:prSet/>
      <dgm:spPr/>
      <dgm:t>
        <a:bodyPr/>
        <a:lstStyle/>
        <a:p>
          <a:endParaRPr lang="en-US"/>
        </a:p>
      </dgm:t>
    </dgm:pt>
    <dgm:pt modelId="{76E97E22-8A14-456A-B737-AB76E6B1547B}">
      <dgm:prSet phldrT="[Text]" custT="1"/>
      <dgm:spPr/>
      <dgm:t>
        <a:bodyPr/>
        <a:lstStyle/>
        <a:p>
          <a:r>
            <a:rPr lang="en-US" sz="3300" dirty="0">
              <a:latin typeface="Arial" panose="020B0604020202020204" pitchFamily="34" charset="0"/>
              <a:cs typeface="Arial" panose="020B0604020202020204" pitchFamily="34" charset="0"/>
            </a:rPr>
            <a:t>Graduation Success </a:t>
          </a:r>
        </a:p>
        <a:p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Increase in payments </a:t>
          </a:r>
        </a:p>
      </dgm:t>
    </dgm:pt>
    <dgm:pt modelId="{086A26E7-BDAF-4C3B-A961-E44F20B20583}" type="parTrans" cxnId="{938951BB-F958-4E48-A015-8501DA094B1F}">
      <dgm:prSet/>
      <dgm:spPr/>
      <dgm:t>
        <a:bodyPr/>
        <a:lstStyle/>
        <a:p>
          <a:endParaRPr lang="en-US"/>
        </a:p>
      </dgm:t>
    </dgm:pt>
    <dgm:pt modelId="{45A365E1-7C61-4A2B-8B70-437674C77F59}" type="sibTrans" cxnId="{938951BB-F958-4E48-A015-8501DA094B1F}">
      <dgm:prSet/>
      <dgm:spPr/>
      <dgm:t>
        <a:bodyPr/>
        <a:lstStyle/>
        <a:p>
          <a:endParaRPr lang="en-US"/>
        </a:p>
      </dgm:t>
    </dgm:pt>
    <dgm:pt modelId="{01A55A80-93FA-4065-9E5B-3367A5F3A257}">
      <dgm:prSet phldrT="[Text]" custT="1"/>
      <dgm:spPr/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Employment &amp; Education Matters</a:t>
          </a:r>
        </a:p>
        <a:p>
          <a:r>
            <a:rPr lang="en-US" sz="1500" dirty="0">
              <a:latin typeface="Arial" panose="020B0604020202020204" pitchFamily="34" charset="0"/>
              <a:cs typeface="Arial" panose="020B0604020202020204" pitchFamily="34" charset="0"/>
            </a:rPr>
            <a:t>Increase in payments  </a:t>
          </a:r>
        </a:p>
      </dgm:t>
    </dgm:pt>
    <dgm:pt modelId="{497623B6-052A-483B-BA6E-CD0B784F5401}" type="parTrans" cxnId="{21477F29-9285-4FD3-80BB-3AD582A6787F}">
      <dgm:prSet/>
      <dgm:spPr/>
      <dgm:t>
        <a:bodyPr/>
        <a:lstStyle/>
        <a:p>
          <a:endParaRPr lang="en-US"/>
        </a:p>
      </dgm:t>
    </dgm:pt>
    <dgm:pt modelId="{DBD65B74-5561-431F-B0E2-5BD2E322E3C8}" type="sibTrans" cxnId="{21477F29-9285-4FD3-80BB-3AD582A6787F}">
      <dgm:prSet/>
      <dgm:spPr/>
      <dgm:t>
        <a:bodyPr/>
        <a:lstStyle/>
        <a:p>
          <a:endParaRPr lang="en-US"/>
        </a:p>
      </dgm:t>
    </dgm:pt>
    <dgm:pt modelId="{6ABF6A5F-36C4-4D74-B8D8-99BAB2D7290D}" type="pres">
      <dgm:prSet presAssocID="{31E669BF-F38D-4E84-8F82-F8B41DDE517B}" presName="Name0" presStyleCnt="0">
        <dgm:presLayoutVars>
          <dgm:dir/>
          <dgm:resizeHandles val="exact"/>
        </dgm:presLayoutVars>
      </dgm:prSet>
      <dgm:spPr/>
    </dgm:pt>
    <dgm:pt modelId="{4676351D-C4FF-46BE-9106-B7D0C79D2BE1}" type="pres">
      <dgm:prSet presAssocID="{0D8C2494-3E1C-4D19-BD17-D4132BE4A24F}" presName="Name5" presStyleLbl="vennNode1" presStyleIdx="0" presStyleCnt="3" custLinFactNeighborX="-572" custLinFactNeighborY="1078">
        <dgm:presLayoutVars>
          <dgm:bulletEnabled val="1"/>
        </dgm:presLayoutVars>
      </dgm:prSet>
      <dgm:spPr/>
    </dgm:pt>
    <dgm:pt modelId="{756B1218-17DD-49D7-B376-137004B111EC}" type="pres">
      <dgm:prSet presAssocID="{6CB01810-2D2C-46E6-B8E8-A365901DCE3C}" presName="space" presStyleCnt="0"/>
      <dgm:spPr/>
    </dgm:pt>
    <dgm:pt modelId="{CD6A744F-9E6B-4EF2-BD11-E78D7EA796AD}" type="pres">
      <dgm:prSet presAssocID="{76E97E22-8A14-456A-B737-AB76E6B1547B}" presName="Name5" presStyleLbl="vennNode1" presStyleIdx="1" presStyleCnt="3">
        <dgm:presLayoutVars>
          <dgm:bulletEnabled val="1"/>
        </dgm:presLayoutVars>
      </dgm:prSet>
      <dgm:spPr/>
    </dgm:pt>
    <dgm:pt modelId="{80969B8B-EC28-4A9A-8FA2-33D21A3730B4}" type="pres">
      <dgm:prSet presAssocID="{45A365E1-7C61-4A2B-8B70-437674C77F59}" presName="space" presStyleCnt="0"/>
      <dgm:spPr/>
    </dgm:pt>
    <dgm:pt modelId="{B433A278-A3AA-4AF8-BED6-142E65A89872}" type="pres">
      <dgm:prSet presAssocID="{01A55A80-93FA-4065-9E5B-3367A5F3A257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278D5E0B-F851-4913-BA5C-F1781E2BD78C}" srcId="{31E669BF-F38D-4E84-8F82-F8B41DDE517B}" destId="{0D8C2494-3E1C-4D19-BD17-D4132BE4A24F}" srcOrd="0" destOrd="0" parTransId="{FA5DAAC2-2094-4E3F-9813-CC1B66B5BA1B}" sibTransId="{6CB01810-2D2C-46E6-B8E8-A365901DCE3C}"/>
    <dgm:cxn modelId="{21477F29-9285-4FD3-80BB-3AD582A6787F}" srcId="{31E669BF-F38D-4E84-8F82-F8B41DDE517B}" destId="{01A55A80-93FA-4065-9E5B-3367A5F3A257}" srcOrd="2" destOrd="0" parTransId="{497623B6-052A-483B-BA6E-CD0B784F5401}" sibTransId="{DBD65B74-5561-431F-B0E2-5BD2E322E3C8}"/>
    <dgm:cxn modelId="{1F147D60-3B14-47B0-91D3-0A7F1DE7BFBC}" type="presOf" srcId="{01A55A80-93FA-4065-9E5B-3367A5F3A257}" destId="{B433A278-A3AA-4AF8-BED6-142E65A89872}" srcOrd="0" destOrd="0" presId="urn:microsoft.com/office/officeart/2005/8/layout/venn3"/>
    <dgm:cxn modelId="{F8F97469-608E-4A5D-9BE1-93CC6DDC7411}" type="presOf" srcId="{76E97E22-8A14-456A-B737-AB76E6B1547B}" destId="{CD6A744F-9E6B-4EF2-BD11-E78D7EA796AD}" srcOrd="0" destOrd="0" presId="urn:microsoft.com/office/officeart/2005/8/layout/venn3"/>
    <dgm:cxn modelId="{6CBE6D6B-B2C4-4303-9716-CD2D5410F629}" type="presOf" srcId="{0D8C2494-3E1C-4D19-BD17-D4132BE4A24F}" destId="{4676351D-C4FF-46BE-9106-B7D0C79D2BE1}" srcOrd="0" destOrd="0" presId="urn:microsoft.com/office/officeart/2005/8/layout/venn3"/>
    <dgm:cxn modelId="{FA1CD650-CC49-40DE-A447-6E33FD4EF94B}" type="presOf" srcId="{31E669BF-F38D-4E84-8F82-F8B41DDE517B}" destId="{6ABF6A5F-36C4-4D74-B8D8-99BAB2D7290D}" srcOrd="0" destOrd="0" presId="urn:microsoft.com/office/officeart/2005/8/layout/venn3"/>
    <dgm:cxn modelId="{938951BB-F958-4E48-A015-8501DA094B1F}" srcId="{31E669BF-F38D-4E84-8F82-F8B41DDE517B}" destId="{76E97E22-8A14-456A-B737-AB76E6B1547B}" srcOrd="1" destOrd="0" parTransId="{086A26E7-BDAF-4C3B-A961-E44F20B20583}" sibTransId="{45A365E1-7C61-4A2B-8B70-437674C77F59}"/>
    <dgm:cxn modelId="{E0060294-89EA-487C-BC8C-23DE56E8D6C9}" type="presParOf" srcId="{6ABF6A5F-36C4-4D74-B8D8-99BAB2D7290D}" destId="{4676351D-C4FF-46BE-9106-B7D0C79D2BE1}" srcOrd="0" destOrd="0" presId="urn:microsoft.com/office/officeart/2005/8/layout/venn3"/>
    <dgm:cxn modelId="{EB007532-443A-4664-9319-4BD53091ED40}" type="presParOf" srcId="{6ABF6A5F-36C4-4D74-B8D8-99BAB2D7290D}" destId="{756B1218-17DD-49D7-B376-137004B111EC}" srcOrd="1" destOrd="0" presId="urn:microsoft.com/office/officeart/2005/8/layout/venn3"/>
    <dgm:cxn modelId="{DF4814DF-97B3-4498-9662-32C451182E04}" type="presParOf" srcId="{6ABF6A5F-36C4-4D74-B8D8-99BAB2D7290D}" destId="{CD6A744F-9E6B-4EF2-BD11-E78D7EA796AD}" srcOrd="2" destOrd="0" presId="urn:microsoft.com/office/officeart/2005/8/layout/venn3"/>
    <dgm:cxn modelId="{FC3436D5-1385-4911-AE07-520C3970BAF1}" type="presParOf" srcId="{6ABF6A5F-36C4-4D74-B8D8-99BAB2D7290D}" destId="{80969B8B-EC28-4A9A-8FA2-33D21A3730B4}" srcOrd="3" destOrd="0" presId="urn:microsoft.com/office/officeart/2005/8/layout/venn3"/>
    <dgm:cxn modelId="{A0F31534-D4B9-4446-A6F8-9DA39CD9D291}" type="presParOf" srcId="{6ABF6A5F-36C4-4D74-B8D8-99BAB2D7290D}" destId="{B433A278-A3AA-4AF8-BED6-142E65A89872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73C33-93E8-42B1-ABAD-8B9C8195C8CC}">
      <dsp:nvSpPr>
        <dsp:cNvPr id="0" name=""/>
        <dsp:cNvSpPr/>
      </dsp:nvSpPr>
      <dsp:spPr>
        <a:xfrm>
          <a:off x="4977" y="0"/>
          <a:ext cx="5096327" cy="510594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none" kern="1200" dirty="0">
              <a:latin typeface="Arial" panose="020B0604020202020204" pitchFamily="34" charset="0"/>
              <a:cs typeface="Arial" panose="020B0604020202020204" pitchFamily="34" charset="0"/>
            </a:rPr>
            <a:t>Contractual Partners</a:t>
          </a:r>
          <a:endParaRPr lang="en-US" sz="1800" u="none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902" y="24925"/>
        <a:ext cx="5046477" cy="460744"/>
      </dsp:txXfrm>
    </dsp:sp>
    <dsp:sp modelId="{ACDE89FF-F2E8-4630-B98F-41AF4998BB67}">
      <dsp:nvSpPr>
        <dsp:cNvPr id="0" name=""/>
        <dsp:cNvSpPr/>
      </dsp:nvSpPr>
      <dsp:spPr>
        <a:xfrm rot="5400000">
          <a:off x="3070879" y="-574406"/>
          <a:ext cx="796015" cy="32648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22 technical colleges statewide</a:t>
          </a:r>
        </a:p>
      </dsp:txBody>
      <dsp:txXfrm rot="-5400000">
        <a:off x="1836469" y="698862"/>
        <a:ext cx="3225977" cy="718299"/>
      </dsp:txXfrm>
    </dsp:sp>
    <dsp:sp modelId="{19941940-8895-4C17-8F3A-3CFE4C165D58}">
      <dsp:nvSpPr>
        <dsp:cNvPr id="0" name=""/>
        <dsp:cNvSpPr/>
      </dsp:nvSpPr>
      <dsp:spPr>
        <a:xfrm>
          <a:off x="0" y="560501"/>
          <a:ext cx="1836469" cy="9950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Technical College System of GA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573" y="609074"/>
        <a:ext cx="1739323" cy="897873"/>
      </dsp:txXfrm>
    </dsp:sp>
    <dsp:sp modelId="{E96B45B4-1139-4B96-82C7-470B03A7BE49}">
      <dsp:nvSpPr>
        <dsp:cNvPr id="0" name=""/>
        <dsp:cNvSpPr/>
      </dsp:nvSpPr>
      <dsp:spPr>
        <a:xfrm rot="5400000">
          <a:off x="3070879" y="470363"/>
          <a:ext cx="796015" cy="32648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Host 6 informational seminars yearly to educate the community about the Fatherhood Program</a:t>
          </a:r>
        </a:p>
      </dsp:txBody>
      <dsp:txXfrm rot="-5400000">
        <a:off x="1836469" y="1743631"/>
        <a:ext cx="3225977" cy="718299"/>
      </dsp:txXfrm>
    </dsp:sp>
    <dsp:sp modelId="{0D2EA268-4589-4DB4-BDE4-7B63E9BED078}">
      <dsp:nvSpPr>
        <dsp:cNvPr id="0" name=""/>
        <dsp:cNvSpPr/>
      </dsp:nvSpPr>
      <dsp:spPr>
        <a:xfrm>
          <a:off x="0" y="1605271"/>
          <a:ext cx="1836469" cy="9950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Omega Psi Phi Fraternity, Inc.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573" y="1653844"/>
        <a:ext cx="1739323" cy="897873"/>
      </dsp:txXfrm>
    </dsp:sp>
    <dsp:sp modelId="{641771A7-DE4E-42F6-94D2-832D7F209243}">
      <dsp:nvSpPr>
        <dsp:cNvPr id="0" name=""/>
        <dsp:cNvSpPr/>
      </dsp:nvSpPr>
      <dsp:spPr>
        <a:xfrm rot="5400000">
          <a:off x="3070879" y="1515133"/>
          <a:ext cx="796015" cy="32648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Emotional Wellness training for FH program participants and Cultural Sensitivity training for FH staff</a:t>
          </a:r>
        </a:p>
      </dsp:txBody>
      <dsp:txXfrm rot="-5400000">
        <a:off x="1836469" y="2788401"/>
        <a:ext cx="3225977" cy="718299"/>
      </dsp:txXfrm>
    </dsp:sp>
    <dsp:sp modelId="{94FA5C19-E451-4749-8E9D-06DCCFD6079C}">
      <dsp:nvSpPr>
        <dsp:cNvPr id="0" name=""/>
        <dsp:cNvSpPr/>
      </dsp:nvSpPr>
      <dsp:spPr>
        <a:xfrm>
          <a:off x="0" y="2650041"/>
          <a:ext cx="1836469" cy="9950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Father’s Inc.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573" y="2698614"/>
        <a:ext cx="1739323" cy="897873"/>
      </dsp:txXfrm>
    </dsp:sp>
    <dsp:sp modelId="{37565E95-F674-4948-B5D4-BB280079F057}">
      <dsp:nvSpPr>
        <dsp:cNvPr id="0" name=""/>
        <dsp:cNvSpPr/>
      </dsp:nvSpPr>
      <dsp:spPr>
        <a:xfrm rot="5400000">
          <a:off x="3070879" y="2559903"/>
          <a:ext cx="796015" cy="32648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Prison Paternity </a:t>
          </a:r>
        </a:p>
      </dsp:txBody>
      <dsp:txXfrm rot="-5400000">
        <a:off x="1836469" y="3833171"/>
        <a:ext cx="3225977" cy="718299"/>
      </dsp:txXfrm>
    </dsp:sp>
    <dsp:sp modelId="{6B417977-7509-41C5-BE10-26B1CEB188B7}">
      <dsp:nvSpPr>
        <dsp:cNvPr id="0" name=""/>
        <dsp:cNvSpPr/>
      </dsp:nvSpPr>
      <dsp:spPr>
        <a:xfrm>
          <a:off x="0" y="3694811"/>
          <a:ext cx="1836469" cy="9950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GA Department of Corrections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573" y="3743384"/>
        <a:ext cx="1739323" cy="897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38DF9-139C-4D88-A492-71D06672911A}">
      <dsp:nvSpPr>
        <dsp:cNvPr id="0" name=""/>
        <dsp:cNvSpPr/>
      </dsp:nvSpPr>
      <dsp:spPr>
        <a:xfrm rot="5400000">
          <a:off x="-172774" y="147099"/>
          <a:ext cx="954163" cy="66791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The Idea</a:t>
          </a:r>
        </a:p>
      </dsp:txBody>
      <dsp:txXfrm rot="-5400000">
        <a:off x="-29649" y="337931"/>
        <a:ext cx="667914" cy="286249"/>
      </dsp:txXfrm>
    </dsp:sp>
    <dsp:sp modelId="{6999DD60-244A-496E-98E8-D740B313FA97}">
      <dsp:nvSpPr>
        <dsp:cNvPr id="0" name=""/>
        <dsp:cNvSpPr/>
      </dsp:nvSpPr>
      <dsp:spPr>
        <a:xfrm rot="5400000">
          <a:off x="4631939" y="-3989700"/>
          <a:ext cx="620206" cy="860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The idea was proposed by former Supreme Court of Georgia Chief Justice Leah Sears</a:t>
          </a:r>
        </a:p>
      </dsp:txBody>
      <dsp:txXfrm rot="-5400000">
        <a:off x="638264" y="34251"/>
        <a:ext cx="8577281" cy="559654"/>
      </dsp:txXfrm>
    </dsp:sp>
    <dsp:sp modelId="{555F2EBA-5A76-43B6-ACDC-BB401EA08B8D}">
      <dsp:nvSpPr>
        <dsp:cNvPr id="0" name=""/>
        <dsp:cNvSpPr/>
      </dsp:nvSpPr>
      <dsp:spPr>
        <a:xfrm rot="5400000">
          <a:off x="-113474" y="923198"/>
          <a:ext cx="954163" cy="786516"/>
        </a:xfrm>
        <a:prstGeom prst="chevron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DCSS leadership   </a:t>
          </a:r>
        </a:p>
      </dsp:txBody>
      <dsp:txXfrm rot="-5400000">
        <a:off x="-29650" y="1232632"/>
        <a:ext cx="786516" cy="167647"/>
      </dsp:txXfrm>
    </dsp:sp>
    <dsp:sp modelId="{1A0A6028-29A2-4377-87E6-D4D7C2D0D4BD}">
      <dsp:nvSpPr>
        <dsp:cNvPr id="0" name=""/>
        <dsp:cNvSpPr/>
      </dsp:nvSpPr>
      <dsp:spPr>
        <a:xfrm rot="5400000">
          <a:off x="4691077" y="-3154137"/>
          <a:ext cx="620532" cy="860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DCSS leadership visited North Carolina and adapted the model for Georgia </a:t>
          </a:r>
        </a:p>
      </dsp:txBody>
      <dsp:txXfrm rot="-5400000">
        <a:off x="697565" y="869667"/>
        <a:ext cx="8577265" cy="559948"/>
      </dsp:txXfrm>
    </dsp:sp>
    <dsp:sp modelId="{419A6A96-7287-4949-B2C3-2687B1B2E233}">
      <dsp:nvSpPr>
        <dsp:cNvPr id="0" name=""/>
        <dsp:cNvSpPr/>
      </dsp:nvSpPr>
      <dsp:spPr>
        <a:xfrm rot="5400000">
          <a:off x="-172774" y="1817899"/>
          <a:ext cx="954163" cy="667914"/>
        </a:xfrm>
        <a:prstGeom prst="chevron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  <a:r>
            <a:rPr lang="en-US" sz="12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 PAC Program</a:t>
          </a:r>
        </a:p>
      </dsp:txBody>
      <dsp:txXfrm rot="-5400000">
        <a:off x="-29649" y="2008731"/>
        <a:ext cx="667914" cy="286249"/>
      </dsp:txXfrm>
    </dsp:sp>
    <dsp:sp modelId="{5F8A95CD-D5D0-4DF3-9E62-34160B570352}">
      <dsp:nvSpPr>
        <dsp:cNvPr id="0" name=""/>
        <dsp:cNvSpPr/>
      </dsp:nvSpPr>
      <dsp:spPr>
        <a:xfrm rot="5400000">
          <a:off x="4631939" y="-2318900"/>
          <a:ext cx="620206" cy="860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The first PAC program was launched in the Coweta Judicial Circuit in October 2009 with Judge John Simpson </a:t>
          </a:r>
        </a:p>
      </dsp:txBody>
      <dsp:txXfrm rot="-5400000">
        <a:off x="638264" y="1705051"/>
        <a:ext cx="8577281" cy="559654"/>
      </dsp:txXfrm>
    </dsp:sp>
    <dsp:sp modelId="{2651E491-5A83-4F6A-B34D-4A36F7639E25}">
      <dsp:nvSpPr>
        <dsp:cNvPr id="0" name=""/>
        <dsp:cNvSpPr/>
      </dsp:nvSpPr>
      <dsp:spPr>
        <a:xfrm rot="5400000">
          <a:off x="-172774" y="2653298"/>
          <a:ext cx="954163" cy="667914"/>
        </a:xfrm>
        <a:prstGeom prst="chevron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Pilot</a:t>
          </a:r>
        </a:p>
      </dsp:txBody>
      <dsp:txXfrm rot="-5400000">
        <a:off x="-29649" y="2844130"/>
        <a:ext cx="667914" cy="286249"/>
      </dsp:txXfrm>
    </dsp:sp>
    <dsp:sp modelId="{41A5AED5-847B-445C-A43D-F9EACB6C3FA4}">
      <dsp:nvSpPr>
        <dsp:cNvPr id="0" name=""/>
        <dsp:cNvSpPr/>
      </dsp:nvSpPr>
      <dsp:spPr>
        <a:xfrm rot="5400000">
          <a:off x="4631939" y="-1483501"/>
          <a:ext cx="620206" cy="860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Initial pilot showed success, leading to expansion and funding of coordinators  </a:t>
          </a:r>
        </a:p>
      </dsp:txBody>
      <dsp:txXfrm rot="-5400000">
        <a:off x="638264" y="2540450"/>
        <a:ext cx="8577281" cy="559654"/>
      </dsp:txXfrm>
    </dsp:sp>
    <dsp:sp modelId="{4118C73E-B107-427F-A599-44966C9190CF}">
      <dsp:nvSpPr>
        <dsp:cNvPr id="0" name=""/>
        <dsp:cNvSpPr/>
      </dsp:nvSpPr>
      <dsp:spPr>
        <a:xfrm rot="5400000">
          <a:off x="-172774" y="3488698"/>
          <a:ext cx="954163" cy="667914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Criminal Justice Reform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-29649" y="3679530"/>
        <a:ext cx="667914" cy="286249"/>
      </dsp:txXfrm>
    </dsp:sp>
    <dsp:sp modelId="{91B9C82F-042E-48B1-8FEC-61D3EC58505B}">
      <dsp:nvSpPr>
        <dsp:cNvPr id="0" name=""/>
        <dsp:cNvSpPr/>
      </dsp:nvSpPr>
      <dsp:spPr>
        <a:xfrm rot="5400000">
          <a:off x="4631939" y="-648101"/>
          <a:ext cx="620206" cy="8607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In 2011, the Special Council on Criminal Justice Reform, under Gov. Nathan Deal, recommended expanding accountability courts to support criminal justice</a:t>
          </a:r>
        </a:p>
      </dsp:txBody>
      <dsp:txXfrm rot="-5400000">
        <a:off x="638264" y="3375850"/>
        <a:ext cx="8577281" cy="55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7BA2D-E925-474A-8C32-8CC2E38948D8}">
      <dsp:nvSpPr>
        <dsp:cNvPr id="0" name=""/>
        <dsp:cNvSpPr/>
      </dsp:nvSpPr>
      <dsp:spPr>
        <a:xfrm>
          <a:off x="0" y="83472"/>
          <a:ext cx="2141601" cy="1376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Expansion to 45  judicial circuits.  </a:t>
          </a:r>
          <a:endParaRPr lang="en-US" sz="1600" kern="1200" dirty="0"/>
        </a:p>
      </dsp:txBody>
      <dsp:txXfrm>
        <a:off x="0" y="83472"/>
        <a:ext cx="2141601" cy="1376127"/>
      </dsp:txXfrm>
    </dsp:sp>
    <dsp:sp modelId="{A3EA752F-688F-439F-AD73-03F4E3B2D230}">
      <dsp:nvSpPr>
        <dsp:cNvPr id="0" name=""/>
        <dsp:cNvSpPr/>
      </dsp:nvSpPr>
      <dsp:spPr>
        <a:xfrm>
          <a:off x="2367018" y="83472"/>
          <a:ext cx="2457668" cy="1376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Integration of strategies when working with customers</a:t>
          </a: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latin typeface="Arial" panose="020B0604020202020204" pitchFamily="34" charset="0"/>
              <a:cs typeface="Arial" panose="020B0604020202020204" pitchFamily="34" charset="0"/>
            </a:rPr>
            <a:t>PJAC, Motivational Interviewing, Trauma Informed Care  </a:t>
          </a:r>
        </a:p>
      </dsp:txBody>
      <dsp:txXfrm>
        <a:off x="2367018" y="83472"/>
        <a:ext cx="2457668" cy="1376127"/>
      </dsp:txXfrm>
    </dsp:sp>
    <dsp:sp modelId="{CD0C3611-F0F0-406C-B69B-B6383F0DDF30}">
      <dsp:nvSpPr>
        <dsp:cNvPr id="0" name=""/>
        <dsp:cNvSpPr/>
      </dsp:nvSpPr>
      <dsp:spPr>
        <a:xfrm>
          <a:off x="0" y="1929215"/>
          <a:ext cx="2187958" cy="1376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Strengthened collaborations with community partners </a:t>
          </a:r>
        </a:p>
      </dsp:txBody>
      <dsp:txXfrm>
        <a:off x="0" y="1929215"/>
        <a:ext cx="2187958" cy="1376127"/>
      </dsp:txXfrm>
    </dsp:sp>
    <dsp:sp modelId="{3FC45715-BABC-4817-8F79-9DA9EE976DBE}">
      <dsp:nvSpPr>
        <dsp:cNvPr id="0" name=""/>
        <dsp:cNvSpPr/>
      </dsp:nvSpPr>
      <dsp:spPr>
        <a:xfrm>
          <a:off x="2428491" y="1925091"/>
          <a:ext cx="2379935" cy="14078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Standard Operating Procedures implemented to improve participant success. </a:t>
          </a:r>
        </a:p>
      </dsp:txBody>
      <dsp:txXfrm>
        <a:off x="2428491" y="1925091"/>
        <a:ext cx="2379935" cy="1407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6A5BE-4B2B-4024-B990-C627B4453EC7}">
      <dsp:nvSpPr>
        <dsp:cNvPr id="0" name=""/>
        <dsp:cNvSpPr/>
      </dsp:nvSpPr>
      <dsp:spPr>
        <a:xfrm>
          <a:off x="105588" y="3"/>
          <a:ext cx="2342185" cy="1401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Importance of judicial and community buy-in</a:t>
          </a:r>
          <a:endParaRPr lang="en-US" sz="1600" kern="1200" dirty="0"/>
        </a:p>
      </dsp:txBody>
      <dsp:txXfrm>
        <a:off x="105588" y="3"/>
        <a:ext cx="2342185" cy="1401127"/>
      </dsp:txXfrm>
    </dsp:sp>
    <dsp:sp modelId="{F55393C9-5274-45E1-82C1-C93A56871D59}">
      <dsp:nvSpPr>
        <dsp:cNvPr id="0" name=""/>
        <dsp:cNvSpPr/>
      </dsp:nvSpPr>
      <dsp:spPr>
        <a:xfrm>
          <a:off x="2646187" y="0"/>
          <a:ext cx="2181844" cy="14122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Need for wraparound services beyond just employment </a:t>
          </a:r>
        </a:p>
      </dsp:txBody>
      <dsp:txXfrm>
        <a:off x="2646187" y="0"/>
        <a:ext cx="2181844" cy="1412297"/>
      </dsp:txXfrm>
    </dsp:sp>
    <dsp:sp modelId="{DCA8648E-8564-4799-97F1-06F3D4A15364}">
      <dsp:nvSpPr>
        <dsp:cNvPr id="0" name=""/>
        <dsp:cNvSpPr/>
      </dsp:nvSpPr>
      <dsp:spPr>
        <a:xfrm>
          <a:off x="79110" y="2030921"/>
          <a:ext cx="2388801" cy="1401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Challenges in participant engagement and retention. </a:t>
          </a:r>
        </a:p>
      </dsp:txBody>
      <dsp:txXfrm>
        <a:off x="79110" y="2030921"/>
        <a:ext cx="2388801" cy="1401983"/>
      </dsp:txXfrm>
    </dsp:sp>
    <dsp:sp modelId="{53D4376F-C476-425E-B250-4F891999903D}">
      <dsp:nvSpPr>
        <dsp:cNvPr id="0" name=""/>
        <dsp:cNvSpPr/>
      </dsp:nvSpPr>
      <dsp:spPr>
        <a:xfrm>
          <a:off x="2595513" y="2030921"/>
          <a:ext cx="2232518" cy="140198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Data tracking and performance measurement are critical</a:t>
          </a:r>
        </a:p>
      </dsp:txBody>
      <dsp:txXfrm>
        <a:off x="2595513" y="2030921"/>
        <a:ext cx="2232518" cy="14019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D8AD8-51AD-408A-9705-70D7D7E61B2A}">
      <dsp:nvSpPr>
        <dsp:cNvPr id="0" name=""/>
        <dsp:cNvSpPr/>
      </dsp:nvSpPr>
      <dsp:spPr>
        <a:xfrm>
          <a:off x="-5037965" y="-771851"/>
          <a:ext cx="5999815" cy="5999815"/>
        </a:xfrm>
        <a:prstGeom prst="blockArc">
          <a:avLst>
            <a:gd name="adj1" fmla="val 18900000"/>
            <a:gd name="adj2" fmla="val 2700000"/>
            <a:gd name="adj3" fmla="val 36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702B46-9F45-4ADA-828C-D663F33BDBD3}">
      <dsp:nvSpPr>
        <dsp:cNvPr id="0" name=""/>
        <dsp:cNvSpPr/>
      </dsp:nvSpPr>
      <dsp:spPr>
        <a:xfrm>
          <a:off x="420771" y="278417"/>
          <a:ext cx="11182798" cy="55719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22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Collaboration between Georgia DHS and Council of Superior Court Judges 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0771" y="278417"/>
        <a:ext cx="11182798" cy="557192"/>
      </dsp:txXfrm>
    </dsp:sp>
    <dsp:sp modelId="{007FD1D6-AC5C-4AE1-BEE6-CDB310872B96}">
      <dsp:nvSpPr>
        <dsp:cNvPr id="0" name=""/>
        <dsp:cNvSpPr/>
      </dsp:nvSpPr>
      <dsp:spPr>
        <a:xfrm>
          <a:off x="72526" y="208768"/>
          <a:ext cx="696490" cy="696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16ED1-EC59-412F-8A83-A79AA5C3C8F2}">
      <dsp:nvSpPr>
        <dsp:cNvPr id="0" name=""/>
        <dsp:cNvSpPr/>
      </dsp:nvSpPr>
      <dsp:spPr>
        <a:xfrm>
          <a:off x="820039" y="1113939"/>
          <a:ext cx="10783530" cy="557192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22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Alternative to incarceration </a:t>
          </a:r>
        </a:p>
      </dsp:txBody>
      <dsp:txXfrm>
        <a:off x="820039" y="1113939"/>
        <a:ext cx="10783530" cy="557192"/>
      </dsp:txXfrm>
    </dsp:sp>
    <dsp:sp modelId="{1AF41113-CE90-4697-945F-AC58D6C7458B}">
      <dsp:nvSpPr>
        <dsp:cNvPr id="0" name=""/>
        <dsp:cNvSpPr/>
      </dsp:nvSpPr>
      <dsp:spPr>
        <a:xfrm>
          <a:off x="471794" y="1044290"/>
          <a:ext cx="696490" cy="696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7ADD5-61C2-46E5-A81F-29A85E4C2422}">
      <dsp:nvSpPr>
        <dsp:cNvPr id="0" name=""/>
        <dsp:cNvSpPr/>
      </dsp:nvSpPr>
      <dsp:spPr>
        <a:xfrm>
          <a:off x="942582" y="1949460"/>
          <a:ext cx="10660987" cy="557192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22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Each program is tailored to the needs of the local community by partnering with government, non-profits, private, and community-based agencies to provide services to participants</a:t>
          </a:r>
        </a:p>
      </dsp:txBody>
      <dsp:txXfrm>
        <a:off x="942582" y="1949460"/>
        <a:ext cx="10660987" cy="557192"/>
      </dsp:txXfrm>
    </dsp:sp>
    <dsp:sp modelId="{C4838E88-03A3-452D-A7C9-C6F45950EC98}">
      <dsp:nvSpPr>
        <dsp:cNvPr id="0" name=""/>
        <dsp:cNvSpPr/>
      </dsp:nvSpPr>
      <dsp:spPr>
        <a:xfrm>
          <a:off x="594337" y="1879811"/>
          <a:ext cx="696490" cy="696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75F2AE-DD5E-41C9-8A2D-DC1BEACDA3AE}">
      <dsp:nvSpPr>
        <dsp:cNvPr id="0" name=""/>
        <dsp:cNvSpPr/>
      </dsp:nvSpPr>
      <dsp:spPr>
        <a:xfrm>
          <a:off x="820039" y="2784981"/>
          <a:ext cx="10783530" cy="557192"/>
        </a:xfrm>
        <a:prstGeom prst="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22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altLang="en-US" sz="1700" kern="1200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rPr>
            <a:t>Judicial oversight to address barriers</a:t>
          </a:r>
          <a:endParaRPr lang="en-US" sz="17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0039" y="2784981"/>
        <a:ext cx="10783530" cy="557192"/>
      </dsp:txXfrm>
    </dsp:sp>
    <dsp:sp modelId="{94C56847-A5C8-432C-AFB6-8163B7A06990}">
      <dsp:nvSpPr>
        <dsp:cNvPr id="0" name=""/>
        <dsp:cNvSpPr/>
      </dsp:nvSpPr>
      <dsp:spPr>
        <a:xfrm>
          <a:off x="471794" y="2715332"/>
          <a:ext cx="696490" cy="696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C8459-EC2A-4A9B-AD41-7F73D3CC475F}">
      <dsp:nvSpPr>
        <dsp:cNvPr id="0" name=""/>
        <dsp:cNvSpPr/>
      </dsp:nvSpPr>
      <dsp:spPr>
        <a:xfrm>
          <a:off x="574703" y="3592732"/>
          <a:ext cx="7134290" cy="612733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22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altLang="en-US" sz="1700" kern="1200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rPr>
            <a:t>Increase parental accountability, self-sufficiency, and child support collections</a:t>
          </a:r>
          <a:endParaRPr lang="en-US" sz="17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4703" y="3592732"/>
        <a:ext cx="7134290" cy="612733"/>
      </dsp:txXfrm>
    </dsp:sp>
    <dsp:sp modelId="{1ADD00FA-6C32-4EDF-8715-4E7E87E560C1}">
      <dsp:nvSpPr>
        <dsp:cNvPr id="0" name=""/>
        <dsp:cNvSpPr/>
      </dsp:nvSpPr>
      <dsp:spPr>
        <a:xfrm>
          <a:off x="79832" y="3550853"/>
          <a:ext cx="681878" cy="696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F60B2F-13AE-4CFC-9F20-194FC3DCD390}">
      <dsp:nvSpPr>
        <dsp:cNvPr id="0" name=""/>
        <dsp:cNvSpPr/>
      </dsp:nvSpPr>
      <dsp:spPr>
        <a:xfrm>
          <a:off x="3211281" y="1500012"/>
          <a:ext cx="3402547" cy="340254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>
              <a:latin typeface="Arial" panose="020B0604020202020204" pitchFamily="34" charset="0"/>
              <a:cs typeface="Arial" panose="020B0604020202020204" pitchFamily="34" charset="0"/>
            </a:rPr>
            <a:t>PAC Coordinator </a:t>
          </a:r>
        </a:p>
      </dsp:txBody>
      <dsp:txXfrm>
        <a:off x="3709572" y="1998303"/>
        <a:ext cx="2405965" cy="2405965"/>
      </dsp:txXfrm>
    </dsp:sp>
    <dsp:sp modelId="{027FF8CA-D311-4445-AAB7-339AD3B9C7A7}">
      <dsp:nvSpPr>
        <dsp:cNvPr id="0" name=""/>
        <dsp:cNvSpPr/>
      </dsp:nvSpPr>
      <dsp:spPr>
        <a:xfrm>
          <a:off x="4061918" y="104976"/>
          <a:ext cx="1701273" cy="170127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Judicial Partner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Guidance </a:t>
          </a:r>
        </a:p>
      </dsp:txBody>
      <dsp:txXfrm>
        <a:off x="4311064" y="354122"/>
        <a:ext cx="1202981" cy="1202981"/>
      </dsp:txXfrm>
    </dsp:sp>
    <dsp:sp modelId="{63D89FBB-4A3F-47FE-880B-2A353C02B3E0}">
      <dsp:nvSpPr>
        <dsp:cNvPr id="0" name=""/>
        <dsp:cNvSpPr/>
      </dsp:nvSpPr>
      <dsp:spPr>
        <a:xfrm>
          <a:off x="6167070" y="1634459"/>
          <a:ext cx="1701273" cy="170127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Local Office Attorney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Legal </a:t>
          </a:r>
        </a:p>
      </dsp:txBody>
      <dsp:txXfrm>
        <a:off x="6416216" y="1883605"/>
        <a:ext cx="1202981" cy="1202981"/>
      </dsp:txXfrm>
    </dsp:sp>
    <dsp:sp modelId="{BAC71011-E5FD-47A4-B0A8-AD49F6E9A93D}">
      <dsp:nvSpPr>
        <dsp:cNvPr id="0" name=""/>
        <dsp:cNvSpPr/>
      </dsp:nvSpPr>
      <dsp:spPr>
        <a:xfrm>
          <a:off x="5362974" y="4109214"/>
          <a:ext cx="1701273" cy="170127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Local Office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Refer / Support</a:t>
          </a:r>
        </a:p>
      </dsp:txBody>
      <dsp:txXfrm>
        <a:off x="5612120" y="4358360"/>
        <a:ext cx="1202981" cy="1202981"/>
      </dsp:txXfrm>
    </dsp:sp>
    <dsp:sp modelId="{2280E91C-D03E-4488-99D9-F8891E4D614A}">
      <dsp:nvSpPr>
        <dsp:cNvPr id="0" name=""/>
        <dsp:cNvSpPr/>
      </dsp:nvSpPr>
      <dsp:spPr>
        <a:xfrm>
          <a:off x="2760862" y="4109214"/>
          <a:ext cx="1701273" cy="1701273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Community Partner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Provide resources</a:t>
          </a:r>
        </a:p>
      </dsp:txBody>
      <dsp:txXfrm>
        <a:off x="3010008" y="4358360"/>
        <a:ext cx="1202981" cy="1202981"/>
      </dsp:txXfrm>
    </dsp:sp>
    <dsp:sp modelId="{5CB5BD66-8102-45AB-A24E-2AD5A9076B74}">
      <dsp:nvSpPr>
        <dsp:cNvPr id="0" name=""/>
        <dsp:cNvSpPr/>
      </dsp:nvSpPr>
      <dsp:spPr>
        <a:xfrm>
          <a:off x="1956766" y="1634459"/>
          <a:ext cx="1701273" cy="170127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Participant 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Adhere to the terms and conditions</a:t>
          </a:r>
        </a:p>
      </dsp:txBody>
      <dsp:txXfrm>
        <a:off x="2205912" y="1883605"/>
        <a:ext cx="1202981" cy="12029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6351D-C4FF-46BE-9106-B7D0C79D2BE1}">
      <dsp:nvSpPr>
        <dsp:cNvPr id="0" name=""/>
        <dsp:cNvSpPr/>
      </dsp:nvSpPr>
      <dsp:spPr>
        <a:xfrm>
          <a:off x="496200" y="992"/>
          <a:ext cx="3567709" cy="35677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6343" tIns="38100" rIns="196343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Increases Payments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Referred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Enrolled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Removed </a:t>
          </a:r>
          <a:endParaRPr lang="en-US" sz="1500" kern="1200" dirty="0"/>
        </a:p>
      </dsp:txBody>
      <dsp:txXfrm>
        <a:off x="1018679" y="523471"/>
        <a:ext cx="2522751" cy="2522751"/>
      </dsp:txXfrm>
    </dsp:sp>
    <dsp:sp modelId="{CD6A744F-9E6B-4EF2-BD11-E78D7EA796AD}">
      <dsp:nvSpPr>
        <dsp:cNvPr id="0" name=""/>
        <dsp:cNvSpPr/>
      </dsp:nvSpPr>
      <dsp:spPr>
        <a:xfrm>
          <a:off x="3354449" y="496"/>
          <a:ext cx="3567709" cy="35677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6343" tIns="41910" rIns="196343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Arial" panose="020B0604020202020204" pitchFamily="34" charset="0"/>
              <a:cs typeface="Arial" panose="020B0604020202020204" pitchFamily="34" charset="0"/>
            </a:rPr>
            <a:t>Graduation Success 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Increase in payments </a:t>
          </a:r>
        </a:p>
      </dsp:txBody>
      <dsp:txXfrm>
        <a:off x="3876928" y="522975"/>
        <a:ext cx="2522751" cy="2522751"/>
      </dsp:txXfrm>
    </dsp:sp>
    <dsp:sp modelId="{B433A278-A3AA-4AF8-BED6-142E65A89872}">
      <dsp:nvSpPr>
        <dsp:cNvPr id="0" name=""/>
        <dsp:cNvSpPr/>
      </dsp:nvSpPr>
      <dsp:spPr>
        <a:xfrm>
          <a:off x="6208617" y="496"/>
          <a:ext cx="3567709" cy="35677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6343" tIns="38100" rIns="196343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Employment &amp; Education Matters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panose="020B0604020202020204" pitchFamily="34" charset="0"/>
              <a:cs typeface="Arial" panose="020B0604020202020204" pitchFamily="34" charset="0"/>
            </a:rPr>
            <a:t>Increase in payments  </a:t>
          </a:r>
        </a:p>
      </dsp:txBody>
      <dsp:txXfrm>
        <a:off x="6731096" y="522975"/>
        <a:ext cx="2522751" cy="2522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37BB1-498B-4B17-9249-A10F6D70EEBB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9BBE1-22CA-49E8-A9CF-04D9F9A908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9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03BFE-E14D-4016-8665-2C94BD5F0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659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Official Partners : Contract is in place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Technical College System of GA 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Training courses such as warehouse distribution, forklift safety, welding, manufacturing, hospitality, and CDL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Omega Psi Phi Fraternity, Inc.  : 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Presentation includes an area community partner and employer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Father’s Inc.: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10-week course of learning designed to develop practical and comprehensive fatherhood skills that are transferable throughout all aspects of life, to include: interpersonal relationships, careers and employment, business, parenting,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GA Department of Corrections: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provides a movement report to assist with locating individuals with DCSS cases where paternity has not been determined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Unofficial partners: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WorkSource GA: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– assistance with resume writing, dress for success, interview skills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GA Department of Labor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 Federal Bonding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Goodwill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job search, soft skills, short tern training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Internal Partner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Access and Visitation: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Assistance with child access and mutual visitation agreements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Mediation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Supervised and Unsupervised visitation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Neutral exchange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Legitimation resources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03BFE-E14D-4016-8665-2C94BD5F0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324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to expand to all 51 judicial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03BFE-E14D-4016-8665-2C94BD5F0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11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Internal Resources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Avenues located within the state department to assist NCPs with visitation, Federal Bonding letters, reinstatement of driver’s license, refer to when needed for SSA services and TANF/Medicaid when needed and many other benefits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Staffing Agencies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Used to find temporary or permanent employment for NCPs &amp; Some may offer certificate programs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Community Resources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Assist with providing food, transportation, utility assistance, clothing and other local resources needed to address specific needs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Faith Community Resources: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Used for counseling, mentorship, food banks, temporary shelter, utility assistance, emergency assistance and other outreach services as needed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Career Training Centers: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Educate, job training, workshops for success, job fairs and provide many other services that’s needed to promote for employment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03BFE-E14D-4016-8665-2C94BD5F0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40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07BB-9A13-C4CE-32DA-1C37B93CA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60536-6556-101A-061D-70239486F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3FD50-4457-6801-C5BD-2EE6143F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532CB-E6DC-00A6-683C-ED34BB5F3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CF96C-3592-4CE4-AE4F-9D2D18D3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8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7AF0-62E9-059F-C833-9078247D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91A2E-9CF8-4F52-F8A6-2BA60E49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6A9D8-8541-21C2-7CE6-804869AB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D8D-742F-19D4-F56A-7A25D695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1C160-6BA6-E118-6DE1-DAEDF9C6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6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7ABE-49FF-EB65-B72D-AC1451E76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C9540-F117-E726-F683-61F08EEBF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AFE6A-3331-97A6-28C8-D072C147B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03576-3CD5-C8EA-7FCC-2DBA86B01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B1256-05C5-161C-FCCF-775CAFDD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0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2888-16D2-96D8-EADB-AC6A8C1B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484C9-A7A5-548B-0CC2-5DD6CC167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F644B-8309-ECDF-C708-9793A763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34E3B-1EAF-2431-420B-44946053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A4A753-64DA-B8DA-F0C9-16916FEAA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3C15F-03DD-B341-74C9-C97D20815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0F05-428F-8F20-53CA-D6C93E10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4D15B-13AC-C0F8-EF09-6A1F092F1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5CB06-E3C0-9010-3E2E-94A23C656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0FCDD-661F-082A-D584-FD6320746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EA2E7-DD2C-B87E-9EF2-D6862433E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3EDDBD-F093-755D-52A8-997C3B80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3A5A9-18C1-2EB6-54F3-D5704CE4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777DD6-CC3B-3B18-202B-048BDA963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03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140F-11BA-7B4C-FEC3-2AC8784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3301F3-DC9E-8F1D-AC8E-5662888C6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F256A-79C4-D66D-9F03-A168F048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1C3D7-D69C-BB05-FCBF-85512DE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8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CA8F1F-32F7-0A3E-55B1-59D82F9C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5A30-5858-ED13-EF84-872A5391C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2F7D1-A922-AE21-DA91-5719527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98CB-2B04-1D9E-ADBF-D712B318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05A3B-A485-B32E-7ADC-BDD24FC87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2A50-1DEC-4877-AB6D-4CB2D73F8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E4161-B100-9570-EB81-DE5186AC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B5F3-12D2-306D-EB20-117ADE18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D17FA-EF23-C70F-AB1B-5CD0627C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0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F0126-FE64-E01C-7378-6FB59DCE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1115F-DD6B-E048-98DC-7E78138800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E8772-E746-2281-2ED2-BF2587100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7210B1-5647-775D-115D-663287087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94CE5-EDA6-C2AB-501A-027903BF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A67C7-7DB8-6835-46E7-F009035C0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02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EE397-26BB-12AC-A121-B39B2605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66F39-D0B3-C96D-47E0-5DCB30012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FDCA2-4796-A30E-818F-8AF470E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0709-33F6-3878-5590-38A565A4D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14799-F582-F639-64A8-DBA7EF367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3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3FFC00-40FB-6BB0-B835-6321C42E2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3A21E9-9C9A-0E53-88D9-D3C36DC48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CFA1-87D8-CA03-F830-6E86C26FF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3F358-7252-BC51-7AF5-B50FE167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47D05-11F8-977D-74DB-9C8B02C3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AA9EF-AA19-D6BC-3FF6-66BB6C828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0C760-1B92-EE2F-C465-8E1554BF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CB463-2E69-4FD3-5D41-760E4F869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CF7A8-D9EF-40E6-BFC6-008A9652EB42}" type="datetimeFigureOut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722B-86E9-89AE-2994-85C4413C6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F92E6-7438-D441-44CD-FC415627D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9740DC-EAFF-400B-8350-4916BD9006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4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acf.gov/css/employment-program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cf.gov/sites/default/files/documents/ocse/kw_funding_model_section_1115_waiver_2024_0.pdf" TargetMode="External"/><Relationship Id="rId2" Type="http://schemas.openxmlformats.org/officeDocument/2006/relationships/hyperlink" Target="https://acf.gov/css/policy-guidance/reinvesting-child-support-incentive-payment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f.gov/css/policy-guidance/final-rule-employment-training-services-ncps-child-support" TargetMode="External"/><Relationship Id="rId5" Type="http://schemas.openxmlformats.org/officeDocument/2006/relationships/hyperlink" Target="https://acf.gov/sites/default/files/documents/ocse/using_tanf_for_noncustodial_parent_employment_services_2024.pdf" TargetMode="External"/><Relationship Id="rId4" Type="http://schemas.openxmlformats.org/officeDocument/2006/relationships/hyperlink" Target="https://acf.gov/css/policy-guidance/section-1115-waivers-fund-ncp-work-activities-updat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acf.gov/sites/default/files/documents/ocse/kw_pm_comprehensive_participation_2024.pdf" TargetMode="External"/><Relationship Id="rId3" Type="http://schemas.openxmlformats.org/officeDocument/2006/relationships/hyperlink" Target="https://acf.gov/css/employment-programs" TargetMode="External"/><Relationship Id="rId7" Type="http://schemas.openxmlformats.org/officeDocument/2006/relationships/hyperlink" Target="https://acf.gov/sites/default/files/documents/ocse/kw_pm_voluntary_participation.pdf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f.gov/sites/default/files/documents/ocse/kw_pm_mandatory_participation.pdf" TargetMode="External"/><Relationship Id="rId5" Type="http://schemas.openxmlformats.org/officeDocument/2006/relationships/hyperlink" Target="https://acf.gov/css/employment-programs/existing-program-models" TargetMode="External"/><Relationship Id="rId4" Type="http://schemas.openxmlformats.org/officeDocument/2006/relationships/hyperlink" Target="https://acf.gov/css/employment-programs/planning-tools-policy-resources-and-funding-guidanc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robert.duck@tn.gov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dfreephotos.com/people/father-and-child-walking-at-sunset.jpg.php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5.jp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5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hildsupport.georgia.gov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hyperlink" Target="mailto:kristi.stone@dhs.g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8062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D83D-AD77-0F44-498B-4A9F942E7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657" y="338713"/>
            <a:ext cx="7943273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Partnerships for Employment &amp; Training Programs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3F7AA-A82C-C0CE-9C90-BEEC9190C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5472" y="3216764"/>
            <a:ext cx="7943273" cy="2593831"/>
          </a:xfrm>
        </p:spPr>
        <p:txBody>
          <a:bodyPr>
            <a:normAutofit/>
          </a:bodyPr>
          <a:lstStyle/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Presenters:</a:t>
            </a:r>
          </a:p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Robert Duck – Tennessee</a:t>
            </a:r>
          </a:p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Kristi Stone – Georgia</a:t>
            </a:r>
          </a:p>
          <a:p>
            <a:pPr algn="l"/>
            <a:endParaRPr lang="en-US" sz="1200" i="1" dirty="0">
              <a:solidFill>
                <a:schemeClr val="bg1"/>
              </a:solidFill>
              <a:latin typeface="Amasis MT Pro" panose="020F0502020204030204" pitchFamily="18" charset="0"/>
            </a:endParaRPr>
          </a:p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Moderator: </a:t>
            </a:r>
          </a:p>
          <a:p>
            <a:pPr algn="l"/>
            <a:r>
              <a:rPr lang="en-US" i="1" dirty="0">
                <a:solidFill>
                  <a:schemeClr val="bg1"/>
                </a:solidFill>
                <a:latin typeface="Amasis MT Pro" panose="020F0502020204030204" pitchFamily="18" charset="0"/>
              </a:rPr>
              <a:t>Dawn Marquardt – Oregon</a:t>
            </a:r>
          </a:p>
        </p:txBody>
      </p:sp>
    </p:spTree>
    <p:extLst>
      <p:ext uri="{BB962C8B-B14F-4D97-AF65-F5344CB8AC3E}">
        <p14:creationId xmlns:p14="http://schemas.microsoft.com/office/powerpoint/2010/main" val="642763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471E5-EF20-AFB5-73DB-F5BCEF4B6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752B24-3764-5164-D345-C6BB7A78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Child Support-Led Employment Programs by State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053D50-9DB7-DAC6-D2C6-0F231A46907D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As of September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83150-D37A-F267-4E04-63C29E4A3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857" y="1966293"/>
            <a:ext cx="795028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39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Funding Options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4BBBBC66-DD3C-18FD-6432-AC4656303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IV-D Incentive funds through use of an exemption request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See </a:t>
            </a:r>
            <a:r>
              <a:rPr lang="en-US" dirty="0">
                <a:hlinkClick r:id="rId2"/>
              </a:rPr>
              <a:t>AT-20-01</a:t>
            </a:r>
            <a:endParaRPr lang="en-US" dirty="0"/>
          </a:p>
          <a:p>
            <a:r>
              <a:rPr lang="en-US" dirty="0"/>
              <a:t>1115 Waiver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See </a:t>
            </a:r>
            <a:r>
              <a:rPr lang="en-US" dirty="0">
                <a:hlinkClick r:id="rId3"/>
              </a:rPr>
              <a:t>Knowledge WORKS! Funding Model – Section 1115 Waiver</a:t>
            </a:r>
            <a:r>
              <a:rPr lang="en-US" dirty="0"/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See </a:t>
            </a:r>
            <a:r>
              <a:rPr lang="en-US" dirty="0">
                <a:hlinkClick r:id="rId4"/>
              </a:rPr>
              <a:t>IM-24-05 Section 1115 Waivers – Update</a:t>
            </a:r>
            <a:endParaRPr lang="en-US" dirty="0"/>
          </a:p>
          <a:p>
            <a:r>
              <a:rPr lang="en-US" dirty="0"/>
              <a:t>TANF funds through partnerships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See </a:t>
            </a:r>
            <a:r>
              <a:rPr lang="en-US" dirty="0">
                <a:hlinkClick r:id="rId5"/>
              </a:rPr>
              <a:t>Knowledge WORKS! Using TANF for Noncustodial Parent Employment Services</a:t>
            </a:r>
            <a:endParaRPr lang="en-US" dirty="0"/>
          </a:p>
          <a:p>
            <a:r>
              <a:rPr lang="en-US" dirty="0"/>
              <a:t>Workforce related funds</a:t>
            </a:r>
          </a:p>
          <a:p>
            <a:r>
              <a:rPr lang="en-US" dirty="0"/>
              <a:t>FFP (…maybe)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See </a:t>
            </a:r>
            <a:r>
              <a:rPr lang="en-US" dirty="0">
                <a:hlinkClick r:id="rId6"/>
              </a:rPr>
              <a:t>DCL 24-15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4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Federal Resources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BBBC66-DD3C-18FD-6432-AC4656303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2060"/>
                </a:solidFill>
                <a:latin typeface="+mj-lt"/>
                <a:hlinkClick r:id="rId3"/>
              </a:rPr>
              <a:t>Knowledge Works! Resources for Child Support-Led Employment Services</a:t>
            </a:r>
            <a:endParaRPr lang="en-US" dirty="0">
              <a:solidFill>
                <a:srgbClr val="002060"/>
              </a:solidFill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+mj-lt"/>
                <a:hlinkClick r:id="rId4"/>
              </a:rPr>
              <a:t>Planning Tools, Policy Resources, and Funding Guidance</a:t>
            </a:r>
            <a:endParaRPr lang="en-US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+mj-lt"/>
                <a:hlinkClick r:id="rId5"/>
              </a:rPr>
              <a:t>Existing Program Models</a:t>
            </a:r>
            <a:endParaRPr lang="en-US" dirty="0"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i="0" u="none" strike="noStrike" dirty="0">
                <a:solidFill>
                  <a:srgbClr val="336A90"/>
                </a:solidFill>
                <a:effectLst/>
                <a:latin typeface="+mj-lt"/>
                <a:hlinkClick r:id="rId6"/>
              </a:rPr>
              <a:t>Mandatory — court ordered participation</a:t>
            </a:r>
            <a:endParaRPr lang="en-US" i="0" u="none" strike="noStrike" dirty="0">
              <a:solidFill>
                <a:srgbClr val="336A90"/>
              </a:solidFill>
              <a:effectLst/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i="0" u="none" strike="noStrike" dirty="0">
                <a:solidFill>
                  <a:srgbClr val="336A90"/>
                </a:solidFill>
                <a:effectLst/>
                <a:latin typeface="+mj-lt"/>
                <a:hlinkClick r:id="rId7"/>
              </a:rPr>
              <a:t>Voluntary — accepting referrals and allowing self-enrollment</a:t>
            </a:r>
            <a:endParaRPr lang="en-US" u="none" strike="noStrike" dirty="0">
              <a:solidFill>
                <a:srgbClr val="000000"/>
              </a:solidFill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i="0" u="none" strike="noStrike" dirty="0">
                <a:solidFill>
                  <a:srgbClr val="336A90"/>
                </a:solidFill>
                <a:effectLst/>
                <a:latin typeface="+mj-lt"/>
                <a:hlinkClick r:id="rId8"/>
              </a:rPr>
              <a:t>Comprehensive — both mandatory and voluntary participation</a:t>
            </a:r>
            <a:endParaRPr lang="en-US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4181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10354"/>
            <a:ext cx="10515600" cy="1726264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Tennessee Child Support Employment and Parenting Program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52DE5-0704-A988-538A-7AD501B4F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6928" y="2627350"/>
            <a:ext cx="8795135" cy="2574738"/>
          </a:xfrm>
        </p:spPr>
        <p:txBody>
          <a:bodyPr>
            <a:normAutofit fontScale="92500"/>
          </a:bodyPr>
          <a:lstStyle/>
          <a:p>
            <a:pPr algn="ctr"/>
            <a:endParaRPr lang="en-US" dirty="0">
              <a:solidFill>
                <a:srgbClr val="002060"/>
              </a:solidFill>
            </a:endParaRPr>
          </a:p>
          <a:p>
            <a:pPr algn="r" defTabSz="633413">
              <a:spcAft>
                <a:spcPts val="600"/>
              </a:spcAft>
              <a:tabLst>
                <a:tab pos="9313863" algn="l"/>
              </a:tabLst>
            </a:pPr>
            <a:r>
              <a:rPr lang="en-US" sz="4500" dirty="0">
                <a:solidFill>
                  <a:schemeClr val="bg1"/>
                </a:solidFill>
              </a:rPr>
              <a:t>Robert Duck</a:t>
            </a:r>
          </a:p>
          <a:p>
            <a:pPr algn="r" defTabSz="633413">
              <a:spcAft>
                <a:spcPts val="600"/>
              </a:spcAft>
              <a:tabLst>
                <a:tab pos="9313863" algn="l"/>
              </a:tabLst>
            </a:pPr>
            <a:r>
              <a:rPr lang="en-US" sz="4000" dirty="0">
                <a:solidFill>
                  <a:schemeClr val="bg1"/>
                </a:solidFill>
              </a:rPr>
              <a:t>Director of Operations, Child Support</a:t>
            </a:r>
          </a:p>
          <a:p>
            <a:pPr algn="r" defTabSz="633413">
              <a:spcAft>
                <a:spcPts val="600"/>
              </a:spcAft>
              <a:tabLst>
                <a:tab pos="9313863" algn="l"/>
              </a:tabLst>
            </a:pPr>
            <a:r>
              <a:rPr lang="en-US" sz="4000" dirty="0">
                <a:solidFill>
                  <a:schemeClr val="bg1"/>
                </a:solidFill>
              </a:rPr>
              <a:t>Tennessee Department of Human Services</a:t>
            </a:r>
          </a:p>
        </p:txBody>
      </p:sp>
    </p:spTree>
    <p:extLst>
      <p:ext uri="{BB962C8B-B14F-4D97-AF65-F5344CB8AC3E}">
        <p14:creationId xmlns:p14="http://schemas.microsoft.com/office/powerpoint/2010/main" val="2977093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TCSEPP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Partnership with UT Knoxville’s Social Work Office of Research and Public Service since 2004</a:t>
            </a:r>
          </a:p>
          <a:p>
            <a:r>
              <a:rPr lang="en-US" dirty="0">
                <a:solidFill>
                  <a:srgbClr val="002060"/>
                </a:solidFill>
              </a:rPr>
              <a:t>Originally only served 6</a:t>
            </a:r>
            <a:r>
              <a:rPr lang="en-US" baseline="30000" dirty="0">
                <a:solidFill>
                  <a:srgbClr val="002060"/>
                </a:solidFill>
              </a:rPr>
              <a:t>th</a:t>
            </a:r>
            <a:r>
              <a:rPr lang="en-US" dirty="0">
                <a:solidFill>
                  <a:srgbClr val="002060"/>
                </a:solidFill>
              </a:rPr>
              <a:t> Judicial District (Knoxville) but currently serves 16 of our 32 JD’s with long term plan to cover entire state</a:t>
            </a:r>
          </a:p>
          <a:p>
            <a:r>
              <a:rPr lang="en-US" dirty="0">
                <a:solidFill>
                  <a:srgbClr val="002060"/>
                </a:solidFill>
              </a:rPr>
              <a:t>Serves non-custodial parents who are unemployed or underemployed by providing case assessment, employment preparation, job search assistance and wraparound services</a:t>
            </a:r>
          </a:p>
          <a:p>
            <a:r>
              <a:rPr lang="en-US" dirty="0">
                <a:solidFill>
                  <a:srgbClr val="002060"/>
                </a:solidFill>
              </a:rPr>
              <a:t>Served 1,473 parents in FY 2024 with a total of $1,527,089.22 in collections from enrollees</a:t>
            </a:r>
          </a:p>
          <a:p>
            <a:r>
              <a:rPr lang="en-US" dirty="0">
                <a:solidFill>
                  <a:srgbClr val="002060"/>
                </a:solidFill>
              </a:rPr>
              <a:t>Funded with TANF dollars</a:t>
            </a:r>
          </a:p>
        </p:txBody>
      </p:sp>
    </p:spTree>
    <p:extLst>
      <p:ext uri="{BB962C8B-B14F-4D97-AF65-F5344CB8AC3E}">
        <p14:creationId xmlns:p14="http://schemas.microsoft.com/office/powerpoint/2010/main" val="123530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DHS Fatherhood Initiative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BBBC66-DD3C-18FD-6432-AC4656303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Procured private vendor beginning December 2021 to assist the Department in developing a Fatherhood Initiative	</a:t>
            </a:r>
          </a:p>
          <a:p>
            <a:r>
              <a:rPr lang="en-US" dirty="0">
                <a:solidFill>
                  <a:srgbClr val="002060"/>
                </a:solidFill>
              </a:rPr>
              <a:t>Delivered an Environmental Scan, 5 Year Strategic Plan, planning and executing 3 day Amplifying Fatherhood Conference (September 2023), designing direct service grant program with ongoing technical assistance provided via grantee web portal </a:t>
            </a:r>
          </a:p>
          <a:p>
            <a:r>
              <a:rPr lang="en-US" dirty="0">
                <a:solidFill>
                  <a:srgbClr val="002060"/>
                </a:solidFill>
              </a:rPr>
              <a:t>Fatherhood Grant Program – 10 direct service grantees serving 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all areas of the state; 2 year contracts began February 2025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17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C3A47-CD60-1932-1AB6-ECBDC77C1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BBCD2A-FF14-15AA-A2AE-BA39FA47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5959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Contact Information </a:t>
            </a:r>
            <a:br>
              <a:rPr lang="en-US" dirty="0">
                <a:solidFill>
                  <a:srgbClr val="0059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20C5F8-31BA-8D62-FD88-F952846C0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3" y="1368425"/>
            <a:ext cx="10515600" cy="4351338"/>
          </a:xfrm>
        </p:spPr>
        <p:txBody>
          <a:bodyPr>
            <a:norm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Robert Duck</a:t>
            </a:r>
          </a:p>
          <a:p>
            <a:pPr marL="0" indent="0">
              <a:buNone/>
            </a:pPr>
            <a:r>
              <a:rPr lang="en-US" dirty="0">
                <a:latin typeface="+mj-lt"/>
                <a:cs typeface="Arial" panose="020B0604020202020204" pitchFamily="34" charset="0"/>
              </a:rPr>
              <a:t>Director of Operations, Child Support</a:t>
            </a:r>
          </a:p>
          <a:p>
            <a:pPr marL="0" indent="0">
              <a:buNone/>
            </a:pPr>
            <a:r>
              <a:rPr lang="en-US" dirty="0">
                <a:latin typeface="+mj-lt"/>
                <a:cs typeface="Arial" panose="020B0604020202020204" pitchFamily="34" charset="0"/>
              </a:rPr>
              <a:t>Tennessee Department of Human Services</a:t>
            </a:r>
          </a:p>
          <a:p>
            <a:pPr marL="0" indent="0">
              <a:buNone/>
            </a:pPr>
            <a:r>
              <a:rPr lang="en-US" dirty="0">
                <a:latin typeface="+mj-lt"/>
                <a:cs typeface="Arial" panose="020B0604020202020204" pitchFamily="34" charset="0"/>
              </a:rPr>
              <a:t>Email: </a:t>
            </a:r>
            <a:r>
              <a:rPr lang="en-US" b="1" dirty="0">
                <a:latin typeface="+mj-lt"/>
                <a:cs typeface="Arial" panose="020B0604020202020204" pitchFamily="34" charset="0"/>
                <a:hlinkClick r:id="rId3"/>
              </a:rPr>
              <a:t>robert.duck@tn.gov</a:t>
            </a:r>
            <a:r>
              <a:rPr lang="en-US" b="1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305CCE4-D08B-3286-C3BB-56C2F1B28FED}"/>
              </a:ext>
            </a:extLst>
          </p:cNvPr>
          <p:cNvCxnSpPr>
            <a:cxnSpLocks/>
          </p:cNvCxnSpPr>
          <p:nvPr/>
        </p:nvCxnSpPr>
        <p:spPr>
          <a:xfrm>
            <a:off x="450273" y="1263222"/>
            <a:ext cx="11475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91A2F-C72E-A221-96BA-BEFC02DBB6E5}"/>
              </a:ext>
            </a:extLst>
          </p:cNvPr>
          <p:cNvCxnSpPr/>
          <p:nvPr/>
        </p:nvCxnSpPr>
        <p:spPr>
          <a:xfrm>
            <a:off x="2378800" y="1263222"/>
            <a:ext cx="9547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C9E3B1-571F-4291-31BF-D62791A36EC4}"/>
              </a:ext>
            </a:extLst>
          </p:cNvPr>
          <p:cNvCxnSpPr>
            <a:cxnSpLocks/>
          </p:cNvCxnSpPr>
          <p:nvPr/>
        </p:nvCxnSpPr>
        <p:spPr>
          <a:xfrm>
            <a:off x="450273" y="2039077"/>
            <a:ext cx="11475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90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F07C88-DB05-B099-0670-63EABEDCB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EE380-5EA1-D169-BD2E-6E2833BD9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0658" y="822551"/>
            <a:ext cx="8150942" cy="2387600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 Outreach Programs</a:t>
            </a:r>
            <a:endParaRPr 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DEF38-ADA0-22AB-F550-858950BA0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0658" y="3898408"/>
            <a:ext cx="7943273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Kristi Stone</a:t>
            </a:r>
          </a:p>
          <a:p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Director of Operations </a:t>
            </a:r>
          </a:p>
          <a:p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Division of Child Support Services</a:t>
            </a:r>
          </a:p>
          <a:p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 Department of Human Services</a:t>
            </a:r>
          </a:p>
          <a:p>
            <a:pPr algn="l"/>
            <a:endParaRPr lang="en-US" i="1" dirty="0">
              <a:solidFill>
                <a:schemeClr val="bg1"/>
              </a:solidFill>
              <a:latin typeface="Amasis MT Pro" panose="020F0502020204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35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BD3CE-0745-654A-A05B-6BEF9155F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07CAB3-4C2E-7A22-0580-336512369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Georgia Fatherhood Program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B1367D-1647-D432-4AAD-7FB85D9B7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186" y="4082994"/>
            <a:ext cx="4807627" cy="169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98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31C577-A352-B63F-CFAE-31CBAA7CC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1657" y="706249"/>
            <a:ext cx="9071379" cy="544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747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252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Program Overview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BBBC66-DD3C-18FD-6432-AC4656303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82" y="1371322"/>
            <a:ext cx="8828526" cy="435133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Employment-based program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Statewide program offered to both men and women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Connects participants with resources leading to career employment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Assists parents court-ordered to pay child support prior to contempt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Increases self-sufficiency, financial, emotional, and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parental involvement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E7F23E-0015-2D35-753C-17D1B13CE1E4}"/>
              </a:ext>
            </a:extLst>
          </p:cNvPr>
          <p:cNvSpPr txBox="1"/>
          <p:nvPr/>
        </p:nvSpPr>
        <p:spPr>
          <a:xfrm>
            <a:off x="11097491" y="3726873"/>
            <a:ext cx="803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picture containing text, nature, shore, sunset&#10;&#10;AI-generated content may be incorrect.">
            <a:extLst>
              <a:ext uri="{FF2B5EF4-FFF2-40B4-BE49-F238E27FC236}">
                <a16:creationId xmlns:a16="http://schemas.microsoft.com/office/drawing/2014/main" id="{E037DB88-DB2F-463A-A9EC-2E21F8370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666726" y="942903"/>
            <a:ext cx="2138519" cy="177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20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DB84001-E43D-3AFF-7C7A-7919C057A317}"/>
              </a:ext>
            </a:extLst>
          </p:cNvPr>
          <p:cNvSpPr txBox="1"/>
          <p:nvPr/>
        </p:nvSpPr>
        <p:spPr>
          <a:xfrm>
            <a:off x="1898072" y="595745"/>
            <a:ext cx="8395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Program Eligibility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1AEB99-F058-75E0-68BD-4ED268D311F2}"/>
              </a:ext>
            </a:extLst>
          </p:cNvPr>
          <p:cNvSpPr txBox="1"/>
          <p:nvPr/>
        </p:nvSpPr>
        <p:spPr>
          <a:xfrm>
            <a:off x="1399310" y="1939637"/>
            <a:ext cx="426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Active IV-D case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Paternity is established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NCP resides within 50 miles of a FH 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ervice area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6FFB85-86C9-33CC-7A00-441E16C74FD7}"/>
              </a:ext>
            </a:extLst>
          </p:cNvPr>
          <p:cNvSpPr txBox="1"/>
          <p:nvPr/>
        </p:nvSpPr>
        <p:spPr>
          <a:xfrm>
            <a:off x="6096000" y="1443841"/>
            <a:ext cx="59574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NCP is unemployed or underemployed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NCP is receiving public benefits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NCP is homeless</a:t>
            </a:r>
          </a:p>
        </p:txBody>
      </p:sp>
    </p:spTree>
    <p:extLst>
      <p:ext uri="{BB962C8B-B14F-4D97-AF65-F5344CB8AC3E}">
        <p14:creationId xmlns:p14="http://schemas.microsoft.com/office/powerpoint/2010/main" val="83756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5B3E1-5B80-485C-1E36-794BAA7EB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9D467B5-5ADA-8FF4-BAAF-2BE95D7B89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4878" y="530540"/>
            <a:ext cx="9139449" cy="5336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679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8356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In Federal Fiscal Year 2024</a:t>
            </a:r>
            <a:br>
              <a:rPr lang="en-US" dirty="0">
                <a:latin typeface="Arial Black" panose="020B0A04020102020204" pitchFamily="34" charset="0"/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Graphic 4" descr="Children with solid fill">
            <a:extLst>
              <a:ext uri="{FF2B5EF4-FFF2-40B4-BE49-F238E27FC236}">
                <a16:creationId xmlns:a16="http://schemas.microsoft.com/office/drawing/2014/main" id="{7BFDFB1C-1135-6679-7438-0324C7035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7110" y="3857222"/>
            <a:ext cx="914400" cy="914400"/>
          </a:xfrm>
          <a:prstGeom prst="rect">
            <a:avLst/>
          </a:prstGeom>
        </p:spPr>
      </p:pic>
      <p:pic>
        <p:nvPicPr>
          <p:cNvPr id="6" name="Graphic 5" descr="Users with solid fill">
            <a:extLst>
              <a:ext uri="{FF2B5EF4-FFF2-40B4-BE49-F238E27FC236}">
                <a16:creationId xmlns:a16="http://schemas.microsoft.com/office/drawing/2014/main" id="{FFA501E8-167F-7E65-6761-95DDEF60C0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110" y="4996263"/>
            <a:ext cx="914400" cy="914400"/>
          </a:xfrm>
          <a:prstGeom prst="rect">
            <a:avLst/>
          </a:prstGeom>
        </p:spPr>
      </p:pic>
      <p:pic>
        <p:nvPicPr>
          <p:cNvPr id="7" name="Graphic 6" descr="Folder Search with solid fill">
            <a:extLst>
              <a:ext uri="{FF2B5EF4-FFF2-40B4-BE49-F238E27FC236}">
                <a16:creationId xmlns:a16="http://schemas.microsoft.com/office/drawing/2014/main" id="{0B569123-8849-67BE-EF23-985AE0B26D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39691" y="1472046"/>
            <a:ext cx="914400" cy="914400"/>
          </a:xfrm>
          <a:prstGeom prst="rect">
            <a:avLst/>
          </a:prstGeom>
        </p:spPr>
      </p:pic>
      <p:pic>
        <p:nvPicPr>
          <p:cNvPr id="8" name="Graphic 7" descr="Family with boy with solid fill">
            <a:extLst>
              <a:ext uri="{FF2B5EF4-FFF2-40B4-BE49-F238E27FC236}">
                <a16:creationId xmlns:a16="http://schemas.microsoft.com/office/drawing/2014/main" id="{62161E55-C22E-8B9C-F5D6-FC6C244133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39691" y="2625200"/>
            <a:ext cx="914400" cy="914400"/>
          </a:xfrm>
          <a:prstGeom prst="rect">
            <a:avLst/>
          </a:prstGeom>
        </p:spPr>
      </p:pic>
      <p:pic>
        <p:nvPicPr>
          <p:cNvPr id="9" name="Graphic 8" descr="Diploma with solid fill">
            <a:extLst>
              <a:ext uri="{FF2B5EF4-FFF2-40B4-BE49-F238E27FC236}">
                <a16:creationId xmlns:a16="http://schemas.microsoft.com/office/drawing/2014/main" id="{B2736F48-B85E-5B9A-933D-5455DE5112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88183" y="3601842"/>
            <a:ext cx="914400" cy="914400"/>
          </a:xfrm>
          <a:prstGeom prst="rect">
            <a:avLst/>
          </a:prstGeom>
        </p:spPr>
      </p:pic>
      <p:pic>
        <p:nvPicPr>
          <p:cNvPr id="10" name="Graphic 9" descr="Teacher with solid fill">
            <a:extLst>
              <a:ext uri="{FF2B5EF4-FFF2-40B4-BE49-F238E27FC236}">
                <a16:creationId xmlns:a16="http://schemas.microsoft.com/office/drawing/2014/main" id="{DF9E41FE-E15F-FBDF-F5B3-B11D92FD2F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839691" y="4846553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28C19E-1442-56DE-49FB-F76E6EE84423}"/>
              </a:ext>
            </a:extLst>
          </p:cNvPr>
          <p:cNvSpPr txBox="1"/>
          <p:nvPr/>
        </p:nvSpPr>
        <p:spPr>
          <a:xfrm>
            <a:off x="1953491" y="4032958"/>
            <a:ext cx="24384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11,036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children were served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0509D6-90BA-330C-15B2-E69A7B08BF12}"/>
              </a:ext>
            </a:extLst>
          </p:cNvPr>
          <p:cNvSpPr txBox="1"/>
          <p:nvPr/>
        </p:nvSpPr>
        <p:spPr>
          <a:xfrm>
            <a:off x="1953491" y="5039691"/>
            <a:ext cx="376843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Fatherhood Outreach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Specialists administered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program across Georgia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D6A3C1-1EA9-D1E7-644E-E4EB6A22FDFE}"/>
              </a:ext>
            </a:extLst>
          </p:cNvPr>
          <p:cNvSpPr txBox="1"/>
          <p:nvPr/>
        </p:nvSpPr>
        <p:spPr>
          <a:xfrm>
            <a:off x="6754091" y="1527465"/>
            <a:ext cx="51608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68,338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cases were potentially eligible for an outreach program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44132E-280B-FE8B-3A48-CC6075A51959}"/>
              </a:ext>
            </a:extLst>
          </p:cNvPr>
          <p:cNvSpPr txBox="1"/>
          <p:nvPr/>
        </p:nvSpPr>
        <p:spPr>
          <a:xfrm>
            <a:off x="6754091" y="263698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5,485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parents were enrolled in the Fatherhood Program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6ED2BD-6E17-5A43-8459-29200A9E11B5}"/>
              </a:ext>
            </a:extLst>
          </p:cNvPr>
          <p:cNvSpPr txBox="1"/>
          <p:nvPr/>
        </p:nvSpPr>
        <p:spPr>
          <a:xfrm>
            <a:off x="6802583" y="3689710"/>
            <a:ext cx="64285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1,924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parents successfully completed the program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618AEE-5E3F-EC10-C20F-BC1E5C612217}"/>
              </a:ext>
            </a:extLst>
          </p:cNvPr>
          <p:cNvSpPr txBox="1"/>
          <p:nvPr/>
        </p:nvSpPr>
        <p:spPr>
          <a:xfrm>
            <a:off x="6802583" y="4846553"/>
            <a:ext cx="376843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8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1,524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participants were offered or referred to GED/short-term training resources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0B3671-8AFD-695B-1B74-62CD9BBBDC01}"/>
              </a:ext>
            </a:extLst>
          </p:cNvPr>
          <p:cNvSpPr/>
          <p:nvPr/>
        </p:nvSpPr>
        <p:spPr>
          <a:xfrm>
            <a:off x="838200" y="1003538"/>
            <a:ext cx="4315691" cy="2460603"/>
          </a:xfrm>
          <a:prstGeom prst="roundRect">
            <a:avLst/>
          </a:prstGeom>
          <a:solidFill>
            <a:srgbClr val="0E7E8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Federal Fiscal Year 2024,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92%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noncustodial parents owing child support in Georgia were fathers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268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5C99C-B25F-F38F-F035-524B2D746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1F228F-7C4B-742F-297B-E6457654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75" y="-33810"/>
            <a:ext cx="10515600" cy="926648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Partnerships</a:t>
            </a: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6255B7B6-9774-24D3-8080-2C902A363E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5095" y="727097"/>
          <a:ext cx="5101305" cy="4689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018F8D-7172-385E-8D84-6415DC6114B3}"/>
              </a:ext>
            </a:extLst>
          </p:cNvPr>
          <p:cNvSpPr txBox="1"/>
          <p:nvPr/>
        </p:nvSpPr>
        <p:spPr>
          <a:xfrm>
            <a:off x="11097491" y="3726873"/>
            <a:ext cx="803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CD52342-FFC9-534E-0796-E310E27CE094}"/>
              </a:ext>
            </a:extLst>
          </p:cNvPr>
          <p:cNvSpPr/>
          <p:nvPr/>
        </p:nvSpPr>
        <p:spPr>
          <a:xfrm>
            <a:off x="6390977" y="727097"/>
            <a:ext cx="5220929" cy="4640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Additional  Partners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09F214-D860-79E5-F879-739318684D7F}"/>
              </a:ext>
            </a:extLst>
          </p:cNvPr>
          <p:cNvGrpSpPr/>
          <p:nvPr/>
        </p:nvGrpSpPr>
        <p:grpSpPr>
          <a:xfrm>
            <a:off x="6342404" y="1284823"/>
            <a:ext cx="1836469" cy="995019"/>
            <a:chOff x="0" y="560501"/>
            <a:chExt cx="1836469" cy="995019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804ACD5-581E-3910-6538-2575ECEB1DB7}"/>
                </a:ext>
              </a:extLst>
            </p:cNvPr>
            <p:cNvSpPr/>
            <p:nvPr/>
          </p:nvSpPr>
          <p:spPr>
            <a:xfrm>
              <a:off x="0" y="560501"/>
              <a:ext cx="1836469" cy="99501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1617F748-649F-196C-645D-16133C0ACF72}"/>
                </a:ext>
              </a:extLst>
            </p:cNvPr>
            <p:cNvSpPr txBox="1"/>
            <p:nvPr/>
          </p:nvSpPr>
          <p:spPr>
            <a:xfrm>
              <a:off x="48573" y="609074"/>
              <a:ext cx="1739323" cy="897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WorkSource GA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9C4E9E-CCB1-0AEC-8360-AEFCCBFF2FE4}"/>
              </a:ext>
            </a:extLst>
          </p:cNvPr>
          <p:cNvGrpSpPr/>
          <p:nvPr/>
        </p:nvGrpSpPr>
        <p:grpSpPr>
          <a:xfrm>
            <a:off x="6342403" y="2328415"/>
            <a:ext cx="1836469" cy="995019"/>
            <a:chOff x="0" y="560501"/>
            <a:chExt cx="1836469" cy="995019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8B560CE-B75C-3DF6-DA4F-F1C816EE1796}"/>
                </a:ext>
              </a:extLst>
            </p:cNvPr>
            <p:cNvSpPr/>
            <p:nvPr/>
          </p:nvSpPr>
          <p:spPr>
            <a:xfrm>
              <a:off x="0" y="560501"/>
              <a:ext cx="1836469" cy="99501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68E3C902-1D9C-263F-0934-BB0DAD0187D5}"/>
                </a:ext>
              </a:extLst>
            </p:cNvPr>
            <p:cNvSpPr txBox="1"/>
            <p:nvPr/>
          </p:nvSpPr>
          <p:spPr>
            <a:xfrm>
              <a:off x="48573" y="609074"/>
              <a:ext cx="1739323" cy="897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GA Department of Labor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CAF583-D82E-D65A-5CD9-8D34BD828E89}"/>
              </a:ext>
            </a:extLst>
          </p:cNvPr>
          <p:cNvGrpSpPr/>
          <p:nvPr/>
        </p:nvGrpSpPr>
        <p:grpSpPr>
          <a:xfrm>
            <a:off x="6342403" y="3369650"/>
            <a:ext cx="1836469" cy="997376"/>
            <a:chOff x="-1" y="471465"/>
            <a:chExt cx="1836469" cy="997376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BC17775-C171-B6B0-0A0C-BD33A8350ACC}"/>
                </a:ext>
              </a:extLst>
            </p:cNvPr>
            <p:cNvSpPr/>
            <p:nvPr/>
          </p:nvSpPr>
          <p:spPr>
            <a:xfrm>
              <a:off x="-1" y="473822"/>
              <a:ext cx="1836469" cy="995019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64FB6090-E085-4080-841D-B1CE299CEF50}"/>
                </a:ext>
              </a:extLst>
            </p:cNvPr>
            <p:cNvSpPr txBox="1"/>
            <p:nvPr/>
          </p:nvSpPr>
          <p:spPr>
            <a:xfrm>
              <a:off x="-1" y="471465"/>
              <a:ext cx="1739323" cy="897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Goodwill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6038148-E15D-8FA0-30C7-7210E8C8592B}"/>
              </a:ext>
            </a:extLst>
          </p:cNvPr>
          <p:cNvGrpSpPr/>
          <p:nvPr/>
        </p:nvGrpSpPr>
        <p:grpSpPr>
          <a:xfrm>
            <a:off x="8234438" y="1384324"/>
            <a:ext cx="3264835" cy="796015"/>
            <a:chOff x="1836469" y="660004"/>
            <a:chExt cx="3264835" cy="796015"/>
          </a:xfrm>
        </p:grpSpPr>
        <p:sp>
          <p:nvSpPr>
            <p:cNvPr id="26" name="Rectangle: Top Corners Rounded 25">
              <a:extLst>
                <a:ext uri="{FF2B5EF4-FFF2-40B4-BE49-F238E27FC236}">
                  <a16:creationId xmlns:a16="http://schemas.microsoft.com/office/drawing/2014/main" id="{85E8AB3E-E578-843C-BD39-4D029BEB6A5B}"/>
                </a:ext>
              </a:extLst>
            </p:cNvPr>
            <p:cNvSpPr/>
            <p:nvPr/>
          </p:nvSpPr>
          <p:spPr>
            <a:xfrm rot="5400000">
              <a:off x="3070879" y="-574406"/>
              <a:ext cx="796015" cy="3264835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Rectangle: Top Corners Rounded 4">
              <a:extLst>
                <a:ext uri="{FF2B5EF4-FFF2-40B4-BE49-F238E27FC236}">
                  <a16:creationId xmlns:a16="http://schemas.microsoft.com/office/drawing/2014/main" id="{4E3F9367-B9F8-9136-9F5F-B13122431647}"/>
                </a:ext>
              </a:extLst>
            </p:cNvPr>
            <p:cNvSpPr txBox="1"/>
            <p:nvPr/>
          </p:nvSpPr>
          <p:spPr>
            <a:xfrm>
              <a:off x="1836469" y="698862"/>
              <a:ext cx="3225977" cy="7182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Job Search</a:t>
              </a:r>
            </a:p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Soft Skills training workshops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D81D44-A009-86D0-29B3-30970F6686C8}"/>
              </a:ext>
            </a:extLst>
          </p:cNvPr>
          <p:cNvGrpSpPr/>
          <p:nvPr/>
        </p:nvGrpSpPr>
        <p:grpSpPr>
          <a:xfrm>
            <a:off x="8215008" y="2452117"/>
            <a:ext cx="3264835" cy="796015"/>
            <a:chOff x="1836469" y="660004"/>
            <a:chExt cx="3264835" cy="796015"/>
          </a:xfrm>
        </p:grpSpPr>
        <p:sp>
          <p:nvSpPr>
            <p:cNvPr id="29" name="Rectangle: Top Corners Rounded 28">
              <a:extLst>
                <a:ext uri="{FF2B5EF4-FFF2-40B4-BE49-F238E27FC236}">
                  <a16:creationId xmlns:a16="http://schemas.microsoft.com/office/drawing/2014/main" id="{D24F138D-932D-A2D8-0A92-865E39912E9F}"/>
                </a:ext>
              </a:extLst>
            </p:cNvPr>
            <p:cNvSpPr/>
            <p:nvPr/>
          </p:nvSpPr>
          <p:spPr>
            <a:xfrm rot="5400000">
              <a:off x="3070879" y="-574406"/>
              <a:ext cx="796015" cy="3264835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Rectangle: Top Corners Rounded 4">
              <a:extLst>
                <a:ext uri="{FF2B5EF4-FFF2-40B4-BE49-F238E27FC236}">
                  <a16:creationId xmlns:a16="http://schemas.microsoft.com/office/drawing/2014/main" id="{A477BB5B-CE84-B653-52B6-E1A1B25D40AD}"/>
                </a:ext>
              </a:extLst>
            </p:cNvPr>
            <p:cNvSpPr txBox="1"/>
            <p:nvPr/>
          </p:nvSpPr>
          <p:spPr>
            <a:xfrm>
              <a:off x="1836469" y="698862"/>
              <a:ext cx="3225977" cy="7182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Federal Bonding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562E8E-4412-AFE4-4C7E-E32858F4D2CD}"/>
              </a:ext>
            </a:extLst>
          </p:cNvPr>
          <p:cNvGrpSpPr/>
          <p:nvPr/>
        </p:nvGrpSpPr>
        <p:grpSpPr>
          <a:xfrm>
            <a:off x="8227446" y="3471508"/>
            <a:ext cx="3264835" cy="796015"/>
            <a:chOff x="1836469" y="660004"/>
            <a:chExt cx="3264835" cy="796015"/>
          </a:xfrm>
        </p:grpSpPr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3ADEDADF-4AE1-5A7D-8589-FF767A82121C}"/>
                </a:ext>
              </a:extLst>
            </p:cNvPr>
            <p:cNvSpPr/>
            <p:nvPr/>
          </p:nvSpPr>
          <p:spPr>
            <a:xfrm rot="5400000">
              <a:off x="3070879" y="-574406"/>
              <a:ext cx="796015" cy="3264835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Rectangle: Top Corners Rounded 4">
              <a:extLst>
                <a:ext uri="{FF2B5EF4-FFF2-40B4-BE49-F238E27FC236}">
                  <a16:creationId xmlns:a16="http://schemas.microsoft.com/office/drawing/2014/main" id="{886382B6-658A-2E3D-E650-7816236CA131}"/>
                </a:ext>
              </a:extLst>
            </p:cNvPr>
            <p:cNvSpPr txBox="1"/>
            <p:nvPr/>
          </p:nvSpPr>
          <p:spPr>
            <a:xfrm>
              <a:off x="1836469" y="698862"/>
              <a:ext cx="3225977" cy="7182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Job Search</a:t>
              </a:r>
            </a:p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Soft Skills</a:t>
              </a:r>
            </a:p>
            <a:p>
              <a:pPr marL="114300" marR="0" lvl="1" indent="-114300" algn="l" defTabSz="6667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Short-term training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4E3F86A1-E044-304E-2823-08ED79295EF3}"/>
              </a:ext>
            </a:extLst>
          </p:cNvPr>
          <p:cNvSpPr/>
          <p:nvPr/>
        </p:nvSpPr>
        <p:spPr>
          <a:xfrm>
            <a:off x="4033502" y="4490899"/>
            <a:ext cx="4193944" cy="18077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Internal Partner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DHS Access and Visitation</a:t>
            </a:r>
          </a:p>
        </p:txBody>
      </p:sp>
    </p:spTree>
    <p:extLst>
      <p:ext uri="{BB962C8B-B14F-4D97-AF65-F5344CB8AC3E}">
        <p14:creationId xmlns:p14="http://schemas.microsoft.com/office/powerpoint/2010/main" val="3718211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722991-F618-6C80-B9D7-4BCD3D0F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8863"/>
            <a:ext cx="10515600" cy="1412226"/>
          </a:xfrm>
        </p:spPr>
        <p:txBody>
          <a:bodyPr anchor="ctr">
            <a:norm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Georgia Parental Accountability Court Program</a:t>
            </a:r>
            <a:endParaRPr lang="en-US" sz="4400" b="1" dirty="0"/>
          </a:p>
        </p:txBody>
      </p:sp>
      <p:pic>
        <p:nvPicPr>
          <p:cNvPr id="2" name="Picture 1" descr="A black background with blue text">
            <a:extLst>
              <a:ext uri="{FF2B5EF4-FFF2-40B4-BE49-F238E27FC236}">
                <a16:creationId xmlns:a16="http://schemas.microsoft.com/office/drawing/2014/main" id="{460FC0F2-DFD5-F5DB-42D2-60CA94C2D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89" y="4160981"/>
            <a:ext cx="5033822" cy="174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15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955DC-D2B4-35BD-1DB2-0323EB58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1494AF-D116-3C1F-0F75-7E885656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2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cs typeface="Arial" panose="020B0604020202020204" pitchFamily="34" charset="0"/>
              </a:rPr>
              <a:t>Parental Accountability Court (PAC) Program History </a:t>
            </a:r>
            <a:endParaRPr lang="en-US" dirty="0"/>
          </a:p>
        </p:txBody>
      </p:sp>
      <p:graphicFrame>
        <p:nvGraphicFramePr>
          <p:cNvPr id="2" name="Content Placeholder 4">
            <a:extLst>
              <a:ext uri="{FF2B5EF4-FFF2-40B4-BE49-F238E27FC236}">
                <a16:creationId xmlns:a16="http://schemas.microsoft.com/office/drawing/2014/main" id="{D18282B0-FC78-65DD-7F82-9EE5B87B4A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36565" y="1495815"/>
          <a:ext cx="9275472" cy="4303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5575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02" y="280411"/>
            <a:ext cx="3664527" cy="10976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dirty="0">
                <a:latin typeface="Arial Black" panose="020B0A04020102020204" pitchFamily="34" charset="0"/>
              </a:rPr>
              <a:t>Program </a:t>
            </a:r>
            <a:br>
              <a:rPr lang="en-US" sz="4400" dirty="0">
                <a:latin typeface="Arial Black" panose="020B0A04020102020204" pitchFamily="34" charset="0"/>
              </a:rPr>
            </a:br>
            <a:r>
              <a:rPr lang="en-US" sz="4400" dirty="0">
                <a:latin typeface="Arial Black" panose="020B0A04020102020204" pitchFamily="34" charset="0"/>
              </a:rPr>
              <a:t>Evolution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7E8B00-BAAE-16C3-1FE5-7CD6B52BBA8D}"/>
              </a:ext>
            </a:extLst>
          </p:cNvPr>
          <p:cNvSpPr txBox="1"/>
          <p:nvPr/>
        </p:nvSpPr>
        <p:spPr>
          <a:xfrm>
            <a:off x="7517373" y="265400"/>
            <a:ext cx="3217225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Lessons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Learned </a:t>
            </a: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2CCDE178-FF16-B596-E1E5-FACF5F4AD836}"/>
              </a:ext>
            </a:extLst>
          </p:cNvPr>
          <p:cNvGraphicFramePr>
            <a:graphicFrameLocks/>
          </p:cNvGraphicFramePr>
          <p:nvPr/>
        </p:nvGraphicFramePr>
        <p:xfrm>
          <a:off x="478833" y="1620426"/>
          <a:ext cx="4824687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Content Placeholder 10">
            <a:extLst>
              <a:ext uri="{FF2B5EF4-FFF2-40B4-BE49-F238E27FC236}">
                <a16:creationId xmlns:a16="http://schemas.microsoft.com/office/drawing/2014/main" id="{5DB5E1E7-B5B1-35AE-E885-D04DF077646E}"/>
              </a:ext>
            </a:extLst>
          </p:cNvPr>
          <p:cNvGraphicFramePr>
            <a:graphicFrameLocks/>
          </p:cNvGraphicFramePr>
          <p:nvPr/>
        </p:nvGraphicFramePr>
        <p:xfrm>
          <a:off x="6888478" y="1576528"/>
          <a:ext cx="4828032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811284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11FA73-120B-35DE-AA69-A06F0F31C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A2BD1F-7DF9-C893-78B9-F7E05799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25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Program Overview </a:t>
            </a:r>
            <a:endParaRPr lang="en-US" dirty="0"/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6FA7FB25-F1B5-F05E-F4C1-C0EDA49EF1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3525" y="1200943"/>
          <a:ext cx="11664950" cy="4456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7918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307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PAC Team Members</a:t>
            </a:r>
            <a:endParaRPr lang="en-US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34D05CE-A96C-1FDB-778A-B31D7416D7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942535"/>
          <a:ext cx="9825111" cy="5915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4914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630EF-2D31-067E-76AD-7239E5C0B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88E842-6AAF-8ED3-E7FB-7F0B72577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Program Eligibility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D18949-1928-C679-3A08-A4B6DD892D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01439" y="1343818"/>
            <a:ext cx="5833403" cy="4277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Contempt has been filed, or case qualifies for Consent Contempt.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Consent Contempt – A Pre-Contempt Checklist has been completed, and case is eligible for contempt actions. Customer has provided voluntary consent to participate.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"/>
            </a:pPr>
            <a:r>
              <a:rPr lang="en-US" sz="2400" dirty="0">
                <a:effectLst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Customer is currently incarcerated for failure to pay child support, or a pending arrest order is in place.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A80E3A-173A-6265-3DAE-6D10C1BB39AD}"/>
              </a:ext>
            </a:extLst>
          </p:cNvPr>
          <p:cNvSpPr txBox="1"/>
          <p:nvPr/>
        </p:nvSpPr>
        <p:spPr>
          <a:xfrm>
            <a:off x="1932708" y="5971720"/>
            <a:ext cx="8326583" cy="67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Important Note: It is important that the case has been screened by a PAC Coordinator and barriers have been identified.</a:t>
            </a:r>
          </a:p>
        </p:txBody>
      </p:sp>
      <p:pic>
        <p:nvPicPr>
          <p:cNvPr id="6" name="Graphic 5" descr="Comment Important with solid fill">
            <a:extLst>
              <a:ext uri="{FF2B5EF4-FFF2-40B4-BE49-F238E27FC236}">
                <a16:creationId xmlns:a16="http://schemas.microsoft.com/office/drawing/2014/main" id="{C35CCECC-21DE-BED5-38EA-556FB9846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5847973"/>
            <a:ext cx="991772" cy="991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97A08B-E319-4ECA-1410-E4DF78743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7" y="1694395"/>
            <a:ext cx="2764802" cy="24740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4696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1BB1F5-9171-413A-262F-7C877CE4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62BA-0735-8A89-2251-5CCE36184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560" y="6911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PAC Program Phases 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A9A6E0-BE59-52D9-A66B-6D94204B4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43294" y="2081046"/>
            <a:ext cx="2667231" cy="30585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0D9540-8842-19D0-7AF4-E11F14446015}"/>
              </a:ext>
            </a:extLst>
          </p:cNvPr>
          <p:cNvSpPr txBox="1"/>
          <p:nvPr/>
        </p:nvSpPr>
        <p:spPr>
          <a:xfrm>
            <a:off x="652605" y="1250050"/>
            <a:ext cx="3237347" cy="166199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6811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Intake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D6811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 forms, interviews, and assessments (includes GCIC)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 terms &amp; conditions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Referrals to service providers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Driver’s license reinstatement review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1B172-55DD-23DB-FCED-8867B93C893D}"/>
              </a:ext>
            </a:extLst>
          </p:cNvPr>
          <p:cNvSpPr txBox="1"/>
          <p:nvPr/>
        </p:nvSpPr>
        <p:spPr>
          <a:xfrm>
            <a:off x="652606" y="4399994"/>
            <a:ext cx="3237347" cy="187743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DADB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Graduation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Obtained gainful employment or secured an appropriate alternative for income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Completed their case plan as required by the judge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Paid as ordered for six consecutive months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453ADE-F933-A3B6-95CB-620935D60389}"/>
              </a:ext>
            </a:extLst>
          </p:cNvPr>
          <p:cNvSpPr txBox="1"/>
          <p:nvPr/>
        </p:nvSpPr>
        <p:spPr>
          <a:xfrm>
            <a:off x="7900684" y="1336119"/>
            <a:ext cx="3563476" cy="20928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0C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 job searches or attend approved training courses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Comply with any treatment services or community outreach resources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 updates to the PAC Coordinator at the determined frequency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Attend PAC Court hearings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608A9E-6812-E30F-95C0-20F596C16C63}"/>
              </a:ext>
            </a:extLst>
          </p:cNvPr>
          <p:cNvSpPr txBox="1"/>
          <p:nvPr/>
        </p:nvSpPr>
        <p:spPr>
          <a:xfrm>
            <a:off x="7347341" y="4184550"/>
            <a:ext cx="3193577" cy="209288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95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 II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Comply with any prescribed treatment plans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 updates to the PAC Coordinator at the determined frequency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Maintain employment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Attend PAC court hearings, when applicable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278DD27-CF57-5E77-9368-E55CFC445CEB}"/>
              </a:ext>
            </a:extLst>
          </p:cNvPr>
          <p:cNvSpPr/>
          <p:nvPr/>
        </p:nvSpPr>
        <p:spPr>
          <a:xfrm rot="12311830">
            <a:off x="4086313" y="2379158"/>
            <a:ext cx="888565" cy="36090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4A720F6-B7E7-912A-4311-6B92019E292B}"/>
              </a:ext>
            </a:extLst>
          </p:cNvPr>
          <p:cNvSpPr/>
          <p:nvPr/>
        </p:nvSpPr>
        <p:spPr>
          <a:xfrm rot="9130872" flipH="1">
            <a:off x="6470809" y="2372019"/>
            <a:ext cx="839861" cy="365153"/>
          </a:xfrm>
          <a:prstGeom prst="rightArrow">
            <a:avLst>
              <a:gd name="adj1" fmla="val 50000"/>
              <a:gd name="adj2" fmla="val 52451"/>
            </a:avLst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4687287-1DBB-6693-7D11-536074E98B69}"/>
              </a:ext>
            </a:extLst>
          </p:cNvPr>
          <p:cNvSpPr/>
          <p:nvPr/>
        </p:nvSpPr>
        <p:spPr>
          <a:xfrm rot="2705893">
            <a:off x="6417006" y="4635191"/>
            <a:ext cx="778181" cy="274742"/>
          </a:xfrm>
          <a:prstGeom prst="rightArrow">
            <a:avLst/>
          </a:prstGeom>
          <a:solidFill>
            <a:srgbClr val="08595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3B35C64-D5F7-735D-CA79-413BDE4E9B93}"/>
              </a:ext>
            </a:extLst>
          </p:cNvPr>
          <p:cNvSpPr/>
          <p:nvPr/>
        </p:nvSpPr>
        <p:spPr>
          <a:xfrm rot="8555376">
            <a:off x="4042561" y="4623915"/>
            <a:ext cx="978567" cy="387671"/>
          </a:xfrm>
          <a:prstGeom prst="rightArrow">
            <a:avLst/>
          </a:prstGeom>
          <a:solidFill>
            <a:srgbClr val="538B8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093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FD4F65-7666-A340-7680-3900479FB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cs typeface="Arial" panose="020B0604020202020204" pitchFamily="34" charset="0"/>
              </a:rPr>
              <a:t>Program Evaluation </a:t>
            </a:r>
            <a:endParaRPr lang="en-US" dirty="0"/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9272F445-2794-E54A-E2A1-46F482410F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40873"/>
          <a:ext cx="10276609" cy="356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2026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190E-E182-0D4A-60EE-919E78FE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  <a:cs typeface="Arial" panose="020B0604020202020204" pitchFamily="34" charset="0"/>
              </a:rPr>
              <a:t>By the Numbers, as of Federal Fiscal Year 2024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72FFC-7819-3615-675B-6280E80A9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75" y="1762489"/>
            <a:ext cx="10515600" cy="435133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Since Fiscal Year 2009, the PAC program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has helped: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7,878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noncustodial parents who were at risk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incarceration avoid jail time and provide much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needed support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18,544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of Georgia’s children. Program participants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paid an estimated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$34.6M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in support, which, in return, has saved the state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millions in incarceration costs.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3A396-99E7-D85C-A851-11821A4AF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01" y="2702632"/>
            <a:ext cx="658224" cy="561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900817-65B7-10FE-560C-8FF11A929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01" y="3759389"/>
            <a:ext cx="658224" cy="683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793706-A1CB-9C04-1111-A43C7DA09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01" y="4938368"/>
            <a:ext cx="658224" cy="5661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EF96DC-DDC2-DC40-8B53-E0EE2C94E4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762489"/>
            <a:ext cx="4422099" cy="401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40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AC9CC6-FACF-A4B4-7488-B9EF946D1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9E5FDF-D6C0-8016-D653-4B6CB77D3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693" y="49457"/>
            <a:ext cx="4532672" cy="872836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B534FB-6615-BC1A-0B57-DD41886D7F86}"/>
              </a:ext>
            </a:extLst>
          </p:cNvPr>
          <p:cNvSpPr txBox="1"/>
          <p:nvPr/>
        </p:nvSpPr>
        <p:spPr>
          <a:xfrm>
            <a:off x="423308" y="1664499"/>
            <a:ext cx="3832617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Staffing Agencies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Labor Finders &amp; Hire Dynamic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C338DE-BB4A-A87E-AD12-8F6DFE333A68}"/>
              </a:ext>
            </a:extLst>
          </p:cNvPr>
          <p:cNvSpPr txBox="1"/>
          <p:nvPr/>
        </p:nvSpPr>
        <p:spPr>
          <a:xfrm>
            <a:off x="476749" y="3816706"/>
            <a:ext cx="3684333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 Community Resources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Family Connection, Eckard Connect Americus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52A5A2-FCBD-DEDE-2513-A15A6F6222DE}"/>
              </a:ext>
            </a:extLst>
          </p:cNvPr>
          <p:cNvSpPr txBox="1"/>
          <p:nvPr/>
        </p:nvSpPr>
        <p:spPr>
          <a:xfrm>
            <a:off x="7756520" y="3798831"/>
            <a:ext cx="3525849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Faith Community Resources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St. Vincent DePaul Catholic Church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F17EC7-466C-91EE-0756-7477E2CC92C7}"/>
              </a:ext>
            </a:extLst>
          </p:cNvPr>
          <p:cNvSpPr txBox="1"/>
          <p:nvPr/>
        </p:nvSpPr>
        <p:spPr>
          <a:xfrm>
            <a:off x="7756520" y="1646649"/>
            <a:ext cx="4014876" cy="5539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Career Training Centers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Goodwill Career Center                             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1A8FC-A207-A511-43B6-1AFB36E42D71}"/>
              </a:ext>
            </a:extLst>
          </p:cNvPr>
          <p:cNvSpPr txBox="1"/>
          <p:nvPr/>
        </p:nvSpPr>
        <p:spPr>
          <a:xfrm>
            <a:off x="4101533" y="5254313"/>
            <a:ext cx="3525849" cy="10618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Health Clinics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Good Samaritan Health Clinic &amp; Hand of Hope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6E64F4A-4D97-FEC6-061A-32980644EFF8}"/>
              </a:ext>
            </a:extLst>
          </p:cNvPr>
          <p:cNvSpPr/>
          <p:nvPr/>
        </p:nvSpPr>
        <p:spPr>
          <a:xfrm>
            <a:off x="4212281" y="1624137"/>
            <a:ext cx="3444610" cy="32082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Labor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TOPPSTEP</a:t>
            </a:r>
          </a:p>
        </p:txBody>
      </p:sp>
    </p:spTree>
    <p:extLst>
      <p:ext uri="{BB962C8B-B14F-4D97-AF65-F5344CB8AC3E}">
        <p14:creationId xmlns:p14="http://schemas.microsoft.com/office/powerpoint/2010/main" val="359771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CCA8F9-C416-F4FC-7E73-27CC2646A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E1BFF7-CDC4-DFFB-8403-50E704EB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5959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Contact Information </a:t>
            </a:r>
            <a:br>
              <a:rPr lang="en-US" dirty="0">
                <a:solidFill>
                  <a:srgbClr val="0059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3BC9CC-CC8C-23D5-8DC7-F144646BE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3" y="1368425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CSS Website: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childsupport.georgia.gov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Kristi M. Stone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Deputy Director of Operations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Division of Child Support Services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Georgia Department of Human Services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kristi.stone@dhs.ga.gov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38,530 Thank You Illustrations &amp; Clip Art - iStock">
            <a:extLst>
              <a:ext uri="{FF2B5EF4-FFF2-40B4-BE49-F238E27FC236}">
                <a16:creationId xmlns:a16="http://schemas.microsoft.com/office/drawing/2014/main" id="{7245A55A-C99D-1018-1048-E4C5F31C37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2" b="23407"/>
          <a:stretch/>
        </p:blipFill>
        <p:spPr bwMode="auto">
          <a:xfrm>
            <a:off x="6569591" y="2970535"/>
            <a:ext cx="3904445" cy="164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6BF620F-A895-B431-AC73-04C3208948C5}"/>
              </a:ext>
            </a:extLst>
          </p:cNvPr>
          <p:cNvCxnSpPr>
            <a:cxnSpLocks/>
          </p:cNvCxnSpPr>
          <p:nvPr/>
        </p:nvCxnSpPr>
        <p:spPr>
          <a:xfrm>
            <a:off x="450273" y="1263222"/>
            <a:ext cx="11475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DD7235-46D9-19EB-5487-71DA1A4FDE2F}"/>
              </a:ext>
            </a:extLst>
          </p:cNvPr>
          <p:cNvCxnSpPr/>
          <p:nvPr/>
        </p:nvCxnSpPr>
        <p:spPr>
          <a:xfrm>
            <a:off x="2378800" y="1263222"/>
            <a:ext cx="95473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3E4431-8634-2571-E839-54CBE4000F06}"/>
              </a:ext>
            </a:extLst>
          </p:cNvPr>
          <p:cNvCxnSpPr>
            <a:cxnSpLocks/>
          </p:cNvCxnSpPr>
          <p:nvPr/>
        </p:nvCxnSpPr>
        <p:spPr>
          <a:xfrm>
            <a:off x="450273" y="2039077"/>
            <a:ext cx="11475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96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3B39BEE27A9B43B7BA1069317EAA39" ma:contentTypeVersion="1" ma:contentTypeDescription="Create a new document." ma:contentTypeScope="" ma:versionID="4fb80492c3419d45d9e36148a08c998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3000BDB-1E6B-49E8-9BE2-41D2B8F80BCE}"/>
</file>

<file path=customXml/itemProps2.xml><?xml version="1.0" encoding="utf-8"?>
<ds:datastoreItem xmlns:ds="http://schemas.openxmlformats.org/officeDocument/2006/customXml" ds:itemID="{CD2C1A6A-DA3A-442D-98CE-A1537C68FB7C}"/>
</file>

<file path=customXml/itemProps3.xml><?xml version="1.0" encoding="utf-8"?>
<ds:datastoreItem xmlns:ds="http://schemas.openxmlformats.org/officeDocument/2006/customXml" ds:itemID="{845BAB54-3409-4044-9ADB-6D6CE060FE76}"/>
</file>

<file path=docMetadata/LabelInfo.xml><?xml version="1.0" encoding="utf-8"?>
<clbl:labelList xmlns:clbl="http://schemas.microsoft.com/office/2020/mipLabelMetadata">
  <clbl:label id="{f345bebf-0d71-4337-9281-24b941616c36}" enabled="0" method="" siteId="{f345bebf-0d71-4337-9281-24b941616c3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1770</TotalTime>
  <Words>1544</Words>
  <Application>Microsoft Office PowerPoint</Application>
  <PresentationFormat>Widescreen</PresentationFormat>
  <Paragraphs>275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Amasis MT Pro</vt:lpstr>
      <vt:lpstr>Aptos</vt:lpstr>
      <vt:lpstr>Aptos Black</vt:lpstr>
      <vt:lpstr>Aptos Display</vt:lpstr>
      <vt:lpstr>Arial</vt:lpstr>
      <vt:lpstr>Arial Black</vt:lpstr>
      <vt:lpstr>Courier New</vt:lpstr>
      <vt:lpstr>Wingdings</vt:lpstr>
      <vt:lpstr>Office Theme</vt:lpstr>
      <vt:lpstr>PowerPoint Presentation</vt:lpstr>
      <vt:lpstr>Partnerships for Employment &amp; Training Programs</vt:lpstr>
      <vt:lpstr>Child Support-Led Employment Programs by State</vt:lpstr>
      <vt:lpstr>Funding Options</vt:lpstr>
      <vt:lpstr>Federal Resources</vt:lpstr>
      <vt:lpstr>Tennessee Child Support Employment and Parenting Program</vt:lpstr>
      <vt:lpstr>TCSEPP History</vt:lpstr>
      <vt:lpstr>DHS Fatherhood Initiative</vt:lpstr>
      <vt:lpstr>Contact Information  </vt:lpstr>
      <vt:lpstr>Georgia Outreach Programs</vt:lpstr>
      <vt:lpstr>Georgia Fatherhood Program</vt:lpstr>
      <vt:lpstr>PowerPoint Presentation</vt:lpstr>
      <vt:lpstr>Program Overview</vt:lpstr>
      <vt:lpstr>PowerPoint Presentation</vt:lpstr>
      <vt:lpstr>PowerPoint Presentation</vt:lpstr>
      <vt:lpstr>In Federal Fiscal Year 2024 </vt:lpstr>
      <vt:lpstr>Partnerships</vt:lpstr>
      <vt:lpstr>Georgia Parental Accountability Court Program</vt:lpstr>
      <vt:lpstr>Parental Accountability Court (PAC) Program History </vt:lpstr>
      <vt:lpstr>PowerPoint Presentation</vt:lpstr>
      <vt:lpstr>Program Overview </vt:lpstr>
      <vt:lpstr>PAC Team Members</vt:lpstr>
      <vt:lpstr>Program Eligibility</vt:lpstr>
      <vt:lpstr>PAC Program Phases </vt:lpstr>
      <vt:lpstr>Program Evaluation </vt:lpstr>
      <vt:lpstr>By the Numbers, as of Federal Fiscal Year 2024</vt:lpstr>
      <vt:lpstr>Partnerships</vt:lpstr>
      <vt:lpstr>Contact Information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Sanchez</dc:creator>
  <cp:lastModifiedBy>Heather Sanders</cp:lastModifiedBy>
  <cp:revision>20</cp:revision>
  <dcterms:created xsi:type="dcterms:W3CDTF">2025-04-07T19:30:23Z</dcterms:created>
  <dcterms:modified xsi:type="dcterms:W3CDTF">2025-08-15T20:16:31Z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0x0101003A3B39BEE27A9B43B7BA1069317EAA39</vt:lpwstr>
  </property>
</Properties>
</file>