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67" r:id="rId6"/>
    <p:sldId id="266" r:id="rId7"/>
    <p:sldId id="269" r:id="rId8"/>
    <p:sldId id="268" r:id="rId9"/>
    <p:sldId id="261" r:id="rId10"/>
    <p:sldId id="270" r:id="rId11"/>
    <p:sldId id="271" r:id="rId12"/>
    <p:sldId id="272" r:id="rId13"/>
    <p:sldId id="276" r:id="rId14"/>
    <p:sldId id="274" r:id="rId15"/>
    <p:sldId id="275" r:id="rId16"/>
    <p:sldId id="277" r:id="rId17"/>
    <p:sldId id="278" r:id="rId18"/>
    <p:sldId id="279" r:id="rId19"/>
    <p:sldId id="280" r:id="rId20"/>
    <p:sldId id="281" r:id="rId21"/>
    <p:sldId id="282" r:id="rId22"/>
    <p:sldId id="284" r:id="rId23"/>
    <p:sldId id="283" r:id="rId24"/>
    <p:sldId id="310" r:id="rId25"/>
    <p:sldId id="315" r:id="rId26"/>
    <p:sldId id="313" r:id="rId27"/>
    <p:sldId id="314" r:id="rId28"/>
    <p:sldId id="286" r:id="rId29"/>
    <p:sldId id="285" r:id="rId30"/>
    <p:sldId id="288" r:id="rId31"/>
    <p:sldId id="287" r:id="rId32"/>
    <p:sldId id="289" r:id="rId33"/>
    <p:sldId id="290" r:id="rId34"/>
    <p:sldId id="292" r:id="rId35"/>
    <p:sldId id="316" r:id="rId36"/>
    <p:sldId id="291" r:id="rId37"/>
    <p:sldId id="293" r:id="rId38"/>
    <p:sldId id="294" r:id="rId39"/>
    <p:sldId id="295" r:id="rId40"/>
    <p:sldId id="296" r:id="rId41"/>
    <p:sldId id="297" r:id="rId42"/>
    <p:sldId id="300" r:id="rId43"/>
    <p:sldId id="298" r:id="rId44"/>
    <p:sldId id="299" r:id="rId45"/>
    <p:sldId id="301" r:id="rId46"/>
    <p:sldId id="304" r:id="rId47"/>
    <p:sldId id="302" r:id="rId48"/>
    <p:sldId id="303"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107BB-9A13-C4CE-32DA-1C37B93CA8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060536-6556-101A-061D-70239486F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3FD50-4457-6801-C5BD-2EE6143FECE2}"/>
              </a:ext>
            </a:extLst>
          </p:cNvPr>
          <p:cNvSpPr>
            <a:spLocks noGrp="1"/>
          </p:cNvSpPr>
          <p:nvPr>
            <p:ph type="dt" sz="half" idx="10"/>
          </p:nvPr>
        </p:nvSpPr>
        <p:spPr/>
        <p:txBody>
          <a:bodyPr/>
          <a:lstStyle/>
          <a:p>
            <a:fld id="{61BCF7A8-D9EF-40E6-BFC6-008A9652EB42}" type="datetimeFigureOut">
              <a:rPr lang="en-US" smtClean="0"/>
              <a:t>8/10/2025</a:t>
            </a:fld>
            <a:endParaRPr lang="en-US"/>
          </a:p>
        </p:txBody>
      </p:sp>
      <p:sp>
        <p:nvSpPr>
          <p:cNvPr id="5" name="Footer Placeholder 4">
            <a:extLst>
              <a:ext uri="{FF2B5EF4-FFF2-40B4-BE49-F238E27FC236}">
                <a16:creationId xmlns:a16="http://schemas.microsoft.com/office/drawing/2014/main" id="{31B532CB-E6DC-00A6-683C-ED34BB5F30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1CF96C-3592-4CE4-AE4F-9D2D18D334FB}"/>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739984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97AF0-62E9-059F-C833-9078247DD1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291A2E-9CF8-4F52-F8A6-2BA60E495E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E6A9D8-8541-21C2-7CE6-804869AB6CBD}"/>
              </a:ext>
            </a:extLst>
          </p:cNvPr>
          <p:cNvSpPr>
            <a:spLocks noGrp="1"/>
          </p:cNvSpPr>
          <p:nvPr>
            <p:ph type="dt" sz="half" idx="10"/>
          </p:nvPr>
        </p:nvSpPr>
        <p:spPr/>
        <p:txBody>
          <a:bodyPr/>
          <a:lstStyle/>
          <a:p>
            <a:fld id="{61BCF7A8-D9EF-40E6-BFC6-008A9652EB42}" type="datetimeFigureOut">
              <a:rPr lang="en-US" smtClean="0"/>
              <a:t>8/10/2025</a:t>
            </a:fld>
            <a:endParaRPr lang="en-US"/>
          </a:p>
        </p:txBody>
      </p:sp>
      <p:sp>
        <p:nvSpPr>
          <p:cNvPr id="5" name="Footer Placeholder 4">
            <a:extLst>
              <a:ext uri="{FF2B5EF4-FFF2-40B4-BE49-F238E27FC236}">
                <a16:creationId xmlns:a16="http://schemas.microsoft.com/office/drawing/2014/main" id="{A9D3AD8D-742F-19D4-F56A-7A25D695BC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B1C160-6BA6-E118-6DE1-DAEDF9C636C9}"/>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1948460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D7ABE-49FF-EB65-B72D-AC1451E76E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0C9540-F117-E726-F683-61F08EEBF7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FAFE6A-3331-97A6-28C8-D072C147B9FA}"/>
              </a:ext>
            </a:extLst>
          </p:cNvPr>
          <p:cNvSpPr>
            <a:spLocks noGrp="1"/>
          </p:cNvSpPr>
          <p:nvPr>
            <p:ph type="dt" sz="half" idx="10"/>
          </p:nvPr>
        </p:nvSpPr>
        <p:spPr/>
        <p:txBody>
          <a:bodyPr/>
          <a:lstStyle/>
          <a:p>
            <a:fld id="{61BCF7A8-D9EF-40E6-BFC6-008A9652EB42}" type="datetimeFigureOut">
              <a:rPr lang="en-US" smtClean="0"/>
              <a:t>8/10/2025</a:t>
            </a:fld>
            <a:endParaRPr lang="en-US"/>
          </a:p>
        </p:txBody>
      </p:sp>
      <p:sp>
        <p:nvSpPr>
          <p:cNvPr id="5" name="Footer Placeholder 4">
            <a:extLst>
              <a:ext uri="{FF2B5EF4-FFF2-40B4-BE49-F238E27FC236}">
                <a16:creationId xmlns:a16="http://schemas.microsoft.com/office/drawing/2014/main" id="{6E303576-3CD5-C8EA-7FCC-2DBA86B014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6B1256-05C5-161C-FCCF-775CAFDD989B}"/>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27402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2888-16D2-96D8-EADB-AC6A8C1BC4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8484C9-A7A5-548B-0CC2-5DD6CC1671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5F644B-8309-ECDF-C708-9793A763EB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A34E3B-1EAF-2431-420B-449460534A40}"/>
              </a:ext>
            </a:extLst>
          </p:cNvPr>
          <p:cNvSpPr>
            <a:spLocks noGrp="1"/>
          </p:cNvSpPr>
          <p:nvPr>
            <p:ph type="dt" sz="half" idx="10"/>
          </p:nvPr>
        </p:nvSpPr>
        <p:spPr/>
        <p:txBody>
          <a:bodyPr/>
          <a:lstStyle/>
          <a:p>
            <a:fld id="{61BCF7A8-D9EF-40E6-BFC6-008A9652EB42}" type="datetimeFigureOut">
              <a:rPr lang="en-US" smtClean="0"/>
              <a:t>8/10/2025</a:t>
            </a:fld>
            <a:endParaRPr lang="en-US"/>
          </a:p>
        </p:txBody>
      </p:sp>
      <p:sp>
        <p:nvSpPr>
          <p:cNvPr id="6" name="Footer Placeholder 5">
            <a:extLst>
              <a:ext uri="{FF2B5EF4-FFF2-40B4-BE49-F238E27FC236}">
                <a16:creationId xmlns:a16="http://schemas.microsoft.com/office/drawing/2014/main" id="{FBA4A753-64DA-B8DA-F0C9-16916FEAA1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93C15F-03DD-B341-74C9-C97D20815EF7}"/>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02960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0F05-428F-8F20-53CA-D6C93E10FE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84D15B-13AC-C0F8-EF09-6A1F092F14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65CB06-E3C0-9010-3E2E-94A23C6566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F0FCDD-661F-082A-D584-FD6320746C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3EA2E7-DD2C-B87E-9EF2-D6862433EC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3EDDBD-F093-755D-52A8-997C3B807005}"/>
              </a:ext>
            </a:extLst>
          </p:cNvPr>
          <p:cNvSpPr>
            <a:spLocks noGrp="1"/>
          </p:cNvSpPr>
          <p:nvPr>
            <p:ph type="dt" sz="half" idx="10"/>
          </p:nvPr>
        </p:nvSpPr>
        <p:spPr/>
        <p:txBody>
          <a:bodyPr/>
          <a:lstStyle/>
          <a:p>
            <a:fld id="{61BCF7A8-D9EF-40E6-BFC6-008A9652EB42}" type="datetimeFigureOut">
              <a:rPr lang="en-US" smtClean="0"/>
              <a:t>8/10/2025</a:t>
            </a:fld>
            <a:endParaRPr lang="en-US"/>
          </a:p>
        </p:txBody>
      </p:sp>
      <p:sp>
        <p:nvSpPr>
          <p:cNvPr id="8" name="Footer Placeholder 7">
            <a:extLst>
              <a:ext uri="{FF2B5EF4-FFF2-40B4-BE49-F238E27FC236}">
                <a16:creationId xmlns:a16="http://schemas.microsoft.com/office/drawing/2014/main" id="{0F93A5A9-18C1-2EB6-54F3-D5704CE4D2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777DD6-CC3B-3B18-202B-048BDA963811}"/>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938030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140F-11BA-7B4C-FEC3-2AC87841D6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3301F3-DC9E-8F1D-AC8E-5662888C6242}"/>
              </a:ext>
            </a:extLst>
          </p:cNvPr>
          <p:cNvSpPr>
            <a:spLocks noGrp="1"/>
          </p:cNvSpPr>
          <p:nvPr>
            <p:ph type="dt" sz="half" idx="10"/>
          </p:nvPr>
        </p:nvSpPr>
        <p:spPr/>
        <p:txBody>
          <a:bodyPr/>
          <a:lstStyle/>
          <a:p>
            <a:fld id="{61BCF7A8-D9EF-40E6-BFC6-008A9652EB42}" type="datetimeFigureOut">
              <a:rPr lang="en-US" smtClean="0"/>
              <a:t>8/10/2025</a:t>
            </a:fld>
            <a:endParaRPr lang="en-US"/>
          </a:p>
        </p:txBody>
      </p:sp>
      <p:sp>
        <p:nvSpPr>
          <p:cNvPr id="4" name="Footer Placeholder 3">
            <a:extLst>
              <a:ext uri="{FF2B5EF4-FFF2-40B4-BE49-F238E27FC236}">
                <a16:creationId xmlns:a16="http://schemas.microsoft.com/office/drawing/2014/main" id="{E3DF256A-79C4-D66D-9F03-A168F04853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81C3D7-D69C-BB05-FCBF-85512DEC856C}"/>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723088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CA8F1F-32F7-0A3E-55B1-59D82F9C4C25}"/>
              </a:ext>
            </a:extLst>
          </p:cNvPr>
          <p:cNvSpPr>
            <a:spLocks noGrp="1"/>
          </p:cNvSpPr>
          <p:nvPr>
            <p:ph type="dt" sz="half" idx="10"/>
          </p:nvPr>
        </p:nvSpPr>
        <p:spPr/>
        <p:txBody>
          <a:bodyPr/>
          <a:lstStyle/>
          <a:p>
            <a:fld id="{61BCF7A8-D9EF-40E6-BFC6-008A9652EB42}" type="datetimeFigureOut">
              <a:rPr lang="en-US" smtClean="0"/>
              <a:t>8/10/2025</a:t>
            </a:fld>
            <a:endParaRPr lang="en-US"/>
          </a:p>
        </p:txBody>
      </p:sp>
      <p:sp>
        <p:nvSpPr>
          <p:cNvPr id="3" name="Footer Placeholder 2">
            <a:extLst>
              <a:ext uri="{FF2B5EF4-FFF2-40B4-BE49-F238E27FC236}">
                <a16:creationId xmlns:a16="http://schemas.microsoft.com/office/drawing/2014/main" id="{82795A30-5858-ED13-EF84-872A5391C6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72F7D1-A922-AE21-DA91-571952717ECE}"/>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181491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98CB-2B04-1D9E-ADBF-D712B31833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005A3B-A485-B32E-7ADC-BDD24FC877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C92A50-1DEC-4877-AB6D-4CB2D73F8F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FE4161-B100-9570-EB81-DE5186AC5A97}"/>
              </a:ext>
            </a:extLst>
          </p:cNvPr>
          <p:cNvSpPr>
            <a:spLocks noGrp="1"/>
          </p:cNvSpPr>
          <p:nvPr>
            <p:ph type="dt" sz="half" idx="10"/>
          </p:nvPr>
        </p:nvSpPr>
        <p:spPr/>
        <p:txBody>
          <a:bodyPr/>
          <a:lstStyle/>
          <a:p>
            <a:fld id="{61BCF7A8-D9EF-40E6-BFC6-008A9652EB42}" type="datetimeFigureOut">
              <a:rPr lang="en-US" smtClean="0"/>
              <a:t>8/10/2025</a:t>
            </a:fld>
            <a:endParaRPr lang="en-US"/>
          </a:p>
        </p:txBody>
      </p:sp>
      <p:sp>
        <p:nvSpPr>
          <p:cNvPr id="6" name="Footer Placeholder 5">
            <a:extLst>
              <a:ext uri="{FF2B5EF4-FFF2-40B4-BE49-F238E27FC236}">
                <a16:creationId xmlns:a16="http://schemas.microsoft.com/office/drawing/2014/main" id="{1918B5F3-12D2-306D-EB20-117ADE1837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2D17FA-EF23-C70F-AB1B-5CD0627CBF10}"/>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603022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F0126-FE64-E01C-7378-6FB59DCEDA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01115F-DD6B-E048-98DC-7E7813880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CE8772-E746-2281-2ED2-BF2587100F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7210B1-5647-775D-115D-663287087F7C}"/>
              </a:ext>
            </a:extLst>
          </p:cNvPr>
          <p:cNvSpPr>
            <a:spLocks noGrp="1"/>
          </p:cNvSpPr>
          <p:nvPr>
            <p:ph type="dt" sz="half" idx="10"/>
          </p:nvPr>
        </p:nvSpPr>
        <p:spPr/>
        <p:txBody>
          <a:bodyPr/>
          <a:lstStyle/>
          <a:p>
            <a:fld id="{61BCF7A8-D9EF-40E6-BFC6-008A9652EB42}" type="datetimeFigureOut">
              <a:rPr lang="en-US" smtClean="0"/>
              <a:t>8/10/2025</a:t>
            </a:fld>
            <a:endParaRPr lang="en-US"/>
          </a:p>
        </p:txBody>
      </p:sp>
      <p:sp>
        <p:nvSpPr>
          <p:cNvPr id="6" name="Footer Placeholder 5">
            <a:extLst>
              <a:ext uri="{FF2B5EF4-FFF2-40B4-BE49-F238E27FC236}">
                <a16:creationId xmlns:a16="http://schemas.microsoft.com/office/drawing/2014/main" id="{87494CE5-EDA6-C2AB-501A-027903BF8E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9A67C7-7DB8-6835-46E7-F009035C0FA2}"/>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141702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E397-26BB-12AC-A121-B39B26056C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66F39-D0B3-C96D-47E0-5DCB30012D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DFDCA2-4796-A30E-818F-8AF470E951AF}"/>
              </a:ext>
            </a:extLst>
          </p:cNvPr>
          <p:cNvSpPr>
            <a:spLocks noGrp="1"/>
          </p:cNvSpPr>
          <p:nvPr>
            <p:ph type="dt" sz="half" idx="10"/>
          </p:nvPr>
        </p:nvSpPr>
        <p:spPr/>
        <p:txBody>
          <a:bodyPr/>
          <a:lstStyle/>
          <a:p>
            <a:fld id="{61BCF7A8-D9EF-40E6-BFC6-008A9652EB42}" type="datetimeFigureOut">
              <a:rPr lang="en-US" smtClean="0"/>
              <a:t>8/10/2025</a:t>
            </a:fld>
            <a:endParaRPr lang="en-US"/>
          </a:p>
        </p:txBody>
      </p:sp>
      <p:sp>
        <p:nvSpPr>
          <p:cNvPr id="5" name="Footer Placeholder 4">
            <a:extLst>
              <a:ext uri="{FF2B5EF4-FFF2-40B4-BE49-F238E27FC236}">
                <a16:creationId xmlns:a16="http://schemas.microsoft.com/office/drawing/2014/main" id="{C5B50709-33F6-3878-5590-38A565A4D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A14799-F582-F639-64A8-DBA7EF3670DA}"/>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22650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3FFC00-40FB-6BB0-B835-6321C42E2C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3A21E9-9C9A-0E53-88D9-D3C36DC488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7CFA1-87D8-CA03-F830-6E86C26FF348}"/>
              </a:ext>
            </a:extLst>
          </p:cNvPr>
          <p:cNvSpPr>
            <a:spLocks noGrp="1"/>
          </p:cNvSpPr>
          <p:nvPr>
            <p:ph type="dt" sz="half" idx="10"/>
          </p:nvPr>
        </p:nvSpPr>
        <p:spPr/>
        <p:txBody>
          <a:bodyPr/>
          <a:lstStyle/>
          <a:p>
            <a:fld id="{61BCF7A8-D9EF-40E6-BFC6-008A9652EB42}" type="datetimeFigureOut">
              <a:rPr lang="en-US" smtClean="0"/>
              <a:t>8/10/2025</a:t>
            </a:fld>
            <a:endParaRPr lang="en-US"/>
          </a:p>
        </p:txBody>
      </p:sp>
      <p:sp>
        <p:nvSpPr>
          <p:cNvPr id="5" name="Footer Placeholder 4">
            <a:extLst>
              <a:ext uri="{FF2B5EF4-FFF2-40B4-BE49-F238E27FC236}">
                <a16:creationId xmlns:a16="http://schemas.microsoft.com/office/drawing/2014/main" id="{B133F358-7252-BC51-7AF5-B50FE16720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547D05-11F8-977D-74DB-9C8B02C3146B}"/>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96310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4AA9EF-AA19-D6BC-3FF6-66BB6C8289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80C760-1B92-EE2F-C465-8E1554BF2D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CB463-2E69-4FD3-5D41-760E4F8698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BCF7A8-D9EF-40E6-BFC6-008A9652EB42}" type="datetimeFigureOut">
              <a:rPr lang="en-US" smtClean="0"/>
              <a:t>8/10/2025</a:t>
            </a:fld>
            <a:endParaRPr lang="en-US"/>
          </a:p>
        </p:txBody>
      </p:sp>
      <p:sp>
        <p:nvSpPr>
          <p:cNvPr id="5" name="Footer Placeholder 4">
            <a:extLst>
              <a:ext uri="{FF2B5EF4-FFF2-40B4-BE49-F238E27FC236}">
                <a16:creationId xmlns:a16="http://schemas.microsoft.com/office/drawing/2014/main" id="{6D01722B-86E9-89AE-2994-85C4413C60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BAF92E6-7438-D441-44CD-FC415627D7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9740DC-EAFF-400B-8350-4916BD90069D}" type="slidenum">
              <a:rPr lang="en-US" smtClean="0"/>
              <a:t>‹#›</a:t>
            </a:fld>
            <a:endParaRPr lang="en-US"/>
          </a:p>
        </p:txBody>
      </p:sp>
    </p:spTree>
    <p:extLst>
      <p:ext uri="{BB962C8B-B14F-4D97-AF65-F5344CB8AC3E}">
        <p14:creationId xmlns:p14="http://schemas.microsoft.com/office/powerpoint/2010/main" val="4157040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8062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D83D-AD77-0F44-498B-4A9F942E79F3}"/>
              </a:ext>
            </a:extLst>
          </p:cNvPr>
          <p:cNvSpPr>
            <a:spLocks noGrp="1"/>
          </p:cNvSpPr>
          <p:nvPr>
            <p:ph type="ctrTitle"/>
          </p:nvPr>
        </p:nvSpPr>
        <p:spPr>
          <a:xfrm>
            <a:off x="4080658" y="1510808"/>
            <a:ext cx="7943273" cy="3416792"/>
          </a:xfrm>
        </p:spPr>
        <p:txBody>
          <a:bodyPr>
            <a:normAutofit/>
          </a:bodyPr>
          <a:lstStyle/>
          <a:p>
            <a:pPr algn="l"/>
            <a:r>
              <a:rPr lang="en-US" sz="6000" b="1" dirty="0">
                <a:solidFill>
                  <a:schemeClr val="bg1"/>
                </a:solidFill>
              </a:rPr>
              <a:t>Orange You </a:t>
            </a:r>
            <a:r>
              <a:rPr lang="en-US" b="1" dirty="0">
                <a:solidFill>
                  <a:schemeClr val="bg1"/>
                </a:solidFill>
              </a:rPr>
              <a:t>C</a:t>
            </a:r>
            <a:r>
              <a:rPr lang="en-US" sz="6000" b="1" dirty="0">
                <a:solidFill>
                  <a:schemeClr val="bg1"/>
                </a:solidFill>
              </a:rPr>
              <a:t>urious </a:t>
            </a:r>
            <a:r>
              <a:rPr lang="en-US" b="1" dirty="0">
                <a:solidFill>
                  <a:schemeClr val="bg1"/>
                </a:solidFill>
              </a:rPr>
              <a:t>W</a:t>
            </a:r>
            <a:r>
              <a:rPr lang="en-US" sz="6000" b="1" dirty="0">
                <a:solidFill>
                  <a:schemeClr val="bg1"/>
                </a:solidFill>
              </a:rPr>
              <a:t>hat’s </a:t>
            </a:r>
            <a:r>
              <a:rPr lang="en-US" b="1" dirty="0">
                <a:solidFill>
                  <a:schemeClr val="bg1"/>
                </a:solidFill>
              </a:rPr>
              <a:t>I</a:t>
            </a:r>
            <a:r>
              <a:rPr lang="en-US" sz="6000" b="1" dirty="0">
                <a:solidFill>
                  <a:schemeClr val="bg1"/>
                </a:solidFill>
              </a:rPr>
              <a:t>ncluded in the NCSEA Legislative </a:t>
            </a:r>
            <a:r>
              <a:rPr lang="en-US" b="1" dirty="0">
                <a:solidFill>
                  <a:schemeClr val="bg1"/>
                </a:solidFill>
              </a:rPr>
              <a:t>P</a:t>
            </a:r>
            <a:r>
              <a:rPr lang="en-US" sz="6000" b="1" dirty="0">
                <a:solidFill>
                  <a:schemeClr val="bg1"/>
                </a:solidFill>
              </a:rPr>
              <a:t>roposals</a:t>
            </a:r>
            <a:r>
              <a:rPr lang="en-US" b="1" dirty="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642763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22991-F618-6C80-B9D7-4BCD3D0F1B99}"/>
              </a:ext>
            </a:extLst>
          </p:cNvPr>
          <p:cNvSpPr>
            <a:spLocks noGrp="1"/>
          </p:cNvSpPr>
          <p:nvPr>
            <p:ph type="title"/>
          </p:nvPr>
        </p:nvSpPr>
        <p:spPr>
          <a:xfrm>
            <a:off x="838200" y="2928863"/>
            <a:ext cx="10515600" cy="1412226"/>
          </a:xfrm>
        </p:spPr>
        <p:txBody>
          <a:bodyPr anchor="ctr">
            <a:normAutofit/>
          </a:bodyPr>
          <a:lstStyle/>
          <a:p>
            <a:pPr algn="ctr"/>
            <a:r>
              <a:rPr lang="en-US" sz="6600" b="1" dirty="0">
                <a:solidFill>
                  <a:srgbClr val="002060"/>
                </a:solidFill>
              </a:rPr>
              <a:t>Introduction</a:t>
            </a:r>
          </a:p>
        </p:txBody>
      </p:sp>
    </p:spTree>
    <p:extLst>
      <p:ext uri="{BB962C8B-B14F-4D97-AF65-F5344CB8AC3E}">
        <p14:creationId xmlns:p14="http://schemas.microsoft.com/office/powerpoint/2010/main" val="2977093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3D6470A-5678-EF9B-E3DF-80ED6C1795A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3BFA913-C8C2-D6C1-5AD1-FD1F1A021443}"/>
              </a:ext>
            </a:extLst>
          </p:cNvPr>
          <p:cNvSpPr>
            <a:spLocks noGrp="1"/>
          </p:cNvSpPr>
          <p:nvPr>
            <p:ph type="title"/>
          </p:nvPr>
        </p:nvSpPr>
        <p:spPr/>
        <p:txBody>
          <a:bodyPr/>
          <a:lstStyle/>
          <a:p>
            <a:pPr algn="ctr"/>
            <a:r>
              <a:rPr lang="en-US" b="1" dirty="0"/>
              <a:t>Why New Legislation?</a:t>
            </a:r>
            <a:endParaRPr lang="en-US" dirty="0"/>
          </a:p>
        </p:txBody>
      </p:sp>
      <p:sp>
        <p:nvSpPr>
          <p:cNvPr id="5" name="Content Placeholder 4">
            <a:extLst>
              <a:ext uri="{FF2B5EF4-FFF2-40B4-BE49-F238E27FC236}">
                <a16:creationId xmlns:a16="http://schemas.microsoft.com/office/drawing/2014/main" id="{33CE7403-7F1E-2B23-109C-B58DA5A71121}"/>
              </a:ext>
            </a:extLst>
          </p:cNvPr>
          <p:cNvSpPr>
            <a:spLocks noGrp="1"/>
          </p:cNvSpPr>
          <p:nvPr>
            <p:ph idx="1"/>
          </p:nvPr>
        </p:nvSpPr>
        <p:spPr>
          <a:xfrm>
            <a:off x="838200" y="1835785"/>
            <a:ext cx="10515600" cy="4351338"/>
          </a:xfrm>
        </p:spPr>
        <p:txBody>
          <a:bodyPr>
            <a:normAutofit lnSpcReduction="10000"/>
          </a:bodyPr>
          <a:lstStyle/>
          <a:p>
            <a:r>
              <a:rPr lang="en-US" sz="3200" dirty="0"/>
              <a:t>Mission is shifting from recovery toward family support</a:t>
            </a:r>
          </a:p>
          <a:p>
            <a:pPr>
              <a:lnSpc>
                <a:spcPct val="120000"/>
              </a:lnSpc>
            </a:pPr>
            <a:r>
              <a:rPr lang="en-US" sz="3200" dirty="0"/>
              <a:t>Performance is outrunning incentive measures</a:t>
            </a:r>
          </a:p>
          <a:p>
            <a:r>
              <a:rPr lang="en-US" sz="3200" dirty="0"/>
              <a:t>Enforcement measures should be strengthened for new economy</a:t>
            </a:r>
          </a:p>
          <a:p>
            <a:r>
              <a:rPr lang="en-US" sz="3200" dirty="0"/>
              <a:t>Intergovernmental processes need refinement</a:t>
            </a:r>
          </a:p>
          <a:p>
            <a:r>
              <a:rPr lang="en-US" sz="3200" dirty="0"/>
              <a:t>Supportive services deserve earmarked funding</a:t>
            </a:r>
          </a:p>
          <a:p>
            <a:r>
              <a:rPr lang="en-US" sz="3200" dirty="0"/>
              <a:t>Funding base needs expansion to support</a:t>
            </a:r>
            <a:br>
              <a:rPr lang="en-US" sz="3200" dirty="0"/>
            </a:br>
            <a:r>
              <a:rPr lang="en-US" sz="3200" dirty="0"/>
              <a:t> needed changes</a:t>
            </a:r>
          </a:p>
          <a:p>
            <a:endParaRPr lang="en-US" dirty="0">
              <a:solidFill>
                <a:srgbClr val="002060"/>
              </a:solidFill>
            </a:endParaRPr>
          </a:p>
        </p:txBody>
      </p:sp>
    </p:spTree>
    <p:extLst>
      <p:ext uri="{BB962C8B-B14F-4D97-AF65-F5344CB8AC3E}">
        <p14:creationId xmlns:p14="http://schemas.microsoft.com/office/powerpoint/2010/main" val="1616849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3B847B-859E-FFCA-DB3A-9D2F906D809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857D018-8009-3EA7-9CA2-801BC87C4637}"/>
              </a:ext>
            </a:extLst>
          </p:cNvPr>
          <p:cNvSpPr>
            <a:spLocks noGrp="1"/>
          </p:cNvSpPr>
          <p:nvPr>
            <p:ph type="title"/>
          </p:nvPr>
        </p:nvSpPr>
        <p:spPr>
          <a:xfrm>
            <a:off x="838200" y="2928863"/>
            <a:ext cx="10515600" cy="1412226"/>
          </a:xfrm>
        </p:spPr>
        <p:txBody>
          <a:bodyPr anchor="ctr">
            <a:normAutofit/>
          </a:bodyPr>
          <a:lstStyle/>
          <a:p>
            <a:pPr algn="ctr"/>
            <a:r>
              <a:rPr lang="en-US" sz="6600" b="1" dirty="0"/>
              <a:t>Background</a:t>
            </a:r>
            <a:endParaRPr lang="en-US" sz="6600" b="1" dirty="0">
              <a:solidFill>
                <a:srgbClr val="002060"/>
              </a:solidFill>
            </a:endParaRPr>
          </a:p>
        </p:txBody>
      </p:sp>
      <p:sp>
        <p:nvSpPr>
          <p:cNvPr id="3" name="Text Placeholder 2">
            <a:extLst>
              <a:ext uri="{FF2B5EF4-FFF2-40B4-BE49-F238E27FC236}">
                <a16:creationId xmlns:a16="http://schemas.microsoft.com/office/drawing/2014/main" id="{81DFF510-41B6-D7B3-A821-22FF93274571}"/>
              </a:ext>
            </a:extLst>
          </p:cNvPr>
          <p:cNvSpPr>
            <a:spLocks noGrp="1"/>
          </p:cNvSpPr>
          <p:nvPr>
            <p:ph type="body" idx="1"/>
          </p:nvPr>
        </p:nvSpPr>
        <p:spPr/>
        <p:txBody>
          <a:bodyPr/>
          <a:lstStyle/>
          <a:p>
            <a:pPr algn="ctr"/>
            <a:r>
              <a:rPr lang="en-US" sz="4000" dirty="0">
                <a:solidFill>
                  <a:schemeClr val="tx1"/>
                </a:solidFill>
              </a:rPr>
              <a:t>Shift in Mission from Recovery to </a:t>
            </a:r>
          </a:p>
          <a:p>
            <a:pPr algn="ctr"/>
            <a:r>
              <a:rPr lang="en-US" sz="4000" dirty="0">
                <a:solidFill>
                  <a:schemeClr val="tx1"/>
                </a:solidFill>
              </a:rPr>
              <a:t>Family Support</a:t>
            </a:r>
          </a:p>
          <a:p>
            <a:endParaRPr lang="en-US" dirty="0"/>
          </a:p>
        </p:txBody>
      </p:sp>
    </p:spTree>
    <p:extLst>
      <p:ext uri="{BB962C8B-B14F-4D97-AF65-F5344CB8AC3E}">
        <p14:creationId xmlns:p14="http://schemas.microsoft.com/office/powerpoint/2010/main" val="145638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190E-E182-0D4A-60EE-919E78FE5717}"/>
              </a:ext>
            </a:extLst>
          </p:cNvPr>
          <p:cNvSpPr>
            <a:spLocks noGrp="1"/>
          </p:cNvSpPr>
          <p:nvPr>
            <p:ph type="title"/>
          </p:nvPr>
        </p:nvSpPr>
        <p:spPr/>
        <p:txBody>
          <a:bodyPr/>
          <a:lstStyle/>
          <a:p>
            <a:pPr algn="ctr"/>
            <a:r>
              <a:rPr lang="en-US" b="1" dirty="0"/>
              <a:t>The Changing Role of Child Support:</a:t>
            </a:r>
            <a:br>
              <a:rPr lang="en-US" b="1" dirty="0"/>
            </a:br>
            <a:r>
              <a:rPr lang="en-US" b="1" dirty="0"/>
              <a:t>Reduced Role in Welfare Recovery</a:t>
            </a:r>
            <a:endParaRPr lang="en-US" b="1" dirty="0">
              <a:solidFill>
                <a:srgbClr val="002060"/>
              </a:solidFill>
            </a:endParaRPr>
          </a:p>
        </p:txBody>
      </p:sp>
      <p:pic>
        <p:nvPicPr>
          <p:cNvPr id="4" name="Content Placeholder 3" descr="A graph of a pie chart&#10;&#10;AI-generated content may be incorrect.">
            <a:extLst>
              <a:ext uri="{FF2B5EF4-FFF2-40B4-BE49-F238E27FC236}">
                <a16:creationId xmlns:a16="http://schemas.microsoft.com/office/drawing/2014/main" id="{29FED9B1-EF37-2D87-4B16-7A14370521D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37230" y="1690688"/>
            <a:ext cx="6761403" cy="4802187"/>
          </a:xfrm>
          <a:prstGeom prst="rect">
            <a:avLst/>
          </a:prstGeom>
        </p:spPr>
      </p:pic>
    </p:spTree>
    <p:extLst>
      <p:ext uri="{BB962C8B-B14F-4D97-AF65-F5344CB8AC3E}">
        <p14:creationId xmlns:p14="http://schemas.microsoft.com/office/powerpoint/2010/main" val="1235307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3A4375-3AAC-6DD5-1BC9-293DB1F0DB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F7A761-E322-057E-A8D2-E82331A10B53}"/>
              </a:ext>
            </a:extLst>
          </p:cNvPr>
          <p:cNvSpPr>
            <a:spLocks noGrp="1"/>
          </p:cNvSpPr>
          <p:nvPr>
            <p:ph type="title"/>
          </p:nvPr>
        </p:nvSpPr>
        <p:spPr/>
        <p:txBody>
          <a:bodyPr/>
          <a:lstStyle/>
          <a:p>
            <a:pPr algn="ctr"/>
            <a:r>
              <a:rPr lang="en-US" b="1" dirty="0"/>
              <a:t>TANF Cash Benefits vs Child Support Payments to Families 1996-2023</a:t>
            </a:r>
            <a:endParaRPr lang="en-US" b="1" dirty="0">
              <a:solidFill>
                <a:srgbClr val="002060"/>
              </a:solidFill>
            </a:endParaRPr>
          </a:p>
        </p:txBody>
      </p:sp>
      <p:pic>
        <p:nvPicPr>
          <p:cNvPr id="4" name="Content Placeholder 6" descr="A graph of a child support program&#10;&#10;AI-generated content may be incorrect.">
            <a:extLst>
              <a:ext uri="{FF2B5EF4-FFF2-40B4-BE49-F238E27FC236}">
                <a16:creationId xmlns:a16="http://schemas.microsoft.com/office/drawing/2014/main" id="{82756617-7853-C518-CCC5-910EACD13DB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7225" y="1690688"/>
            <a:ext cx="9580639" cy="4699952"/>
          </a:xfrm>
        </p:spPr>
      </p:pic>
    </p:spTree>
    <p:extLst>
      <p:ext uri="{BB962C8B-B14F-4D97-AF65-F5344CB8AC3E}">
        <p14:creationId xmlns:p14="http://schemas.microsoft.com/office/powerpoint/2010/main" val="266335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FD4D1C-3099-0006-CB63-5E0F394F16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8F2CFB-BFA5-69C8-36EE-5BA543783F53}"/>
              </a:ext>
            </a:extLst>
          </p:cNvPr>
          <p:cNvSpPr>
            <a:spLocks noGrp="1"/>
          </p:cNvSpPr>
          <p:nvPr>
            <p:ph type="title"/>
          </p:nvPr>
        </p:nvSpPr>
        <p:spPr/>
        <p:txBody>
          <a:bodyPr>
            <a:normAutofit/>
          </a:bodyPr>
          <a:lstStyle/>
          <a:p>
            <a:pPr algn="ctr"/>
            <a:r>
              <a:rPr lang="en-US" sz="4000" b="1" dirty="0"/>
              <a:t>U.S. Child Support Payments Are Three Times</a:t>
            </a:r>
            <a:br>
              <a:rPr lang="en-US" sz="4000" b="1" dirty="0"/>
            </a:br>
            <a:r>
              <a:rPr lang="en-US" sz="4000" b="1" dirty="0"/>
              <a:t>TANF Payments to Families FFY 2023</a:t>
            </a:r>
            <a:endParaRPr lang="en-US" sz="4000" b="1" dirty="0">
              <a:solidFill>
                <a:srgbClr val="002060"/>
              </a:solidFill>
            </a:endParaRPr>
          </a:p>
        </p:txBody>
      </p:sp>
      <p:pic>
        <p:nvPicPr>
          <p:cNvPr id="4" name="Content Placeholder 8" descr="A graph with numbers and a bar&#10;&#10;AI-generated content may be incorrect.">
            <a:extLst>
              <a:ext uri="{FF2B5EF4-FFF2-40B4-BE49-F238E27FC236}">
                <a16:creationId xmlns:a16="http://schemas.microsoft.com/office/drawing/2014/main" id="{4A89E76F-2198-8953-4679-D9C41157DA2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14183" y="1556658"/>
            <a:ext cx="4344017" cy="5358488"/>
          </a:xfrm>
        </p:spPr>
      </p:pic>
    </p:spTree>
    <p:extLst>
      <p:ext uri="{BB962C8B-B14F-4D97-AF65-F5344CB8AC3E}">
        <p14:creationId xmlns:p14="http://schemas.microsoft.com/office/powerpoint/2010/main" val="1953060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81ACA5A-31B5-05C6-0C19-D32A86D3D1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27FBEC-2725-76BF-1F58-934930674D8C}"/>
              </a:ext>
            </a:extLst>
          </p:cNvPr>
          <p:cNvSpPr>
            <a:spLocks noGrp="1"/>
          </p:cNvSpPr>
          <p:nvPr>
            <p:ph type="title"/>
          </p:nvPr>
        </p:nvSpPr>
        <p:spPr/>
        <p:txBody>
          <a:bodyPr/>
          <a:lstStyle/>
          <a:p>
            <a:pPr algn="ctr"/>
            <a:r>
              <a:rPr lang="en-US" b="1" dirty="0"/>
              <a:t>Child Support Now Major Component of the Safety Net for Single-Parent Families</a:t>
            </a:r>
            <a:endParaRPr lang="en-US" b="1" dirty="0">
              <a:solidFill>
                <a:srgbClr val="002060"/>
              </a:solidFill>
            </a:endParaRPr>
          </a:p>
        </p:txBody>
      </p:sp>
      <p:sp>
        <p:nvSpPr>
          <p:cNvPr id="3" name="Content Placeholder 2">
            <a:extLst>
              <a:ext uri="{FF2B5EF4-FFF2-40B4-BE49-F238E27FC236}">
                <a16:creationId xmlns:a16="http://schemas.microsoft.com/office/drawing/2014/main" id="{AEADF20C-3657-89E3-6EBF-35EAD0ED4665}"/>
              </a:ext>
            </a:extLst>
          </p:cNvPr>
          <p:cNvSpPr>
            <a:spLocks noGrp="1"/>
          </p:cNvSpPr>
          <p:nvPr>
            <p:ph idx="1"/>
          </p:nvPr>
        </p:nvSpPr>
        <p:spPr/>
        <p:txBody>
          <a:bodyPr/>
          <a:lstStyle/>
          <a:p>
            <a:pPr marL="0" indent="0">
              <a:buNone/>
            </a:pPr>
            <a:r>
              <a:rPr lang="en-US" sz="4000" dirty="0"/>
              <a:t>Safety Net As It Now Stands:</a:t>
            </a:r>
          </a:p>
          <a:p>
            <a:endParaRPr lang="en-US" dirty="0"/>
          </a:p>
          <a:p>
            <a:r>
              <a:rPr lang="en-US" sz="3600" dirty="0"/>
              <a:t>SNAP</a:t>
            </a:r>
          </a:p>
          <a:p>
            <a:r>
              <a:rPr lang="en-US" sz="3600" dirty="0"/>
              <a:t>Medicaid/CHIP</a:t>
            </a:r>
          </a:p>
          <a:p>
            <a:r>
              <a:rPr lang="en-US" sz="3600" dirty="0"/>
              <a:t>Child Support</a:t>
            </a:r>
          </a:p>
          <a:p>
            <a:r>
              <a:rPr lang="en-US" sz="2400" dirty="0"/>
              <a:t>TANF</a:t>
            </a:r>
          </a:p>
          <a:p>
            <a:pPr marL="0" indent="0">
              <a:buNone/>
            </a:pPr>
            <a:endParaRPr lang="en-US" dirty="0">
              <a:solidFill>
                <a:srgbClr val="002060"/>
              </a:solidFill>
            </a:endParaRPr>
          </a:p>
        </p:txBody>
      </p:sp>
    </p:spTree>
    <p:extLst>
      <p:ext uri="{BB962C8B-B14F-4D97-AF65-F5344CB8AC3E}">
        <p14:creationId xmlns:p14="http://schemas.microsoft.com/office/powerpoint/2010/main" val="2493164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E9DB660-5D84-7549-1510-3D3916762D5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BA7BD71-3C71-124B-7605-367E80E588D9}"/>
              </a:ext>
            </a:extLst>
          </p:cNvPr>
          <p:cNvSpPr>
            <a:spLocks noGrp="1"/>
          </p:cNvSpPr>
          <p:nvPr>
            <p:ph type="title"/>
          </p:nvPr>
        </p:nvSpPr>
        <p:spPr>
          <a:xfrm>
            <a:off x="838200" y="2928863"/>
            <a:ext cx="10515600" cy="1412226"/>
          </a:xfrm>
        </p:spPr>
        <p:txBody>
          <a:bodyPr anchor="ctr">
            <a:normAutofit/>
          </a:bodyPr>
          <a:lstStyle/>
          <a:p>
            <a:pPr algn="ctr"/>
            <a:r>
              <a:rPr lang="en-US" sz="6600" b="1" dirty="0">
                <a:solidFill>
                  <a:srgbClr val="002060"/>
                </a:solidFill>
              </a:rPr>
              <a:t>NCSEA Proposal Part I</a:t>
            </a:r>
          </a:p>
        </p:txBody>
      </p:sp>
      <p:sp>
        <p:nvSpPr>
          <p:cNvPr id="3" name="Text Placeholder 2">
            <a:extLst>
              <a:ext uri="{FF2B5EF4-FFF2-40B4-BE49-F238E27FC236}">
                <a16:creationId xmlns:a16="http://schemas.microsoft.com/office/drawing/2014/main" id="{89BB197F-B3EF-A3E7-3CD0-5E3657DD35B6}"/>
              </a:ext>
            </a:extLst>
          </p:cNvPr>
          <p:cNvSpPr>
            <a:spLocks noGrp="1"/>
          </p:cNvSpPr>
          <p:nvPr>
            <p:ph type="body" idx="1"/>
          </p:nvPr>
        </p:nvSpPr>
        <p:spPr>
          <a:xfrm>
            <a:off x="1168400" y="4589463"/>
            <a:ext cx="10017760" cy="1500187"/>
          </a:xfrm>
        </p:spPr>
        <p:txBody>
          <a:bodyPr>
            <a:normAutofit/>
          </a:bodyPr>
          <a:lstStyle/>
          <a:p>
            <a:r>
              <a:rPr lang="en-US" sz="3200" dirty="0"/>
              <a:t>End Retained Collections from Current TANF Recipients and End Recoupments from Former TANF Recipients</a:t>
            </a:r>
          </a:p>
        </p:txBody>
      </p:sp>
    </p:spTree>
    <p:extLst>
      <p:ext uri="{BB962C8B-B14F-4D97-AF65-F5344CB8AC3E}">
        <p14:creationId xmlns:p14="http://schemas.microsoft.com/office/powerpoint/2010/main" val="2594096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F2C6D5-89D1-4444-1A91-AA59EC1A7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D9AA2-56CD-3175-1E35-8E09C19CC5AB}"/>
              </a:ext>
            </a:extLst>
          </p:cNvPr>
          <p:cNvSpPr>
            <a:spLocks noGrp="1"/>
          </p:cNvSpPr>
          <p:nvPr>
            <p:ph type="title"/>
          </p:nvPr>
        </p:nvSpPr>
        <p:spPr/>
        <p:txBody>
          <a:bodyPr/>
          <a:lstStyle/>
          <a:p>
            <a:pPr algn="ctr"/>
            <a:r>
              <a:rPr lang="en-US" b="1" dirty="0"/>
              <a:t>NCSEA Proposes Ending Recoupments and Retained Collections </a:t>
            </a:r>
            <a:endParaRPr lang="en-US" b="1" dirty="0">
              <a:solidFill>
                <a:srgbClr val="002060"/>
              </a:solidFill>
            </a:endParaRPr>
          </a:p>
        </p:txBody>
      </p:sp>
      <p:sp>
        <p:nvSpPr>
          <p:cNvPr id="3" name="Content Placeholder 2">
            <a:extLst>
              <a:ext uri="{FF2B5EF4-FFF2-40B4-BE49-F238E27FC236}">
                <a16:creationId xmlns:a16="http://schemas.microsoft.com/office/drawing/2014/main" id="{8E1D709A-6F87-1E65-7F93-F763BB528BE0}"/>
              </a:ext>
            </a:extLst>
          </p:cNvPr>
          <p:cNvSpPr>
            <a:spLocks noGrp="1"/>
          </p:cNvSpPr>
          <p:nvPr>
            <p:ph idx="1"/>
          </p:nvPr>
        </p:nvSpPr>
        <p:spPr/>
        <p:txBody>
          <a:bodyPr>
            <a:normAutofit/>
          </a:bodyPr>
          <a:lstStyle/>
          <a:p>
            <a:pPr marL="742950" indent="-742950" algn="ctr">
              <a:buAutoNum type="arabicParenR"/>
            </a:pPr>
            <a:r>
              <a:rPr lang="en-US" sz="3600" dirty="0"/>
              <a:t>Recoupments from former TANF cases</a:t>
            </a:r>
          </a:p>
          <a:p>
            <a:pPr marL="0" indent="0" algn="ctr">
              <a:buNone/>
            </a:pPr>
            <a:r>
              <a:rPr lang="en-US" sz="3200" dirty="0"/>
              <a:t>Would end recoupment of previously received TANF benefits by former TANF recipients:</a:t>
            </a:r>
          </a:p>
          <a:p>
            <a:pPr lvl="1"/>
            <a:r>
              <a:rPr lang="en-US" sz="3200" dirty="0"/>
              <a:t>All child support received would be paid to former TANF recipients </a:t>
            </a:r>
          </a:p>
          <a:p>
            <a:pPr lvl="1"/>
            <a:r>
              <a:rPr lang="en-US" sz="3200" dirty="0"/>
              <a:t>No more “state-owed arrears”</a:t>
            </a:r>
          </a:p>
          <a:p>
            <a:pPr lvl="1"/>
            <a:r>
              <a:rPr lang="en-US" sz="3200" dirty="0"/>
              <a:t>No capture of previously received TANF benefits from IRS offsets</a:t>
            </a:r>
          </a:p>
          <a:p>
            <a:pPr marL="0" indent="0">
              <a:buNone/>
            </a:pPr>
            <a:endParaRPr lang="en-US" dirty="0">
              <a:solidFill>
                <a:srgbClr val="002060"/>
              </a:solidFill>
            </a:endParaRPr>
          </a:p>
        </p:txBody>
      </p:sp>
    </p:spTree>
    <p:extLst>
      <p:ext uri="{BB962C8B-B14F-4D97-AF65-F5344CB8AC3E}">
        <p14:creationId xmlns:p14="http://schemas.microsoft.com/office/powerpoint/2010/main" val="3095222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7D24DC5-C9CF-DC2B-2D46-B9A95751A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469045-E688-B889-CB6A-8FB27F958037}"/>
              </a:ext>
            </a:extLst>
          </p:cNvPr>
          <p:cNvSpPr>
            <a:spLocks noGrp="1"/>
          </p:cNvSpPr>
          <p:nvPr>
            <p:ph type="title"/>
          </p:nvPr>
        </p:nvSpPr>
        <p:spPr/>
        <p:txBody>
          <a:bodyPr/>
          <a:lstStyle/>
          <a:p>
            <a:pPr algn="ctr"/>
            <a:r>
              <a:rPr lang="en-US" b="1" dirty="0"/>
              <a:t>NCSEA Proposes Ending Recoupments and Retained Collections</a:t>
            </a:r>
            <a:endParaRPr lang="en-US" b="1" dirty="0">
              <a:solidFill>
                <a:srgbClr val="002060"/>
              </a:solidFill>
            </a:endParaRPr>
          </a:p>
        </p:txBody>
      </p:sp>
      <p:sp>
        <p:nvSpPr>
          <p:cNvPr id="3" name="Content Placeholder 2">
            <a:extLst>
              <a:ext uri="{FF2B5EF4-FFF2-40B4-BE49-F238E27FC236}">
                <a16:creationId xmlns:a16="http://schemas.microsoft.com/office/drawing/2014/main" id="{FFE428FF-2AC2-9907-3B68-D664FC2CC175}"/>
              </a:ext>
            </a:extLst>
          </p:cNvPr>
          <p:cNvSpPr>
            <a:spLocks noGrp="1"/>
          </p:cNvSpPr>
          <p:nvPr>
            <p:ph idx="1"/>
          </p:nvPr>
        </p:nvSpPr>
        <p:spPr/>
        <p:txBody>
          <a:bodyPr>
            <a:normAutofit lnSpcReduction="10000"/>
          </a:bodyPr>
          <a:lstStyle/>
          <a:p>
            <a:pPr marL="0" indent="0" algn="ctr">
              <a:buNone/>
            </a:pPr>
            <a:r>
              <a:rPr lang="en-US" sz="3600" dirty="0"/>
              <a:t>(2) Retained Collections from Current TANF Cases</a:t>
            </a:r>
          </a:p>
          <a:p>
            <a:pPr marL="0" indent="0">
              <a:buNone/>
            </a:pPr>
            <a:r>
              <a:rPr lang="en-US" sz="3200" dirty="0"/>
              <a:t>Would end retained collections from current TANF recipients</a:t>
            </a:r>
          </a:p>
          <a:p>
            <a:pPr lvl="1"/>
            <a:r>
              <a:rPr lang="en-US" sz="3200" dirty="0"/>
              <a:t>Mandatory assignment of child support to government would be ended </a:t>
            </a:r>
          </a:p>
          <a:p>
            <a:pPr lvl="1"/>
            <a:r>
              <a:rPr lang="en-US" sz="3200" dirty="0"/>
              <a:t>All current child support and arrears received while on TANF would be paid to family, including tax offsets</a:t>
            </a:r>
          </a:p>
          <a:p>
            <a:pPr lvl="1"/>
            <a:r>
              <a:rPr lang="en-US" sz="3200" dirty="0"/>
              <a:t>States would not be required to pay federal government the federal share of collection</a:t>
            </a:r>
          </a:p>
          <a:p>
            <a:pPr marL="0" indent="0">
              <a:buNone/>
            </a:pPr>
            <a:endParaRPr lang="en-US" dirty="0">
              <a:solidFill>
                <a:srgbClr val="002060"/>
              </a:solidFill>
            </a:endParaRPr>
          </a:p>
        </p:txBody>
      </p:sp>
    </p:spTree>
    <p:extLst>
      <p:ext uri="{BB962C8B-B14F-4D97-AF65-F5344CB8AC3E}">
        <p14:creationId xmlns:p14="http://schemas.microsoft.com/office/powerpoint/2010/main" val="503479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963743-23CB-6787-FF08-FC1191660C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5DF41D-376E-4281-E59F-B938F1E01B56}"/>
              </a:ext>
            </a:extLst>
          </p:cNvPr>
          <p:cNvSpPr>
            <a:spLocks noGrp="1"/>
          </p:cNvSpPr>
          <p:nvPr>
            <p:ph type="title"/>
          </p:nvPr>
        </p:nvSpPr>
        <p:spPr/>
        <p:txBody>
          <a:bodyPr/>
          <a:lstStyle/>
          <a:p>
            <a:pPr algn="ctr"/>
            <a:r>
              <a:rPr lang="en-US" b="1" dirty="0"/>
              <a:t>Recovery from former TANF cases compromises self-sufficiency</a:t>
            </a:r>
            <a:endParaRPr lang="en-US" b="1" dirty="0">
              <a:solidFill>
                <a:srgbClr val="002060"/>
              </a:solidFill>
            </a:endParaRPr>
          </a:p>
        </p:txBody>
      </p:sp>
      <p:sp>
        <p:nvSpPr>
          <p:cNvPr id="3" name="Content Placeholder 2">
            <a:extLst>
              <a:ext uri="{FF2B5EF4-FFF2-40B4-BE49-F238E27FC236}">
                <a16:creationId xmlns:a16="http://schemas.microsoft.com/office/drawing/2014/main" id="{4BE81DC2-78C7-21F2-DC3F-3AFEEC777850}"/>
              </a:ext>
            </a:extLst>
          </p:cNvPr>
          <p:cNvSpPr>
            <a:spLocks noGrp="1"/>
          </p:cNvSpPr>
          <p:nvPr>
            <p:ph idx="1"/>
          </p:nvPr>
        </p:nvSpPr>
        <p:spPr>
          <a:xfrm>
            <a:off x="838200" y="1825625"/>
            <a:ext cx="10327640" cy="4351338"/>
          </a:xfrm>
        </p:spPr>
        <p:txBody>
          <a:bodyPr>
            <a:normAutofit fontScale="92500" lnSpcReduction="20000"/>
          </a:bodyPr>
          <a:lstStyle/>
          <a:p>
            <a:pPr>
              <a:lnSpc>
                <a:spcPct val="120000"/>
              </a:lnSpc>
            </a:pPr>
            <a:r>
              <a:rPr lang="en-US" sz="3000" dirty="0"/>
              <a:t>Largest share of recoupments comes from former TANF families</a:t>
            </a:r>
          </a:p>
          <a:p>
            <a:pPr>
              <a:lnSpc>
                <a:spcPct val="120000"/>
              </a:lnSpc>
            </a:pPr>
            <a:r>
              <a:rPr lang="en-US" sz="3000" dirty="0"/>
              <a:t>What is the justification for diverting much-needed support from families at very point they most need funds to sustain self-sufficiency?</a:t>
            </a:r>
          </a:p>
          <a:p>
            <a:pPr>
              <a:lnSpc>
                <a:spcPct val="120000"/>
              </a:lnSpc>
            </a:pPr>
            <a:r>
              <a:rPr lang="en-US" sz="3000" dirty="0"/>
              <a:t>Outdated policy undermines family independence and creates additional TANF costs</a:t>
            </a:r>
          </a:p>
          <a:p>
            <a:pPr>
              <a:lnSpc>
                <a:spcPct val="120000"/>
              </a:lnSpc>
            </a:pPr>
            <a:r>
              <a:rPr lang="en-US" sz="3000" dirty="0"/>
              <a:t>Note: DRA 2005 allows states to pass through all collections to former TANF families but only four states do so in entirety (California, Illinois, New Mexico, and Wyoming (and soon ND))</a:t>
            </a:r>
          </a:p>
          <a:p>
            <a:pPr marL="0" indent="0">
              <a:buNone/>
            </a:pPr>
            <a:endParaRPr lang="en-US" dirty="0">
              <a:solidFill>
                <a:srgbClr val="002060"/>
              </a:solidFill>
            </a:endParaRPr>
          </a:p>
        </p:txBody>
      </p:sp>
    </p:spTree>
    <p:extLst>
      <p:ext uri="{BB962C8B-B14F-4D97-AF65-F5344CB8AC3E}">
        <p14:creationId xmlns:p14="http://schemas.microsoft.com/office/powerpoint/2010/main" val="22039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D1AC27F-64A0-03E7-4290-C0F833027D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EC6232-E250-493C-EC14-6922C9E03E96}"/>
              </a:ext>
            </a:extLst>
          </p:cNvPr>
          <p:cNvSpPr>
            <a:spLocks noGrp="1"/>
          </p:cNvSpPr>
          <p:nvPr>
            <p:ph type="title"/>
          </p:nvPr>
        </p:nvSpPr>
        <p:spPr/>
        <p:txBody>
          <a:bodyPr/>
          <a:lstStyle/>
          <a:p>
            <a:pPr algn="ctr"/>
            <a:r>
              <a:rPr lang="en-US" b="1" dirty="0">
                <a:cs typeface="Calibri Light" panose="020F0302020204030204" pitchFamily="34" charset="0"/>
              </a:rPr>
              <a:t>TANF recoupments impose heavy financial burdens on program</a:t>
            </a:r>
            <a:endParaRPr lang="en-US" b="1" dirty="0">
              <a:solidFill>
                <a:srgbClr val="002060"/>
              </a:solidFill>
            </a:endParaRPr>
          </a:p>
        </p:txBody>
      </p:sp>
      <p:sp>
        <p:nvSpPr>
          <p:cNvPr id="3" name="Content Placeholder 2">
            <a:extLst>
              <a:ext uri="{FF2B5EF4-FFF2-40B4-BE49-F238E27FC236}">
                <a16:creationId xmlns:a16="http://schemas.microsoft.com/office/drawing/2014/main" id="{FD0FFCC3-EF64-9D3B-2916-336EF938F5E6}"/>
              </a:ext>
            </a:extLst>
          </p:cNvPr>
          <p:cNvSpPr>
            <a:spLocks noGrp="1"/>
          </p:cNvSpPr>
          <p:nvPr>
            <p:ph idx="1"/>
          </p:nvPr>
        </p:nvSpPr>
        <p:spPr>
          <a:xfrm>
            <a:off x="838200" y="1930399"/>
            <a:ext cx="10515600" cy="4246563"/>
          </a:xfrm>
        </p:spPr>
        <p:txBody>
          <a:bodyPr/>
          <a:lstStyle/>
          <a:p>
            <a:r>
              <a:rPr lang="en-US" sz="3600" dirty="0"/>
              <a:t>Substantial accounting costs for tracking receipts and assigning to correct buckets</a:t>
            </a:r>
          </a:p>
          <a:p>
            <a:r>
              <a:rPr lang="en-US" sz="3600" dirty="0"/>
              <a:t>May cost as much as 40 cents to collect each dollar of recoupments</a:t>
            </a:r>
          </a:p>
          <a:p>
            <a:r>
              <a:rPr lang="en-US" sz="3600" dirty="0"/>
              <a:t>Inflates development costs for new systems by estimated 5 – 7 percent</a:t>
            </a:r>
          </a:p>
          <a:p>
            <a:pPr marL="0" indent="0">
              <a:buNone/>
            </a:pPr>
            <a:endParaRPr lang="en-US" dirty="0">
              <a:solidFill>
                <a:srgbClr val="002060"/>
              </a:solidFill>
            </a:endParaRPr>
          </a:p>
        </p:txBody>
      </p:sp>
    </p:spTree>
    <p:extLst>
      <p:ext uri="{BB962C8B-B14F-4D97-AF65-F5344CB8AC3E}">
        <p14:creationId xmlns:p14="http://schemas.microsoft.com/office/powerpoint/2010/main" val="1869858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E2757C9-3FC2-4021-023D-03A2F97854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A3EB25-5FF9-EF0B-0C3E-A586CF0F9A4C}"/>
              </a:ext>
            </a:extLst>
          </p:cNvPr>
          <p:cNvSpPr>
            <a:spLocks noGrp="1"/>
          </p:cNvSpPr>
          <p:nvPr>
            <p:ph type="title"/>
          </p:nvPr>
        </p:nvSpPr>
        <p:spPr/>
        <p:txBody>
          <a:bodyPr/>
          <a:lstStyle/>
          <a:p>
            <a:pPr algn="ctr"/>
            <a:r>
              <a:rPr lang="en-US" b="1" dirty="0"/>
              <a:t>Recoupments from former TANF cases compromise mission </a:t>
            </a:r>
            <a:endParaRPr lang="en-US" b="1" dirty="0">
              <a:solidFill>
                <a:srgbClr val="002060"/>
              </a:solidFill>
            </a:endParaRPr>
          </a:p>
        </p:txBody>
      </p:sp>
      <p:sp>
        <p:nvSpPr>
          <p:cNvPr id="3" name="Content Placeholder 2">
            <a:extLst>
              <a:ext uri="{FF2B5EF4-FFF2-40B4-BE49-F238E27FC236}">
                <a16:creationId xmlns:a16="http://schemas.microsoft.com/office/drawing/2014/main" id="{4FFAFAE1-3C36-C067-D560-DBC622BB13F6}"/>
              </a:ext>
            </a:extLst>
          </p:cNvPr>
          <p:cNvSpPr>
            <a:spLocks noGrp="1"/>
          </p:cNvSpPr>
          <p:nvPr>
            <p:ph idx="1"/>
          </p:nvPr>
        </p:nvSpPr>
        <p:spPr/>
        <p:txBody>
          <a:bodyPr/>
          <a:lstStyle/>
          <a:p>
            <a:r>
              <a:rPr lang="en-US" sz="3600" dirty="0"/>
              <a:t>Mission has shifted overwhelmingly from cost recovery to family support and cost avoidance</a:t>
            </a:r>
          </a:p>
          <a:p>
            <a:r>
              <a:rPr lang="en-US" sz="3600" dirty="0"/>
              <a:t>Recovery from former TANF causes mission dissonance for staff</a:t>
            </a:r>
          </a:p>
          <a:p>
            <a:r>
              <a:rPr lang="en-US" sz="3600" dirty="0"/>
              <a:t>State-owed arrears collection makes customers angry and adversely affects parental view of program </a:t>
            </a:r>
          </a:p>
          <a:p>
            <a:pPr marL="0" indent="0">
              <a:buNone/>
            </a:pPr>
            <a:endParaRPr lang="en-US" dirty="0">
              <a:solidFill>
                <a:srgbClr val="002060"/>
              </a:solidFill>
            </a:endParaRPr>
          </a:p>
        </p:txBody>
      </p:sp>
    </p:spTree>
    <p:extLst>
      <p:ext uri="{BB962C8B-B14F-4D97-AF65-F5344CB8AC3E}">
        <p14:creationId xmlns:p14="http://schemas.microsoft.com/office/powerpoint/2010/main" val="2255594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59FEDD-CB43-D813-771E-F8F736F374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386B5B-05F5-E4F4-F819-7A556971891B}"/>
              </a:ext>
            </a:extLst>
          </p:cNvPr>
          <p:cNvSpPr>
            <a:spLocks noGrp="1"/>
          </p:cNvSpPr>
          <p:nvPr>
            <p:ph type="title"/>
          </p:nvPr>
        </p:nvSpPr>
        <p:spPr/>
        <p:txBody>
          <a:bodyPr>
            <a:normAutofit fontScale="90000"/>
          </a:bodyPr>
          <a:lstStyle/>
          <a:p>
            <a:pPr algn="ctr"/>
            <a:r>
              <a:rPr lang="en-US" b="1" dirty="0"/>
              <a:t>Ending Retained Collections from Current TANF Recipients Directs More Money to Families with Children</a:t>
            </a:r>
            <a:endParaRPr lang="en-US" b="1" dirty="0">
              <a:solidFill>
                <a:srgbClr val="002060"/>
              </a:solidFill>
            </a:endParaRPr>
          </a:p>
        </p:txBody>
      </p:sp>
      <p:sp>
        <p:nvSpPr>
          <p:cNvPr id="3" name="Content Placeholder 2">
            <a:extLst>
              <a:ext uri="{FF2B5EF4-FFF2-40B4-BE49-F238E27FC236}">
                <a16:creationId xmlns:a16="http://schemas.microsoft.com/office/drawing/2014/main" id="{06EA3FB3-9BCA-21EC-AA08-140983E7E896}"/>
              </a:ext>
            </a:extLst>
          </p:cNvPr>
          <p:cNvSpPr>
            <a:spLocks noGrp="1"/>
          </p:cNvSpPr>
          <p:nvPr>
            <p:ph idx="1"/>
          </p:nvPr>
        </p:nvSpPr>
        <p:spPr>
          <a:xfrm>
            <a:off x="838200" y="2082799"/>
            <a:ext cx="10515600" cy="4094163"/>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Encourages child support payment:</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3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Colorado study showed increase of 10 percent in </a:t>
            </a:r>
            <a:r>
              <a:rPr kumimoji="0" lang="en-US" sz="3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number</a:t>
            </a:r>
            <a:r>
              <a:rPr kumimoji="0" lang="en-US" sz="3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of payments and 39 percent in </a:t>
            </a:r>
            <a:r>
              <a:rPr kumimoji="0" lang="en-US" sz="3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amount</a:t>
            </a:r>
            <a:r>
              <a:rPr kumimoji="0" lang="en-US" sz="3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of payments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By establishing reliable payment stream, encourages self-sufficiency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Puts more money in hands of families with children</a:t>
            </a:r>
          </a:p>
        </p:txBody>
      </p:sp>
    </p:spTree>
    <p:extLst>
      <p:ext uri="{BB962C8B-B14F-4D97-AF65-F5344CB8AC3E}">
        <p14:creationId xmlns:p14="http://schemas.microsoft.com/office/powerpoint/2010/main" val="1773673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650252B-02FF-D5F5-5B75-B6CA492760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C18C57-66F3-1B61-5F74-37AB2DBF52FA}"/>
              </a:ext>
            </a:extLst>
          </p:cNvPr>
          <p:cNvSpPr>
            <a:spLocks noGrp="1"/>
          </p:cNvSpPr>
          <p:nvPr>
            <p:ph type="title"/>
          </p:nvPr>
        </p:nvSpPr>
        <p:spPr/>
        <p:txBody>
          <a:bodyPr/>
          <a:lstStyle/>
          <a:p>
            <a:pPr algn="ctr"/>
            <a:r>
              <a:rPr lang="en-US" b="1" dirty="0"/>
              <a:t>Sticking Point: Adverse Financial Impact</a:t>
            </a:r>
            <a:endParaRPr lang="en-US" b="1" dirty="0">
              <a:solidFill>
                <a:srgbClr val="002060"/>
              </a:solidFill>
            </a:endParaRPr>
          </a:p>
        </p:txBody>
      </p:sp>
      <p:sp>
        <p:nvSpPr>
          <p:cNvPr id="3" name="Content Placeholder 2">
            <a:extLst>
              <a:ext uri="{FF2B5EF4-FFF2-40B4-BE49-F238E27FC236}">
                <a16:creationId xmlns:a16="http://schemas.microsoft.com/office/drawing/2014/main" id="{B9187043-02E5-3EAD-FAA1-C4A408B60BB1}"/>
              </a:ext>
            </a:extLst>
          </p:cNvPr>
          <p:cNvSpPr>
            <a:spLocks noGrp="1"/>
          </p:cNvSpPr>
          <p:nvPr>
            <p:ph idx="1"/>
          </p:nvPr>
        </p:nvSpPr>
        <p:spPr/>
        <p:txBody>
          <a:bodyPr>
            <a:normAutofit/>
          </a:bodyPr>
          <a:lstStyle/>
          <a:p>
            <a:r>
              <a:rPr lang="en-US" sz="3000" dirty="0"/>
              <a:t>Retained collections: small proportion of total collections, but large source of funding for program operations</a:t>
            </a:r>
          </a:p>
          <a:p>
            <a:r>
              <a:rPr lang="en-US" sz="3000" dirty="0"/>
              <a:t>Former TANF recoupments: 8.9 percent of program administrative costs (state share)</a:t>
            </a:r>
          </a:p>
          <a:p>
            <a:r>
              <a:rPr lang="en-US" sz="3000" dirty="0"/>
              <a:t>Current TANF retained collections: 6.7 percent of administrative costs (state share)</a:t>
            </a:r>
          </a:p>
          <a:p>
            <a:r>
              <a:rPr lang="en-US" sz="3000" u="sng" dirty="0"/>
              <a:t>NCSEA proposal to end retained collections conditional on backfill funding: propose expanding incentive pool by 150 percent</a:t>
            </a:r>
          </a:p>
        </p:txBody>
      </p:sp>
    </p:spTree>
    <p:extLst>
      <p:ext uri="{BB962C8B-B14F-4D97-AF65-F5344CB8AC3E}">
        <p14:creationId xmlns:p14="http://schemas.microsoft.com/office/powerpoint/2010/main" val="1865955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82074D-1005-AB21-9251-5E33269C7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AEBEF-5EA0-63C5-AD9C-DE3C7B07E8D1}"/>
              </a:ext>
            </a:extLst>
          </p:cNvPr>
          <p:cNvSpPr>
            <a:spLocks noGrp="1"/>
          </p:cNvSpPr>
          <p:nvPr>
            <p:ph type="title"/>
          </p:nvPr>
        </p:nvSpPr>
        <p:spPr/>
        <p:txBody>
          <a:bodyPr/>
          <a:lstStyle/>
          <a:p>
            <a:pPr algn="ctr"/>
            <a:r>
              <a:rPr lang="en-US" b="1" dirty="0"/>
              <a:t>Avoided Costs Pay Estimated Half of </a:t>
            </a:r>
            <a:br>
              <a:rPr lang="en-US" b="1" dirty="0"/>
            </a:br>
            <a:r>
              <a:rPr lang="en-US" b="1" dirty="0"/>
              <a:t>Program Expenditures</a:t>
            </a:r>
            <a:endParaRPr lang="en-US" b="1" dirty="0">
              <a:solidFill>
                <a:srgbClr val="002060"/>
              </a:solidFill>
            </a:endParaRPr>
          </a:p>
        </p:txBody>
      </p:sp>
      <p:sp>
        <p:nvSpPr>
          <p:cNvPr id="3" name="Content Placeholder 2">
            <a:extLst>
              <a:ext uri="{FF2B5EF4-FFF2-40B4-BE49-F238E27FC236}">
                <a16:creationId xmlns:a16="http://schemas.microsoft.com/office/drawing/2014/main" id="{0E6A265B-FC30-FAD0-5549-40CAE812F543}"/>
              </a:ext>
            </a:extLst>
          </p:cNvPr>
          <p:cNvSpPr>
            <a:spLocks noGrp="1"/>
          </p:cNvSpPr>
          <p:nvPr>
            <p:ph idx="1"/>
          </p:nvPr>
        </p:nvSpPr>
        <p:spPr/>
        <p:txBody>
          <a:bodyPr/>
          <a:lstStyle/>
          <a:p>
            <a:r>
              <a:rPr lang="en-US" dirty="0"/>
              <a:t>Latest research shows program savings amount to 49 percent of administrative costs – without counting retained collections</a:t>
            </a:r>
          </a:p>
          <a:p>
            <a:r>
              <a:rPr lang="en-US" dirty="0"/>
              <a:t>Savings come from reductions in participation and reductions in benefits in multiple programs:</a:t>
            </a:r>
          </a:p>
          <a:p>
            <a:pPr lvl="1"/>
            <a:r>
              <a:rPr lang="en-US" sz="2800" dirty="0"/>
              <a:t>Medicaid and CHIP</a:t>
            </a:r>
          </a:p>
          <a:p>
            <a:pPr lvl="1"/>
            <a:r>
              <a:rPr lang="en-US" sz="2800" dirty="0"/>
              <a:t>SNAP</a:t>
            </a:r>
          </a:p>
          <a:p>
            <a:pPr lvl="1"/>
            <a:r>
              <a:rPr lang="en-US" sz="2800" dirty="0"/>
              <a:t>SSI</a:t>
            </a:r>
          </a:p>
          <a:p>
            <a:pPr lvl="1"/>
            <a:r>
              <a:rPr lang="en-US" sz="2800" dirty="0"/>
              <a:t>TANF (not including retained collections)</a:t>
            </a:r>
          </a:p>
          <a:p>
            <a:pPr lvl="1"/>
            <a:r>
              <a:rPr lang="en-US" sz="2800" dirty="0"/>
              <a:t>Housing subsidies and other public programs</a:t>
            </a:r>
          </a:p>
          <a:p>
            <a:pPr marL="0" indent="0">
              <a:buNone/>
            </a:pPr>
            <a:endParaRPr lang="en-US" dirty="0">
              <a:solidFill>
                <a:srgbClr val="002060"/>
              </a:solidFill>
            </a:endParaRPr>
          </a:p>
        </p:txBody>
      </p:sp>
    </p:spTree>
    <p:extLst>
      <p:ext uri="{BB962C8B-B14F-4D97-AF65-F5344CB8AC3E}">
        <p14:creationId xmlns:p14="http://schemas.microsoft.com/office/powerpoint/2010/main" val="3593091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16C623-1C73-9DA7-78EF-B26F5E112FC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D22CF2-1580-E90E-5BDF-379AF59FD0E2}"/>
              </a:ext>
            </a:extLst>
          </p:cNvPr>
          <p:cNvSpPr>
            <a:spLocks noGrp="1"/>
          </p:cNvSpPr>
          <p:nvPr>
            <p:ph type="title"/>
          </p:nvPr>
        </p:nvSpPr>
        <p:spPr>
          <a:xfrm>
            <a:off x="838200" y="2928863"/>
            <a:ext cx="10515600" cy="1412226"/>
          </a:xfrm>
        </p:spPr>
        <p:txBody>
          <a:bodyPr anchor="ctr">
            <a:normAutofit/>
          </a:bodyPr>
          <a:lstStyle/>
          <a:p>
            <a:pPr algn="ctr"/>
            <a:r>
              <a:rPr lang="en-US" sz="6600" b="1" dirty="0"/>
              <a:t>NCSEA Proposal Part 2</a:t>
            </a:r>
            <a:endParaRPr lang="en-US" sz="6600" b="1" dirty="0">
              <a:solidFill>
                <a:srgbClr val="002060"/>
              </a:solidFill>
            </a:endParaRPr>
          </a:p>
        </p:txBody>
      </p:sp>
      <p:sp>
        <p:nvSpPr>
          <p:cNvPr id="3" name="Text Placeholder 2">
            <a:extLst>
              <a:ext uri="{FF2B5EF4-FFF2-40B4-BE49-F238E27FC236}">
                <a16:creationId xmlns:a16="http://schemas.microsoft.com/office/drawing/2014/main" id="{5A109022-BCA2-B6C5-9B95-87ED932BDA3E}"/>
              </a:ext>
            </a:extLst>
          </p:cNvPr>
          <p:cNvSpPr>
            <a:spLocks noGrp="1"/>
          </p:cNvSpPr>
          <p:nvPr>
            <p:ph type="body" idx="1"/>
          </p:nvPr>
        </p:nvSpPr>
        <p:spPr>
          <a:xfrm>
            <a:off x="1066800" y="4589463"/>
            <a:ext cx="10078720" cy="1500187"/>
          </a:xfrm>
        </p:spPr>
        <p:txBody>
          <a:bodyPr/>
          <a:lstStyle/>
          <a:p>
            <a:pPr algn="ctr"/>
            <a:r>
              <a:rPr lang="en-US" b="1" dirty="0"/>
              <a:t> </a:t>
            </a:r>
            <a:r>
              <a:rPr lang="en-US" sz="4400" b="1" dirty="0"/>
              <a:t>STRENGTHEN ENFORCEMENT</a:t>
            </a:r>
            <a:endParaRPr lang="en-US" sz="4400" dirty="0"/>
          </a:p>
        </p:txBody>
      </p:sp>
    </p:spTree>
    <p:extLst>
      <p:ext uri="{BB962C8B-B14F-4D97-AF65-F5344CB8AC3E}">
        <p14:creationId xmlns:p14="http://schemas.microsoft.com/office/powerpoint/2010/main" val="1112740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A0DFCF-5757-1426-A13C-663EC89944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CE64F6-4D05-3FE3-4C57-BE125EF809C4}"/>
              </a:ext>
            </a:extLst>
          </p:cNvPr>
          <p:cNvSpPr>
            <a:spLocks noGrp="1"/>
          </p:cNvSpPr>
          <p:nvPr>
            <p:ph type="title"/>
          </p:nvPr>
        </p:nvSpPr>
        <p:spPr/>
        <p:txBody>
          <a:bodyPr/>
          <a:lstStyle/>
          <a:p>
            <a:pPr algn="ctr"/>
            <a:r>
              <a:rPr lang="en-US" b="1" dirty="0"/>
              <a:t>New Enforcement Measures</a:t>
            </a:r>
            <a:endParaRPr lang="en-US" b="1" dirty="0">
              <a:solidFill>
                <a:srgbClr val="002060"/>
              </a:solidFill>
            </a:endParaRPr>
          </a:p>
        </p:txBody>
      </p:sp>
      <p:sp>
        <p:nvSpPr>
          <p:cNvPr id="3" name="Content Placeholder 2">
            <a:extLst>
              <a:ext uri="{FF2B5EF4-FFF2-40B4-BE49-F238E27FC236}">
                <a16:creationId xmlns:a16="http://schemas.microsoft.com/office/drawing/2014/main" id="{19247BA0-3C30-C2DA-B969-76F144F59C87}"/>
              </a:ext>
            </a:extLst>
          </p:cNvPr>
          <p:cNvSpPr>
            <a:spLocks noGrp="1"/>
          </p:cNvSpPr>
          <p:nvPr>
            <p:ph idx="1"/>
          </p:nvPr>
        </p:nvSpPr>
        <p:spPr>
          <a:xfrm>
            <a:off x="838200" y="1825625"/>
            <a:ext cx="10515600" cy="4667250"/>
          </a:xfrm>
        </p:spPr>
        <p:txBody>
          <a:bodyPr>
            <a:normAutofit/>
          </a:bodyPr>
          <a:lstStyle/>
          <a:p>
            <a:r>
              <a:rPr lang="en-US" sz="3000" dirty="0"/>
              <a:t>New Hire Reporting for Independent Contractors [amend 42 U.S.C. Section 653a new hire reporting]</a:t>
            </a:r>
          </a:p>
          <a:p>
            <a:pPr marL="971550" lvl="1" indent="-514350">
              <a:buFont typeface="+mj-lt"/>
              <a:buAutoNum type="arabicPeriod"/>
            </a:pPr>
            <a:r>
              <a:rPr lang="en-US" sz="2600" dirty="0"/>
              <a:t>Individual or sole proprietor who receives $600 or more in income during the tax year for work completed in the course of the individual’s trade or business</a:t>
            </a:r>
          </a:p>
          <a:p>
            <a:pPr marL="971550" lvl="1" indent="-514350">
              <a:buFont typeface="+mj-lt"/>
              <a:buAutoNum type="arabicPeriod"/>
            </a:pPr>
            <a:r>
              <a:rPr lang="en-US" sz="2600" dirty="0"/>
              <a:t>Who is not an employee of the purchaser, and</a:t>
            </a:r>
          </a:p>
          <a:p>
            <a:pPr marL="971550" lvl="1" indent="-514350">
              <a:buFont typeface="+mj-lt"/>
              <a:buAutoNum type="arabicPeriod"/>
            </a:pPr>
            <a:r>
              <a:rPr lang="en-US" sz="2600" dirty="0"/>
              <a:t>Has completed and submitted a W-9 to the purchaser and is receiving income that is reportable by the purchaser  on a 1099-NEC, 1099-K, or similar form</a:t>
            </a:r>
          </a:p>
        </p:txBody>
      </p:sp>
    </p:spTree>
    <p:extLst>
      <p:ext uri="{BB962C8B-B14F-4D97-AF65-F5344CB8AC3E}">
        <p14:creationId xmlns:p14="http://schemas.microsoft.com/office/powerpoint/2010/main" val="1807585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FE0176C-BACC-9B55-91ED-636411AD2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8A72A0-405A-F142-7816-2DF622A81443}"/>
              </a:ext>
            </a:extLst>
          </p:cNvPr>
          <p:cNvSpPr>
            <a:spLocks noGrp="1"/>
          </p:cNvSpPr>
          <p:nvPr>
            <p:ph type="title"/>
          </p:nvPr>
        </p:nvSpPr>
        <p:spPr/>
        <p:txBody>
          <a:bodyPr/>
          <a:lstStyle/>
          <a:p>
            <a:pPr algn="ctr"/>
            <a:r>
              <a:rPr lang="en-US" b="1" dirty="0"/>
              <a:t>New Enforcement Measures</a:t>
            </a:r>
            <a:endParaRPr lang="en-US" b="1" dirty="0">
              <a:solidFill>
                <a:srgbClr val="002060"/>
              </a:solidFill>
            </a:endParaRPr>
          </a:p>
        </p:txBody>
      </p:sp>
      <p:sp>
        <p:nvSpPr>
          <p:cNvPr id="3" name="Content Placeholder 2">
            <a:extLst>
              <a:ext uri="{FF2B5EF4-FFF2-40B4-BE49-F238E27FC236}">
                <a16:creationId xmlns:a16="http://schemas.microsoft.com/office/drawing/2014/main" id="{0B61C958-969A-1ECB-78F3-E7DFA77B5302}"/>
              </a:ext>
            </a:extLst>
          </p:cNvPr>
          <p:cNvSpPr>
            <a:spLocks noGrp="1"/>
          </p:cNvSpPr>
          <p:nvPr>
            <p:ph idx="1"/>
          </p:nvPr>
        </p:nvSpPr>
        <p:spPr>
          <a:xfrm>
            <a:off x="838200" y="1439545"/>
            <a:ext cx="10515600" cy="5053330"/>
          </a:xfrm>
        </p:spPr>
        <p:txBody>
          <a:bodyPr/>
          <a:lstStyle/>
          <a:p>
            <a:r>
              <a:rPr lang="en-US" sz="3200" dirty="0"/>
              <a:t>Lump sum employer match</a:t>
            </a:r>
          </a:p>
          <a:p>
            <a:pPr marL="457200" lvl="1" indent="0">
              <a:buNone/>
            </a:pPr>
            <a:r>
              <a:rPr lang="en-US" dirty="0"/>
              <a:t>Create a national process for employer reporting of lump-sum payments to employees who are currently subject to income withholding. Authorize the OCSS to provide a single point of contact for employers to report lump-sum payments in lieu of reporting to each state in which the employer does business. OCSS would share the results of any match with the employer and with any state that has a child support case involving the employee receiving the lump sum. </a:t>
            </a:r>
            <a:endParaRPr lang="en-US" sz="2800" dirty="0"/>
          </a:p>
          <a:p>
            <a:r>
              <a:rPr lang="en-US" dirty="0">
                <a:solidFill>
                  <a:srgbClr val="002060"/>
                </a:solidFill>
              </a:rPr>
              <a:t>Prohibit IRS from holding states liable for fraudulent offsets</a:t>
            </a:r>
          </a:p>
          <a:p>
            <a:r>
              <a:rPr lang="en-US" dirty="0">
                <a:solidFill>
                  <a:srgbClr val="002060"/>
                </a:solidFill>
              </a:rPr>
              <a:t>Multistate bank levies</a:t>
            </a:r>
          </a:p>
          <a:p>
            <a:pPr marL="457200" lvl="1" indent="0">
              <a:buNone/>
            </a:pPr>
            <a:r>
              <a:rPr lang="en-US" dirty="0"/>
              <a:t>Require full faith and credit for lien and levy notices and require OCSS to send lien and levy notices to banks at state request. </a:t>
            </a:r>
            <a:endParaRPr lang="en-US" dirty="0">
              <a:solidFill>
                <a:srgbClr val="002060"/>
              </a:solidFill>
            </a:endParaRPr>
          </a:p>
        </p:txBody>
      </p:sp>
    </p:spTree>
    <p:extLst>
      <p:ext uri="{BB962C8B-B14F-4D97-AF65-F5344CB8AC3E}">
        <p14:creationId xmlns:p14="http://schemas.microsoft.com/office/powerpoint/2010/main" val="1690483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A24AAE-6A17-D45D-EC9B-ACD09C3AA5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D9D957-226C-6BC5-0EE8-64FAF637DD83}"/>
              </a:ext>
            </a:extLst>
          </p:cNvPr>
          <p:cNvSpPr>
            <a:spLocks noGrp="1"/>
          </p:cNvSpPr>
          <p:nvPr>
            <p:ph type="title"/>
          </p:nvPr>
        </p:nvSpPr>
        <p:spPr/>
        <p:txBody>
          <a:bodyPr/>
          <a:lstStyle/>
          <a:p>
            <a:pPr algn="ctr"/>
            <a:r>
              <a:rPr lang="en-US" b="1" dirty="0"/>
              <a:t>New Enforcement Measures</a:t>
            </a:r>
            <a:endParaRPr lang="en-US" b="1" dirty="0">
              <a:solidFill>
                <a:srgbClr val="002060"/>
              </a:solidFill>
            </a:endParaRPr>
          </a:p>
        </p:txBody>
      </p:sp>
      <p:sp>
        <p:nvSpPr>
          <p:cNvPr id="3" name="Content Placeholder 2">
            <a:extLst>
              <a:ext uri="{FF2B5EF4-FFF2-40B4-BE49-F238E27FC236}">
                <a16:creationId xmlns:a16="http://schemas.microsoft.com/office/drawing/2014/main" id="{077B868C-FBDE-BEE5-0BC9-1F1F86414C16}"/>
              </a:ext>
            </a:extLst>
          </p:cNvPr>
          <p:cNvSpPr>
            <a:spLocks noGrp="1"/>
          </p:cNvSpPr>
          <p:nvPr>
            <p:ph idx="1"/>
          </p:nvPr>
        </p:nvSpPr>
        <p:spPr>
          <a:xfrm>
            <a:off x="838200" y="1804670"/>
            <a:ext cx="10515600" cy="4688205"/>
          </a:xfrm>
        </p:spPr>
        <p:txBody>
          <a:bodyPr/>
          <a:lstStyle/>
          <a:p>
            <a:r>
              <a:rPr lang="en-US" sz="3200" dirty="0"/>
              <a:t>Mandatory reporting of insurance claims, including the claimant’s Social Security Number</a:t>
            </a:r>
            <a:endParaRPr lang="en-US" sz="3200" dirty="0">
              <a:solidFill>
                <a:srgbClr val="002060"/>
              </a:solidFill>
            </a:endParaRPr>
          </a:p>
          <a:p>
            <a:r>
              <a:rPr lang="en-US" sz="3200" dirty="0">
                <a:solidFill>
                  <a:srgbClr val="002060"/>
                </a:solidFill>
              </a:rPr>
              <a:t>Mandatory reporting and intercept of gambling proceeds in excess of an amount set by OCSS, including on-line and sports betting</a:t>
            </a:r>
          </a:p>
          <a:p>
            <a:r>
              <a:rPr lang="en-US" sz="3200" dirty="0">
                <a:solidFill>
                  <a:srgbClr val="002060"/>
                </a:solidFill>
              </a:rPr>
              <a:t>Mandate laws requiring a Social Security Number or other unique identifier in order to register a motor vehicle, to support a suspension process</a:t>
            </a:r>
            <a:endParaRPr lang="en-US" sz="3200" dirty="0"/>
          </a:p>
        </p:txBody>
      </p:sp>
    </p:spTree>
    <p:extLst>
      <p:ext uri="{BB962C8B-B14F-4D97-AF65-F5344CB8AC3E}">
        <p14:creationId xmlns:p14="http://schemas.microsoft.com/office/powerpoint/2010/main" val="3491504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7C0554D-3A48-14ED-12FE-0F83A7113A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65DAD-717B-7389-5012-DCFAF6537990}"/>
              </a:ext>
            </a:extLst>
          </p:cNvPr>
          <p:cNvSpPr>
            <a:spLocks noGrp="1"/>
          </p:cNvSpPr>
          <p:nvPr>
            <p:ph type="title"/>
          </p:nvPr>
        </p:nvSpPr>
        <p:spPr>
          <a:xfrm>
            <a:off x="838200" y="283845"/>
            <a:ext cx="10515600" cy="1325563"/>
          </a:xfrm>
        </p:spPr>
        <p:txBody>
          <a:bodyPr/>
          <a:lstStyle/>
          <a:p>
            <a:pPr algn="ctr"/>
            <a:r>
              <a:rPr lang="en-US" b="1" dirty="0">
                <a:solidFill>
                  <a:srgbClr val="002060"/>
                </a:solidFill>
              </a:rPr>
              <a:t>“Cutting Room Floor”</a:t>
            </a:r>
          </a:p>
        </p:txBody>
      </p:sp>
      <p:sp>
        <p:nvSpPr>
          <p:cNvPr id="3" name="Content Placeholder 2">
            <a:extLst>
              <a:ext uri="{FF2B5EF4-FFF2-40B4-BE49-F238E27FC236}">
                <a16:creationId xmlns:a16="http://schemas.microsoft.com/office/drawing/2014/main" id="{6D05D435-9B7A-92CD-608C-3F6CE50979A9}"/>
              </a:ext>
            </a:extLst>
          </p:cNvPr>
          <p:cNvSpPr>
            <a:spLocks noGrp="1"/>
          </p:cNvSpPr>
          <p:nvPr>
            <p:ph idx="1"/>
          </p:nvPr>
        </p:nvSpPr>
        <p:spPr>
          <a:xfrm>
            <a:off x="838200" y="1575435"/>
            <a:ext cx="10515600" cy="4998720"/>
          </a:xfrm>
        </p:spPr>
        <p:txBody>
          <a:bodyPr/>
          <a:lstStyle/>
          <a:p>
            <a:r>
              <a:rPr lang="en-US" sz="3200" dirty="0"/>
              <a:t>Income withholding honored by federal Bureau of Prisons</a:t>
            </a:r>
          </a:p>
          <a:p>
            <a:r>
              <a:rPr lang="en-US" sz="3200" dirty="0"/>
              <a:t>Probate match against centralized database of delinquent payors</a:t>
            </a:r>
          </a:p>
          <a:p>
            <a:r>
              <a:rPr lang="en-US" sz="3200" dirty="0"/>
              <a:t>Greater data matching and outreach with state correctional facilities</a:t>
            </a:r>
          </a:p>
          <a:p>
            <a:r>
              <a:rPr lang="en-US" sz="3200" dirty="0"/>
              <a:t>Required data match with cellular phone companies, cable companies, and utilities</a:t>
            </a:r>
          </a:p>
          <a:p>
            <a:r>
              <a:rPr lang="en-US" sz="3200" dirty="0"/>
              <a:t>Require State Department to create revocation process</a:t>
            </a:r>
          </a:p>
        </p:txBody>
      </p:sp>
    </p:spTree>
    <p:extLst>
      <p:ext uri="{BB962C8B-B14F-4D97-AF65-F5344CB8AC3E}">
        <p14:creationId xmlns:p14="http://schemas.microsoft.com/office/powerpoint/2010/main" val="520330207"/>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98ACCC0-A981-1169-A0F9-A3DDDF6F4C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7AA45D-C2DB-F0F5-886D-16F3BB87A150}"/>
              </a:ext>
            </a:extLst>
          </p:cNvPr>
          <p:cNvSpPr>
            <a:spLocks noGrp="1"/>
          </p:cNvSpPr>
          <p:nvPr>
            <p:ph type="title"/>
          </p:nvPr>
        </p:nvSpPr>
        <p:spPr>
          <a:xfrm>
            <a:off x="838200" y="283845"/>
            <a:ext cx="10515600" cy="1325563"/>
          </a:xfrm>
        </p:spPr>
        <p:txBody>
          <a:bodyPr/>
          <a:lstStyle/>
          <a:p>
            <a:pPr algn="ctr"/>
            <a:r>
              <a:rPr lang="en-US" b="1" dirty="0">
                <a:solidFill>
                  <a:srgbClr val="002060"/>
                </a:solidFill>
              </a:rPr>
              <a:t>“Cutting Room Floor”</a:t>
            </a:r>
          </a:p>
        </p:txBody>
      </p:sp>
      <p:sp>
        <p:nvSpPr>
          <p:cNvPr id="3" name="Content Placeholder 2">
            <a:extLst>
              <a:ext uri="{FF2B5EF4-FFF2-40B4-BE49-F238E27FC236}">
                <a16:creationId xmlns:a16="http://schemas.microsoft.com/office/drawing/2014/main" id="{2DB048E7-C86F-EF82-24D5-BAF7327E282F}"/>
              </a:ext>
            </a:extLst>
          </p:cNvPr>
          <p:cNvSpPr>
            <a:spLocks noGrp="1"/>
          </p:cNvSpPr>
          <p:nvPr>
            <p:ph idx="1"/>
          </p:nvPr>
        </p:nvSpPr>
        <p:spPr>
          <a:xfrm>
            <a:off x="838200" y="1609408"/>
            <a:ext cx="10515600" cy="4998720"/>
          </a:xfrm>
        </p:spPr>
        <p:txBody>
          <a:bodyPr/>
          <a:lstStyle/>
          <a:p>
            <a:r>
              <a:rPr lang="en-US" sz="3200" dirty="0"/>
              <a:t>Expanded release of FTI to parents, courts, and others</a:t>
            </a:r>
          </a:p>
          <a:p>
            <a:r>
              <a:rPr lang="en-US" sz="3200" dirty="0"/>
              <a:t>Authorize assistance from US Marshals Service</a:t>
            </a:r>
          </a:p>
          <a:p>
            <a:r>
              <a:rPr lang="en-US" sz="3200" dirty="0"/>
              <a:t>Require states to create electronic registry of professional licenses</a:t>
            </a:r>
          </a:p>
          <a:p>
            <a:r>
              <a:rPr lang="en-US" sz="3200" dirty="0"/>
              <a:t>Require states to create on-line lien registries</a:t>
            </a:r>
          </a:p>
        </p:txBody>
      </p:sp>
    </p:spTree>
    <p:extLst>
      <p:ext uri="{BB962C8B-B14F-4D97-AF65-F5344CB8AC3E}">
        <p14:creationId xmlns:p14="http://schemas.microsoft.com/office/powerpoint/2010/main" val="3471994596"/>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D6D542-12C3-B0D5-6EDC-EEAF29BA5B1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B4A1B66-6D64-4029-35D8-53B9B0A72FA0}"/>
              </a:ext>
            </a:extLst>
          </p:cNvPr>
          <p:cNvSpPr>
            <a:spLocks noGrp="1"/>
          </p:cNvSpPr>
          <p:nvPr>
            <p:ph type="title"/>
          </p:nvPr>
        </p:nvSpPr>
        <p:spPr>
          <a:xfrm>
            <a:off x="838200" y="2928863"/>
            <a:ext cx="10515600" cy="1412226"/>
          </a:xfrm>
        </p:spPr>
        <p:txBody>
          <a:bodyPr anchor="ctr">
            <a:normAutofit/>
          </a:bodyPr>
          <a:lstStyle/>
          <a:p>
            <a:pPr algn="ctr"/>
            <a:r>
              <a:rPr lang="en-US" sz="6600" b="1" dirty="0"/>
              <a:t>NCSEA Proposal Part 3</a:t>
            </a:r>
            <a:endParaRPr lang="en-US" sz="6600" b="1" dirty="0">
              <a:solidFill>
                <a:srgbClr val="002060"/>
              </a:solidFill>
            </a:endParaRPr>
          </a:p>
        </p:txBody>
      </p:sp>
      <p:sp>
        <p:nvSpPr>
          <p:cNvPr id="3" name="Text Placeholder 2">
            <a:extLst>
              <a:ext uri="{FF2B5EF4-FFF2-40B4-BE49-F238E27FC236}">
                <a16:creationId xmlns:a16="http://schemas.microsoft.com/office/drawing/2014/main" id="{74553CB6-A42E-FC6D-0A57-9BC7BCDA5427}"/>
              </a:ext>
            </a:extLst>
          </p:cNvPr>
          <p:cNvSpPr>
            <a:spLocks noGrp="1"/>
          </p:cNvSpPr>
          <p:nvPr>
            <p:ph type="body" idx="1"/>
          </p:nvPr>
        </p:nvSpPr>
        <p:spPr>
          <a:xfrm>
            <a:off x="1066800" y="4589463"/>
            <a:ext cx="10078720" cy="1500187"/>
          </a:xfrm>
        </p:spPr>
        <p:txBody>
          <a:bodyPr/>
          <a:lstStyle/>
          <a:p>
            <a:pPr algn="ctr"/>
            <a:r>
              <a:rPr lang="en-US" b="1" dirty="0"/>
              <a:t> </a:t>
            </a:r>
            <a:r>
              <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INTERGOVERNMENTAL IMPROVEMENTS</a:t>
            </a:r>
            <a:endParaRPr lang="en-US" sz="4400" dirty="0"/>
          </a:p>
        </p:txBody>
      </p:sp>
    </p:spTree>
    <p:extLst>
      <p:ext uri="{BB962C8B-B14F-4D97-AF65-F5344CB8AC3E}">
        <p14:creationId xmlns:p14="http://schemas.microsoft.com/office/powerpoint/2010/main" val="283522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7C5C73-029F-0E1F-E61D-66F9435AF5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64D04C-AC5D-169F-FC47-6AA549E50873}"/>
              </a:ext>
            </a:extLst>
          </p:cNvPr>
          <p:cNvSpPr>
            <a:spLocks noGrp="1"/>
          </p:cNvSpPr>
          <p:nvPr>
            <p:ph type="title"/>
          </p:nvPr>
        </p:nvSpPr>
        <p:spPr/>
        <p:txBody>
          <a:bodyPr/>
          <a:lstStyle/>
          <a:p>
            <a:pPr algn="ctr"/>
            <a:r>
              <a:rPr lang="en-US" b="1" dirty="0"/>
              <a:t>New Intergovernmental Enforcement Measures</a:t>
            </a:r>
            <a:endParaRPr lang="en-US" b="1" dirty="0">
              <a:solidFill>
                <a:srgbClr val="002060"/>
              </a:solidFill>
            </a:endParaRPr>
          </a:p>
        </p:txBody>
      </p:sp>
      <p:sp>
        <p:nvSpPr>
          <p:cNvPr id="3" name="Content Placeholder 2">
            <a:extLst>
              <a:ext uri="{FF2B5EF4-FFF2-40B4-BE49-F238E27FC236}">
                <a16:creationId xmlns:a16="http://schemas.microsoft.com/office/drawing/2014/main" id="{C4FF80C1-8930-2C92-0E3C-A5D8E6B1D747}"/>
              </a:ext>
            </a:extLst>
          </p:cNvPr>
          <p:cNvSpPr>
            <a:spLocks noGrp="1"/>
          </p:cNvSpPr>
          <p:nvPr>
            <p:ph idx="1"/>
          </p:nvPr>
        </p:nvSpPr>
        <p:spPr>
          <a:xfrm>
            <a:off x="838200" y="1825625"/>
            <a:ext cx="10515600" cy="4667250"/>
          </a:xfrm>
        </p:spPr>
        <p:txBody>
          <a:bodyPr>
            <a:normAutofit lnSpcReduction="10000"/>
          </a:bodyPr>
          <a:lstStyle/>
          <a:p>
            <a:r>
              <a:rPr lang="en-US" dirty="0"/>
              <a:t>Mandatory Income Withholding Compliance for Interstate Unemployment Insurance [amend 42 U.S.C. Section 666(b)]</a:t>
            </a:r>
          </a:p>
          <a:p>
            <a:pPr marL="457200" lvl="1" indent="0">
              <a:buNone/>
            </a:pPr>
            <a:r>
              <a:rPr lang="en-US" dirty="0"/>
              <a:t>Require state unemployment agencies honor other state’s child support income withholding orders for unemployment insurance benefits to the same extent they honor intrastate orders for child support and spousal support. </a:t>
            </a:r>
          </a:p>
          <a:p>
            <a:r>
              <a:rPr lang="en-US" dirty="0"/>
              <a:t>Interstate employer option to report directly to National Directory of New Hires [amend 42 U.S.C. Section 653a(b)(8)]</a:t>
            </a:r>
          </a:p>
          <a:p>
            <a:r>
              <a:rPr lang="en-US" dirty="0"/>
              <a:t>Other ideas dropped from original proposal</a:t>
            </a:r>
          </a:p>
          <a:p>
            <a:pPr lvl="1"/>
            <a:r>
              <a:rPr lang="en-US" dirty="0"/>
              <a:t>Improved frequency of interstate arrears balance reporting</a:t>
            </a:r>
          </a:p>
          <a:p>
            <a:pPr lvl="1"/>
            <a:r>
              <a:rPr lang="en-US" dirty="0"/>
              <a:t>Mandate use of all Federal Interstate Communication Tools</a:t>
            </a:r>
          </a:p>
          <a:p>
            <a:pPr lvl="1"/>
            <a:r>
              <a:rPr lang="en-US" dirty="0"/>
              <a:t>New Workgroup to Study New Federal Technology Solutions and Interstate Payment Processing</a:t>
            </a:r>
          </a:p>
          <a:p>
            <a:pPr marL="0" indent="0">
              <a:buNone/>
            </a:pPr>
            <a:endParaRPr lang="en-US" dirty="0">
              <a:solidFill>
                <a:srgbClr val="002060"/>
              </a:solidFill>
            </a:endParaRPr>
          </a:p>
        </p:txBody>
      </p:sp>
    </p:spTree>
    <p:extLst>
      <p:ext uri="{BB962C8B-B14F-4D97-AF65-F5344CB8AC3E}">
        <p14:creationId xmlns:p14="http://schemas.microsoft.com/office/powerpoint/2010/main" val="4199684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4EFA1B-7222-D3F3-EE78-177B563547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635974A-4BA3-2E34-6C2B-A45CF86C0892}"/>
              </a:ext>
            </a:extLst>
          </p:cNvPr>
          <p:cNvSpPr>
            <a:spLocks noGrp="1"/>
          </p:cNvSpPr>
          <p:nvPr>
            <p:ph type="title"/>
          </p:nvPr>
        </p:nvSpPr>
        <p:spPr>
          <a:xfrm>
            <a:off x="838200" y="2928863"/>
            <a:ext cx="10515600" cy="1412226"/>
          </a:xfrm>
        </p:spPr>
        <p:txBody>
          <a:bodyPr anchor="ctr">
            <a:normAutofit/>
          </a:bodyPr>
          <a:lstStyle/>
          <a:p>
            <a:pPr algn="ctr"/>
            <a:r>
              <a:rPr lang="en-US" sz="6600" b="1" dirty="0"/>
              <a:t>NCSEA Proposal Part 4</a:t>
            </a:r>
            <a:endParaRPr lang="en-US" sz="6600" b="1" dirty="0">
              <a:solidFill>
                <a:srgbClr val="002060"/>
              </a:solidFill>
            </a:endParaRPr>
          </a:p>
        </p:txBody>
      </p:sp>
      <p:sp>
        <p:nvSpPr>
          <p:cNvPr id="3" name="Text Placeholder 2">
            <a:extLst>
              <a:ext uri="{FF2B5EF4-FFF2-40B4-BE49-F238E27FC236}">
                <a16:creationId xmlns:a16="http://schemas.microsoft.com/office/drawing/2014/main" id="{906C4AAC-F422-7E3E-99D3-34B7A683AE4F}"/>
              </a:ext>
            </a:extLst>
          </p:cNvPr>
          <p:cNvSpPr>
            <a:spLocks noGrp="1"/>
          </p:cNvSpPr>
          <p:nvPr>
            <p:ph type="body" idx="1"/>
          </p:nvPr>
        </p:nvSpPr>
        <p:spPr>
          <a:xfrm>
            <a:off x="1066800" y="4589463"/>
            <a:ext cx="10078720" cy="1500187"/>
          </a:xfrm>
        </p:spPr>
        <p:txBody>
          <a:bodyPr/>
          <a:lstStyle/>
          <a:p>
            <a:pPr algn="ctr"/>
            <a:r>
              <a:rPr lang="en-US" b="1" dirty="0"/>
              <a:t> </a:t>
            </a:r>
            <a:r>
              <a:rPr lang="en-US" sz="4400" b="1" dirty="0">
                <a:solidFill>
                  <a:prstClr val="black"/>
                </a:solidFill>
                <a:latin typeface="Calibri" panose="020F0502020204030204" pitchFamily="34" charset="0"/>
                <a:ea typeface="+mj-ea"/>
                <a:cs typeface="Calibri" panose="020F0502020204030204" pitchFamily="34" charset="0"/>
              </a:rPr>
              <a:t>Performance Measures Updates</a:t>
            </a:r>
            <a:endParaRPr lang="en-US" sz="4400" dirty="0"/>
          </a:p>
        </p:txBody>
      </p:sp>
    </p:spTree>
    <p:extLst>
      <p:ext uri="{BB962C8B-B14F-4D97-AF65-F5344CB8AC3E}">
        <p14:creationId xmlns:p14="http://schemas.microsoft.com/office/powerpoint/2010/main" val="1531146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1DBFE1-F452-7FF0-9DCD-A3279FA76C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66157E-71C8-4670-FB5A-B2A9328ADFF2}"/>
              </a:ext>
            </a:extLst>
          </p:cNvPr>
          <p:cNvSpPr>
            <a:spLocks noGrp="1"/>
          </p:cNvSpPr>
          <p:nvPr>
            <p:ph type="title"/>
          </p:nvPr>
        </p:nvSpPr>
        <p:spPr/>
        <p:txBody>
          <a:bodyPr/>
          <a:lstStyle/>
          <a:p>
            <a:pPr algn="ctr"/>
            <a:r>
              <a:rPr lang="en-US" b="1" dirty="0"/>
              <a:t>Update and Strengthen Federal Performance Measures</a:t>
            </a:r>
            <a:endParaRPr lang="en-US" b="1" dirty="0">
              <a:solidFill>
                <a:srgbClr val="002060"/>
              </a:solidFill>
            </a:endParaRPr>
          </a:p>
        </p:txBody>
      </p:sp>
      <p:sp>
        <p:nvSpPr>
          <p:cNvPr id="3" name="Content Placeholder 2">
            <a:extLst>
              <a:ext uri="{FF2B5EF4-FFF2-40B4-BE49-F238E27FC236}">
                <a16:creationId xmlns:a16="http://schemas.microsoft.com/office/drawing/2014/main" id="{A2F90F33-7F1F-816D-E78E-CAFEC0633D0C}"/>
              </a:ext>
            </a:extLst>
          </p:cNvPr>
          <p:cNvSpPr>
            <a:spLocks noGrp="1"/>
          </p:cNvSpPr>
          <p:nvPr>
            <p:ph idx="1"/>
          </p:nvPr>
        </p:nvSpPr>
        <p:spPr>
          <a:xfrm>
            <a:off x="838200" y="1777999"/>
            <a:ext cx="10515600" cy="4124643"/>
          </a:xfrm>
        </p:spPr>
        <p:txBody>
          <a:bodyPr>
            <a:normAutofit/>
          </a:bodyPr>
          <a:lstStyle/>
          <a:p>
            <a:r>
              <a:rPr lang="en-US" sz="3200" dirty="0"/>
              <a:t>Original performance measures established by Child Support  Performance and Incentives Act of 1998 (CSPIA)</a:t>
            </a:r>
          </a:p>
          <a:p>
            <a:r>
              <a:rPr lang="en-US" sz="3200" dirty="0"/>
              <a:t>Recommendations reflect experience gained since original implementation</a:t>
            </a:r>
          </a:p>
          <a:p>
            <a:r>
              <a:rPr lang="en-US" sz="3200" dirty="0"/>
              <a:t>Recommendations also reflect improved performance over intervening 25 years since performance measures took effect</a:t>
            </a:r>
          </a:p>
          <a:p>
            <a:r>
              <a:rPr lang="en-US" sz="3200" dirty="0"/>
              <a:t>Does not change collection base or weights of measures</a:t>
            </a:r>
          </a:p>
        </p:txBody>
      </p:sp>
    </p:spTree>
    <p:extLst>
      <p:ext uri="{BB962C8B-B14F-4D97-AF65-F5344CB8AC3E}">
        <p14:creationId xmlns:p14="http://schemas.microsoft.com/office/powerpoint/2010/main" val="239624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91652A5-60FC-CAFD-C2C5-0B7AB0F708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91C307-F480-1B04-5388-B5DE61826C9F}"/>
              </a:ext>
            </a:extLst>
          </p:cNvPr>
          <p:cNvSpPr>
            <a:spLocks noGrp="1"/>
          </p:cNvSpPr>
          <p:nvPr>
            <p:ph type="title"/>
          </p:nvPr>
        </p:nvSpPr>
        <p:spPr/>
        <p:txBody>
          <a:bodyPr/>
          <a:lstStyle/>
          <a:p>
            <a:pPr algn="ctr"/>
            <a:r>
              <a:rPr lang="en-US" b="1" dirty="0"/>
              <a:t>Revamped PEP Measure Needed – Objectives</a:t>
            </a:r>
            <a:endParaRPr lang="en-US" b="1" dirty="0">
              <a:solidFill>
                <a:srgbClr val="002060"/>
              </a:solidFill>
            </a:endParaRPr>
          </a:p>
        </p:txBody>
      </p:sp>
      <p:sp>
        <p:nvSpPr>
          <p:cNvPr id="3" name="Content Placeholder 2">
            <a:extLst>
              <a:ext uri="{FF2B5EF4-FFF2-40B4-BE49-F238E27FC236}">
                <a16:creationId xmlns:a16="http://schemas.microsoft.com/office/drawing/2014/main" id="{81923F94-23A4-1B4B-1736-498E49540C67}"/>
              </a:ext>
            </a:extLst>
          </p:cNvPr>
          <p:cNvSpPr>
            <a:spLocks noGrp="1"/>
          </p:cNvSpPr>
          <p:nvPr>
            <p:ph idx="1"/>
          </p:nvPr>
        </p:nvSpPr>
        <p:spPr/>
        <p:txBody>
          <a:bodyPr>
            <a:normAutofit/>
          </a:bodyPr>
          <a:lstStyle/>
          <a:p>
            <a:r>
              <a:rPr lang="en-US" sz="3000" dirty="0"/>
              <a:t>End intuitively illogical results (12 states over 100 percent in FY 2024)</a:t>
            </a:r>
          </a:p>
          <a:p>
            <a:r>
              <a:rPr lang="en-US" sz="3000" dirty="0"/>
              <a:t>Make results current -- eliminate prior year base year</a:t>
            </a:r>
          </a:p>
          <a:p>
            <a:r>
              <a:rPr lang="en-US" sz="3000" dirty="0"/>
              <a:t>Update ranges to reflect improved performance (currently 50-80 percent)</a:t>
            </a:r>
          </a:p>
          <a:p>
            <a:pPr lvl="1"/>
            <a:r>
              <a:rPr lang="en-US" sz="3000" dirty="0"/>
              <a:t>In FY 2024, every state was above 80% and earned full incentive</a:t>
            </a:r>
          </a:p>
          <a:p>
            <a:r>
              <a:rPr lang="en-US" sz="3000" dirty="0"/>
              <a:t>Eliminate penalty or align with incentives</a:t>
            </a:r>
          </a:p>
        </p:txBody>
      </p:sp>
    </p:spTree>
    <p:extLst>
      <p:ext uri="{BB962C8B-B14F-4D97-AF65-F5344CB8AC3E}">
        <p14:creationId xmlns:p14="http://schemas.microsoft.com/office/powerpoint/2010/main" val="3504396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C50FD3-6014-3BDF-8BCE-735C6450D0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79208C-A9FD-575D-69BD-7FA1526A075B}"/>
              </a:ext>
            </a:extLst>
          </p:cNvPr>
          <p:cNvSpPr>
            <a:spLocks noGrp="1"/>
          </p:cNvSpPr>
          <p:nvPr>
            <p:ph type="title"/>
          </p:nvPr>
        </p:nvSpPr>
        <p:spPr/>
        <p:txBody>
          <a:bodyPr>
            <a:normAutofit/>
          </a:bodyPr>
          <a:lstStyle/>
          <a:p>
            <a:pPr algn="ctr"/>
            <a:r>
              <a:rPr lang="en-US" sz="4800" b="1" dirty="0"/>
              <a:t>Proposed New PEP Measure</a:t>
            </a:r>
            <a:endParaRPr lang="en-US" sz="4800" b="1" dirty="0">
              <a:solidFill>
                <a:srgbClr val="002060"/>
              </a:solidFill>
            </a:endParaRPr>
          </a:p>
        </p:txBody>
      </p:sp>
      <p:sp>
        <p:nvSpPr>
          <p:cNvPr id="3" name="Content Placeholder 2">
            <a:extLst>
              <a:ext uri="{FF2B5EF4-FFF2-40B4-BE49-F238E27FC236}">
                <a16:creationId xmlns:a16="http://schemas.microsoft.com/office/drawing/2014/main" id="{B6089360-7078-3866-D10E-2A09C6FDA9C1}"/>
              </a:ext>
            </a:extLst>
          </p:cNvPr>
          <p:cNvSpPr>
            <a:spLocks noGrp="1"/>
          </p:cNvSpPr>
          <p:nvPr>
            <p:ph idx="1"/>
          </p:nvPr>
        </p:nvSpPr>
        <p:spPr>
          <a:xfrm>
            <a:off x="838200" y="1825625"/>
            <a:ext cx="10515600" cy="4667250"/>
          </a:xfrm>
        </p:spPr>
        <p:txBody>
          <a:bodyPr>
            <a:normAutofit/>
          </a:bodyPr>
          <a:lstStyle/>
          <a:p>
            <a:r>
              <a:rPr lang="en-US" sz="3200" dirty="0"/>
              <a:t>Retain state option for statewide or IV-D PEP version</a:t>
            </a:r>
          </a:p>
          <a:p>
            <a:r>
              <a:rPr lang="en-US" sz="3200" dirty="0"/>
              <a:t>Change prior year base year to current year</a:t>
            </a:r>
          </a:p>
          <a:p>
            <a:r>
              <a:rPr lang="en-US" sz="3200" dirty="0"/>
              <a:t>Counts paternities established during the year and born out of wedlock children during the year even if the case is closed before the end of the federal fiscal year</a:t>
            </a:r>
          </a:p>
          <a:p>
            <a:r>
              <a:rPr lang="en-US" sz="3200" dirty="0"/>
              <a:t>Raise minimum to 80 percent/maximum to 95 percent</a:t>
            </a:r>
          </a:p>
          <a:p>
            <a:r>
              <a:rPr lang="en-US" sz="3200" dirty="0"/>
              <a:t>Eliminate penalty</a:t>
            </a:r>
          </a:p>
        </p:txBody>
      </p:sp>
    </p:spTree>
    <p:extLst>
      <p:ext uri="{BB962C8B-B14F-4D97-AF65-F5344CB8AC3E}">
        <p14:creationId xmlns:p14="http://schemas.microsoft.com/office/powerpoint/2010/main" val="3846233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A943CF-0582-2905-CA19-E46E92A9C4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FEF83-5BFC-8772-64AF-70B0760CED0A}"/>
              </a:ext>
            </a:extLst>
          </p:cNvPr>
          <p:cNvSpPr>
            <a:spLocks noGrp="1"/>
          </p:cNvSpPr>
          <p:nvPr>
            <p:ph type="title"/>
          </p:nvPr>
        </p:nvSpPr>
        <p:spPr/>
        <p:txBody>
          <a:bodyPr>
            <a:normAutofit/>
          </a:bodyPr>
          <a:lstStyle/>
          <a:p>
            <a:pPr algn="ctr"/>
            <a:r>
              <a:rPr lang="en-US" sz="4800" b="1" dirty="0"/>
              <a:t>Proposed New IV-D PEP Measure</a:t>
            </a:r>
            <a:endParaRPr lang="en-US" sz="4800" b="1" dirty="0">
              <a:solidFill>
                <a:srgbClr val="002060"/>
              </a:solidFill>
            </a:endParaRPr>
          </a:p>
        </p:txBody>
      </p:sp>
      <p:sp>
        <p:nvSpPr>
          <p:cNvPr id="3" name="Content Placeholder 2">
            <a:extLst>
              <a:ext uri="{FF2B5EF4-FFF2-40B4-BE49-F238E27FC236}">
                <a16:creationId xmlns:a16="http://schemas.microsoft.com/office/drawing/2014/main" id="{128D58E4-1112-49D0-0306-A373C0C699A7}"/>
              </a:ext>
            </a:extLst>
          </p:cNvPr>
          <p:cNvSpPr>
            <a:spLocks noGrp="1"/>
          </p:cNvSpPr>
          <p:nvPr>
            <p:ph idx="1"/>
          </p:nvPr>
        </p:nvSpPr>
        <p:spPr/>
        <p:txBody>
          <a:bodyPr>
            <a:normAutofit fontScale="92500" lnSpcReduction="10000"/>
          </a:bodyPr>
          <a:lstStyle/>
          <a:p>
            <a:pPr marL="0" indent="0" algn="ctr">
              <a:lnSpc>
                <a:spcPct val="100000"/>
              </a:lnSpc>
              <a:spcBef>
                <a:spcPts val="0"/>
              </a:spcBef>
              <a:buNone/>
            </a:pPr>
            <a:endParaRPr lang="en-US" sz="3200" dirty="0">
              <a:ea typeface="Calibri" panose="020F0502020204030204" pitchFamily="34" charset="0"/>
            </a:endParaRPr>
          </a:p>
          <a:p>
            <a:pPr marL="0" indent="0" algn="ctr">
              <a:lnSpc>
                <a:spcPct val="100000"/>
              </a:lnSpc>
              <a:spcBef>
                <a:spcPts val="0"/>
              </a:spcBef>
              <a:buNone/>
            </a:pPr>
            <a:r>
              <a:rPr lang="en-US" sz="3200" dirty="0">
                <a:latin typeface="Calibri" panose="020F0502020204030204" pitchFamily="34" charset="0"/>
                <a:ea typeface="Calibri" panose="020F0502020204030204" pitchFamily="34" charset="0"/>
                <a:cs typeface="Calibri" panose="020F0502020204030204" pitchFamily="34" charset="0"/>
              </a:rPr>
              <a:t>Children in IV-D cases open during or at the End of the</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0000"/>
              </a:lnSpc>
              <a:spcBef>
                <a:spcPts val="0"/>
              </a:spcBef>
              <a:buNone/>
            </a:pPr>
            <a:r>
              <a:rPr lang="en-US" sz="3200" dirty="0">
                <a:latin typeface="Calibri" panose="020F0502020204030204" pitchFamily="34" charset="0"/>
                <a:ea typeface="Calibri" panose="020F0502020204030204" pitchFamily="34" charset="0"/>
                <a:cs typeface="Calibri" panose="020F0502020204030204" pitchFamily="34" charset="0"/>
              </a:rPr>
              <a:t>Federal Fiscal Year with Paternity Established or Acknowledged (Line 6)</a:t>
            </a:r>
          </a:p>
          <a:p>
            <a:pPr marL="0" indent="0" algn="ctr">
              <a:lnSpc>
                <a:spcPct val="150000"/>
              </a:lnSpc>
              <a:spcBef>
                <a:spcPts val="0"/>
              </a:spcBef>
              <a:buNone/>
            </a:pPr>
            <a:r>
              <a:rPr lang="en-US" sz="3200" u="sng" dirty="0">
                <a:latin typeface="Calibri" panose="020F0502020204030204" pitchFamily="34" charset="0"/>
                <a:ea typeface="Calibri" panose="020F0502020204030204" pitchFamily="34" charset="0"/>
                <a:cs typeface="Calibri" panose="020F0502020204030204" pitchFamily="34" charset="0"/>
              </a:rPr>
              <a:t>______________________________________________________</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0000"/>
              </a:lnSpc>
              <a:spcBef>
                <a:spcPts val="0"/>
              </a:spcBef>
              <a:buNone/>
            </a:pPr>
            <a:endParaRPr lang="en-US" sz="3200" dirty="0">
              <a:latin typeface="Calibri" panose="020F0502020204030204" pitchFamily="34" charset="0"/>
              <a:ea typeface="Calibri" panose="020F0502020204030204" pitchFamily="34" charset="0"/>
              <a:cs typeface="Calibri" panose="020F0502020204030204" pitchFamily="34" charset="0"/>
            </a:endParaRPr>
          </a:p>
          <a:p>
            <a:pPr marL="0" indent="0" algn="ctr">
              <a:lnSpc>
                <a:spcPct val="100000"/>
              </a:lnSpc>
              <a:spcBef>
                <a:spcPts val="0"/>
              </a:spcBef>
              <a:buNone/>
            </a:pPr>
            <a:r>
              <a:rPr lang="en-US" sz="3200" dirty="0">
                <a:latin typeface="Calibri" panose="020F0502020204030204" pitchFamily="34" charset="0"/>
                <a:ea typeface="Calibri" panose="020F0502020204030204" pitchFamily="34" charset="0"/>
                <a:cs typeface="Calibri" panose="020F0502020204030204" pitchFamily="34" charset="0"/>
              </a:rPr>
              <a:t>Children in IV-D cases open </a:t>
            </a:r>
            <a:r>
              <a:rPr lang="en-US" sz="3200" u="sng" dirty="0">
                <a:highlight>
                  <a:srgbClr val="FFFF00"/>
                </a:highlight>
                <a:latin typeface="Calibri" panose="020F0502020204030204" pitchFamily="34" charset="0"/>
                <a:ea typeface="Calibri" panose="020F0502020204030204" pitchFamily="34" charset="0"/>
                <a:cs typeface="Calibri" panose="020F0502020204030204" pitchFamily="34" charset="0"/>
              </a:rPr>
              <a:t>during or </a:t>
            </a:r>
            <a:r>
              <a:rPr lang="en-US" sz="3200" dirty="0">
                <a:latin typeface="Calibri" panose="020F0502020204030204" pitchFamily="34" charset="0"/>
                <a:ea typeface="Calibri" panose="020F0502020204030204" pitchFamily="34" charset="0"/>
                <a:cs typeface="Calibri" panose="020F0502020204030204" pitchFamily="34" charset="0"/>
              </a:rPr>
              <a:t>at the End of the Current Federal Fiscal </a:t>
            </a:r>
            <a:r>
              <a:rPr lang="en-US" sz="3200" dirty="0">
                <a:latin typeface="Calibri" panose="020F0502020204030204" pitchFamily="34" charset="0"/>
                <a:ea typeface="Calibri" panose="020F0502020204030204" pitchFamily="34" charset="0"/>
              </a:rPr>
              <a:t>Year who were Born Out of Wedlock (Line 5 with change)</a:t>
            </a:r>
            <a:endParaRPr lang="en-US" sz="3200" dirty="0"/>
          </a:p>
          <a:p>
            <a:pPr marL="0" indent="0">
              <a:buNone/>
            </a:pPr>
            <a:endParaRPr lang="en-US" dirty="0">
              <a:solidFill>
                <a:srgbClr val="002060"/>
              </a:solidFill>
            </a:endParaRPr>
          </a:p>
        </p:txBody>
      </p:sp>
    </p:spTree>
    <p:extLst>
      <p:ext uri="{BB962C8B-B14F-4D97-AF65-F5344CB8AC3E}">
        <p14:creationId xmlns:p14="http://schemas.microsoft.com/office/powerpoint/2010/main" val="2338698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AF5E94D-C6D3-254D-F8FD-82B9077BE8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113BC9-4F40-096F-267D-AD1FE5C0374F}"/>
              </a:ext>
            </a:extLst>
          </p:cNvPr>
          <p:cNvSpPr>
            <a:spLocks noGrp="1"/>
          </p:cNvSpPr>
          <p:nvPr>
            <p:ph type="title"/>
          </p:nvPr>
        </p:nvSpPr>
        <p:spPr/>
        <p:txBody>
          <a:bodyPr>
            <a:normAutofit/>
          </a:bodyPr>
          <a:lstStyle/>
          <a:p>
            <a:pPr algn="ctr"/>
            <a:r>
              <a:rPr lang="en-US" sz="4800" b="1" dirty="0"/>
              <a:t>Proposed New Statewide PEP Measure</a:t>
            </a:r>
            <a:endParaRPr lang="en-US" sz="4800" b="1" dirty="0">
              <a:solidFill>
                <a:srgbClr val="002060"/>
              </a:solidFill>
            </a:endParaRPr>
          </a:p>
        </p:txBody>
      </p:sp>
      <p:sp>
        <p:nvSpPr>
          <p:cNvPr id="3" name="Content Placeholder 2">
            <a:extLst>
              <a:ext uri="{FF2B5EF4-FFF2-40B4-BE49-F238E27FC236}">
                <a16:creationId xmlns:a16="http://schemas.microsoft.com/office/drawing/2014/main" id="{34B70AE5-2C34-4D7A-89EC-FAEFBF4AFF4C}"/>
              </a:ext>
            </a:extLst>
          </p:cNvPr>
          <p:cNvSpPr>
            <a:spLocks noGrp="1"/>
          </p:cNvSpPr>
          <p:nvPr>
            <p:ph idx="1"/>
          </p:nvPr>
        </p:nvSpPr>
        <p:spPr/>
        <p:txBody>
          <a:bodyPr>
            <a:normAutofit fontScale="92500" lnSpcReduction="10000"/>
          </a:bodyPr>
          <a:lstStyle/>
          <a:p>
            <a:pPr marL="0" indent="0" algn="ctr">
              <a:lnSpc>
                <a:spcPct val="100000"/>
              </a:lnSpc>
              <a:spcBef>
                <a:spcPts val="0"/>
              </a:spcBef>
              <a:buNone/>
            </a:pPr>
            <a:endParaRPr lang="en-US" sz="3200" dirty="0">
              <a:ea typeface="Calibri" panose="020F0502020204030204" pitchFamily="34" charset="0"/>
            </a:endParaRPr>
          </a:p>
          <a:p>
            <a:pPr marL="0" indent="0" algn="ctr">
              <a:lnSpc>
                <a:spcPct val="100000"/>
              </a:lnSpc>
              <a:spcBef>
                <a:spcPts val="0"/>
              </a:spcBef>
              <a:buNone/>
            </a:pPr>
            <a:r>
              <a:rPr lang="en-US" sz="3200" dirty="0">
                <a:latin typeface="Calibri" panose="020F0502020204030204" pitchFamily="34" charset="0"/>
                <a:ea typeface="Calibri" panose="020F0502020204030204" pitchFamily="34" charset="0"/>
                <a:cs typeface="Calibri" panose="020F0502020204030204" pitchFamily="34" charset="0"/>
              </a:rPr>
              <a:t>Children in the State with Paternity Established or</a:t>
            </a:r>
          </a:p>
          <a:p>
            <a:pPr marL="0" indent="0" algn="ctr">
              <a:lnSpc>
                <a:spcPct val="100000"/>
              </a:lnSpc>
              <a:spcBef>
                <a:spcPts val="0"/>
              </a:spcBef>
              <a:buNone/>
            </a:pPr>
            <a:r>
              <a:rPr lang="en-US" sz="3200" dirty="0">
                <a:latin typeface="Calibri" panose="020F0502020204030204" pitchFamily="34" charset="0"/>
                <a:ea typeface="Calibri" panose="020F0502020204030204" pitchFamily="34" charset="0"/>
                <a:cs typeface="Calibri" panose="020F0502020204030204" pitchFamily="34" charset="0"/>
              </a:rPr>
              <a:t>Acknowledged during the Fiscal Year</a:t>
            </a:r>
          </a:p>
          <a:p>
            <a:pPr marL="0" indent="0" algn="ctr">
              <a:lnSpc>
                <a:spcPct val="100000"/>
              </a:lnSpc>
              <a:spcBef>
                <a:spcPts val="0"/>
              </a:spcBef>
              <a:buNone/>
            </a:pPr>
            <a:r>
              <a:rPr lang="en-US" sz="3200" dirty="0">
                <a:latin typeface="Calibri" panose="020F0502020204030204" pitchFamily="34" charset="0"/>
                <a:ea typeface="Calibri" panose="020F0502020204030204" pitchFamily="34" charset="0"/>
                <a:cs typeface="Calibri" panose="020F0502020204030204" pitchFamily="34" charset="0"/>
              </a:rPr>
              <a:t>(Line 8)</a:t>
            </a:r>
          </a:p>
          <a:p>
            <a:pPr marL="0" indent="0" algn="ctr">
              <a:lnSpc>
                <a:spcPct val="150000"/>
              </a:lnSpc>
              <a:spcBef>
                <a:spcPts val="0"/>
              </a:spcBef>
              <a:buNone/>
            </a:pPr>
            <a:r>
              <a:rPr lang="en-US" sz="3200" u="sng" dirty="0">
                <a:latin typeface="Calibri" panose="020F0502020204030204" pitchFamily="34" charset="0"/>
                <a:ea typeface="Calibri" panose="020F0502020204030204" pitchFamily="34" charset="0"/>
                <a:cs typeface="Calibri" panose="020F0502020204030204" pitchFamily="34" charset="0"/>
              </a:rPr>
              <a:t>______________________________________________________</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0000"/>
              </a:lnSpc>
              <a:spcBef>
                <a:spcPts val="0"/>
              </a:spcBef>
              <a:buNone/>
            </a:pPr>
            <a:endParaRPr lang="en-US" sz="3200" dirty="0">
              <a:latin typeface="Calibri" panose="020F0502020204030204" pitchFamily="34" charset="0"/>
              <a:ea typeface="Calibri" panose="020F0502020204030204" pitchFamily="34" charset="0"/>
              <a:cs typeface="Calibri" panose="020F0502020204030204" pitchFamily="34" charset="0"/>
            </a:endParaRPr>
          </a:p>
          <a:p>
            <a:pPr marL="0" indent="0" algn="ctr">
              <a:lnSpc>
                <a:spcPct val="100000"/>
              </a:lnSpc>
              <a:spcBef>
                <a:spcPts val="0"/>
              </a:spcBef>
              <a:buNone/>
            </a:pPr>
            <a:r>
              <a:rPr lang="en-US" sz="3200" dirty="0">
                <a:latin typeface="Calibri" panose="020F0502020204030204" pitchFamily="34" charset="0"/>
                <a:ea typeface="Calibri" panose="020F0502020204030204" pitchFamily="34" charset="0"/>
                <a:cs typeface="Calibri" panose="020F0502020204030204" pitchFamily="34" charset="0"/>
              </a:rPr>
              <a:t>Children in the State Born out of Wedlock</a:t>
            </a:r>
          </a:p>
          <a:p>
            <a:pPr marL="0" indent="0" algn="ctr">
              <a:lnSpc>
                <a:spcPct val="100000"/>
              </a:lnSpc>
              <a:spcBef>
                <a:spcPts val="0"/>
              </a:spcBef>
              <a:buNone/>
            </a:pPr>
            <a:r>
              <a:rPr lang="en-US" sz="3200" dirty="0">
                <a:latin typeface="Calibri" panose="020F0502020204030204" pitchFamily="34" charset="0"/>
                <a:ea typeface="Calibri" panose="020F0502020204030204" pitchFamily="34" charset="0"/>
                <a:cs typeface="Calibri" panose="020F0502020204030204" pitchFamily="34" charset="0"/>
              </a:rPr>
              <a:t>during the Fiscal Year</a:t>
            </a:r>
          </a:p>
          <a:p>
            <a:pPr marL="0" indent="0" algn="ctr">
              <a:lnSpc>
                <a:spcPct val="100000"/>
              </a:lnSpc>
              <a:spcBef>
                <a:spcPts val="0"/>
              </a:spcBef>
              <a:buNone/>
            </a:pPr>
            <a:r>
              <a:rPr lang="en-US" sz="3200" dirty="0">
                <a:solidFill>
                  <a:srgbClr val="002060"/>
                </a:solidFill>
                <a:latin typeface="Calibri" panose="020F0502020204030204" pitchFamily="34" charset="0"/>
                <a:ea typeface="Calibri" panose="020F0502020204030204" pitchFamily="34" charset="0"/>
                <a:cs typeface="Calibri" panose="020F0502020204030204" pitchFamily="34" charset="0"/>
              </a:rPr>
              <a:t>(Line 9)</a:t>
            </a:r>
            <a:endParaRPr lang="en-US" dirty="0">
              <a:solidFill>
                <a:srgbClr val="002060"/>
              </a:solidFill>
            </a:endParaRPr>
          </a:p>
        </p:txBody>
      </p:sp>
    </p:spTree>
    <p:extLst>
      <p:ext uri="{BB962C8B-B14F-4D97-AF65-F5344CB8AC3E}">
        <p14:creationId xmlns:p14="http://schemas.microsoft.com/office/powerpoint/2010/main" val="22539784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FFA298-7727-6090-F45C-9F27A1F7A8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844BDE-EF25-05D2-96C4-881DAEC18B75}"/>
              </a:ext>
            </a:extLst>
          </p:cNvPr>
          <p:cNvSpPr>
            <a:spLocks noGrp="1"/>
          </p:cNvSpPr>
          <p:nvPr>
            <p:ph type="title"/>
          </p:nvPr>
        </p:nvSpPr>
        <p:spPr/>
        <p:txBody>
          <a:bodyPr/>
          <a:lstStyle/>
          <a:p>
            <a:pPr algn="ctr"/>
            <a:r>
              <a:rPr lang="en-US" b="1" dirty="0"/>
              <a:t>Updated Order Rate, Current Support, C-E</a:t>
            </a:r>
            <a:endParaRPr lang="en-US" b="1" dirty="0">
              <a:solidFill>
                <a:srgbClr val="002060"/>
              </a:solidFill>
            </a:endParaRPr>
          </a:p>
        </p:txBody>
      </p:sp>
      <p:sp>
        <p:nvSpPr>
          <p:cNvPr id="3" name="Content Placeholder 2">
            <a:extLst>
              <a:ext uri="{FF2B5EF4-FFF2-40B4-BE49-F238E27FC236}">
                <a16:creationId xmlns:a16="http://schemas.microsoft.com/office/drawing/2014/main" id="{6B07C42A-3633-8955-D802-A21D413B322B}"/>
              </a:ext>
            </a:extLst>
          </p:cNvPr>
          <p:cNvSpPr>
            <a:spLocks noGrp="1"/>
          </p:cNvSpPr>
          <p:nvPr>
            <p:ph idx="1"/>
          </p:nvPr>
        </p:nvSpPr>
        <p:spPr/>
        <p:txBody>
          <a:bodyPr/>
          <a:lstStyle/>
          <a:p>
            <a:r>
              <a:rPr lang="en-US" dirty="0"/>
              <a:t>Support order </a:t>
            </a:r>
          </a:p>
          <a:p>
            <a:pPr lvl="1"/>
            <a:r>
              <a:rPr lang="en-US" sz="2800" dirty="0"/>
              <a:t>New minimum 75 percent (currently 50)</a:t>
            </a:r>
          </a:p>
          <a:p>
            <a:pPr lvl="1"/>
            <a:r>
              <a:rPr lang="en-US" sz="2800" dirty="0"/>
              <a:t>New maximum 95 percent (currently 80)</a:t>
            </a:r>
          </a:p>
          <a:p>
            <a:r>
              <a:rPr lang="en-US" dirty="0"/>
              <a:t>Current support</a:t>
            </a:r>
          </a:p>
          <a:p>
            <a:pPr lvl="1"/>
            <a:r>
              <a:rPr lang="en-US" sz="2800" dirty="0"/>
              <a:t>New minimum 50 percent (currently 40)</a:t>
            </a:r>
          </a:p>
          <a:p>
            <a:pPr lvl="1"/>
            <a:r>
              <a:rPr lang="en-US" sz="2800" dirty="0"/>
              <a:t>New maximum 80 percent (unchanged)</a:t>
            </a:r>
          </a:p>
          <a:p>
            <a:r>
              <a:rPr lang="en-US" dirty="0"/>
              <a:t>Cost-effectiveness</a:t>
            </a:r>
          </a:p>
          <a:p>
            <a:pPr lvl="1"/>
            <a:r>
              <a:rPr lang="en-US" sz="2800" dirty="0"/>
              <a:t>New minimum $3.00 (currently $2.00)</a:t>
            </a:r>
          </a:p>
          <a:p>
            <a:pPr lvl="1"/>
            <a:r>
              <a:rPr lang="en-US" sz="2800" dirty="0"/>
              <a:t>New maximum $6.00 (currently $5.00)</a:t>
            </a:r>
          </a:p>
          <a:p>
            <a:pPr marL="0" indent="0">
              <a:buNone/>
            </a:pPr>
            <a:endParaRPr lang="en-US" dirty="0">
              <a:solidFill>
                <a:srgbClr val="002060"/>
              </a:solidFill>
            </a:endParaRPr>
          </a:p>
        </p:txBody>
      </p:sp>
    </p:spTree>
    <p:extLst>
      <p:ext uri="{BB962C8B-B14F-4D97-AF65-F5344CB8AC3E}">
        <p14:creationId xmlns:p14="http://schemas.microsoft.com/office/powerpoint/2010/main" val="28036285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6E5F831-C1B6-6326-51B1-2A83BA86F8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360C24-7EA4-C722-84DE-630F3A24607E}"/>
              </a:ext>
            </a:extLst>
          </p:cNvPr>
          <p:cNvSpPr>
            <a:spLocks noGrp="1"/>
          </p:cNvSpPr>
          <p:nvPr>
            <p:ph type="title"/>
          </p:nvPr>
        </p:nvSpPr>
        <p:spPr/>
        <p:txBody>
          <a:bodyPr>
            <a:normAutofit/>
          </a:bodyPr>
          <a:lstStyle/>
          <a:p>
            <a:pPr algn="ctr"/>
            <a:r>
              <a:rPr lang="en-US" sz="4800" b="1" dirty="0"/>
              <a:t>Major Changes Proposed for Arrears</a:t>
            </a:r>
            <a:endParaRPr lang="en-US" sz="4800" b="1" dirty="0">
              <a:solidFill>
                <a:srgbClr val="002060"/>
              </a:solidFill>
            </a:endParaRPr>
          </a:p>
        </p:txBody>
      </p:sp>
      <p:sp>
        <p:nvSpPr>
          <p:cNvPr id="3" name="Content Placeholder 2">
            <a:extLst>
              <a:ext uri="{FF2B5EF4-FFF2-40B4-BE49-F238E27FC236}">
                <a16:creationId xmlns:a16="http://schemas.microsoft.com/office/drawing/2014/main" id="{289AC964-EA30-A785-D16B-96279ED9B751}"/>
              </a:ext>
            </a:extLst>
          </p:cNvPr>
          <p:cNvSpPr>
            <a:spLocks noGrp="1"/>
          </p:cNvSpPr>
          <p:nvPr>
            <p:ph idx="1"/>
          </p:nvPr>
        </p:nvSpPr>
        <p:spPr>
          <a:xfrm>
            <a:off x="838200" y="2011679"/>
            <a:ext cx="10515600" cy="4165283"/>
          </a:xfrm>
        </p:spPr>
        <p:txBody>
          <a:bodyPr>
            <a:normAutofit/>
          </a:bodyPr>
          <a:lstStyle/>
          <a:p>
            <a:r>
              <a:rPr lang="en-US" sz="3600" dirty="0"/>
              <a:t>Based on </a:t>
            </a:r>
            <a:r>
              <a:rPr lang="en-US" sz="3600" i="1" dirty="0"/>
              <a:t>amount</a:t>
            </a:r>
            <a:r>
              <a:rPr lang="en-US" sz="3600" dirty="0"/>
              <a:t> of arrears collected not </a:t>
            </a:r>
            <a:r>
              <a:rPr lang="en-US" sz="3600" i="1" dirty="0"/>
              <a:t>number of cases with collection</a:t>
            </a:r>
          </a:p>
          <a:p>
            <a:r>
              <a:rPr lang="en-US" sz="3600" dirty="0"/>
              <a:t>Retains existing incentive for right-sizing current support obligations and case management</a:t>
            </a:r>
          </a:p>
          <a:p>
            <a:r>
              <a:rPr lang="en-US" sz="3600" dirty="0"/>
              <a:t>Strengthens incentive by raising minimum and maximum levels</a:t>
            </a:r>
          </a:p>
        </p:txBody>
      </p:sp>
    </p:spTree>
    <p:extLst>
      <p:ext uri="{BB962C8B-B14F-4D97-AF65-F5344CB8AC3E}">
        <p14:creationId xmlns:p14="http://schemas.microsoft.com/office/powerpoint/2010/main" val="2615692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CA989F7-2CEF-E893-EB62-A66B8BE08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E75750-660D-0149-2792-2A33AC80C250}"/>
              </a:ext>
            </a:extLst>
          </p:cNvPr>
          <p:cNvSpPr>
            <a:spLocks noGrp="1"/>
          </p:cNvSpPr>
          <p:nvPr>
            <p:ph type="title"/>
          </p:nvPr>
        </p:nvSpPr>
        <p:spPr/>
        <p:txBody>
          <a:bodyPr>
            <a:normAutofit fontScale="90000"/>
          </a:bodyPr>
          <a:lstStyle/>
          <a:p>
            <a:pPr algn="ctr"/>
            <a:r>
              <a:rPr lang="en-US" b="1" dirty="0"/>
              <a:t>New Measure: Arrears Collection compared to This Year’s Uncollected Current Support</a:t>
            </a:r>
            <a:endParaRPr lang="en-US" b="1" dirty="0">
              <a:solidFill>
                <a:srgbClr val="002060"/>
              </a:solidFill>
            </a:endParaRPr>
          </a:p>
        </p:txBody>
      </p:sp>
      <p:sp>
        <p:nvSpPr>
          <p:cNvPr id="3" name="Content Placeholder 2">
            <a:extLst>
              <a:ext uri="{FF2B5EF4-FFF2-40B4-BE49-F238E27FC236}">
                <a16:creationId xmlns:a16="http://schemas.microsoft.com/office/drawing/2014/main" id="{5396708C-714A-1BA8-F692-18BBDE0FC61F}"/>
              </a:ext>
            </a:extLst>
          </p:cNvPr>
          <p:cNvSpPr>
            <a:spLocks noGrp="1"/>
          </p:cNvSpPr>
          <p:nvPr>
            <p:ph idx="1"/>
          </p:nvPr>
        </p:nvSpPr>
        <p:spPr>
          <a:xfrm>
            <a:off x="838200" y="1690688"/>
            <a:ext cx="10515600" cy="4699951"/>
          </a:xfrm>
        </p:spPr>
        <p:txBody>
          <a:bodyPr>
            <a:normAutofit fontScale="92500" lnSpcReduction="10000"/>
          </a:bodyPr>
          <a:lstStyle/>
          <a:p>
            <a:r>
              <a:rPr lang="en-US" sz="3000" dirty="0"/>
              <a:t>Compares the amount of current support that was not collected during the year with arrears collected during the year</a:t>
            </a:r>
          </a:p>
          <a:p>
            <a:r>
              <a:rPr lang="en-US" sz="3000" dirty="0"/>
              <a:t>Formula: total current support collected plus arrears collected divided by total current support due in a year</a:t>
            </a:r>
          </a:p>
          <a:p>
            <a:r>
              <a:rPr lang="en-US" sz="3000" dirty="0"/>
              <a:t>If arrears collected during the federal fiscal year are less than the current support that was not collected in the month due, the collection rate is less than 100 percent</a:t>
            </a:r>
          </a:p>
          <a:p>
            <a:r>
              <a:rPr lang="en-US" sz="3000" dirty="0"/>
              <a:t>If arrears collected during the federal fiscal year are more than the current support that was not collected in the month due, the collection rate is greater than 100 percent</a:t>
            </a:r>
          </a:p>
          <a:p>
            <a:r>
              <a:rPr lang="en-US" sz="3000" dirty="0"/>
              <a:t>Minimum 70 percent; maximum 100 percent</a:t>
            </a:r>
          </a:p>
          <a:p>
            <a:pPr marL="0" indent="0">
              <a:buNone/>
            </a:pPr>
            <a:endParaRPr lang="en-US" dirty="0">
              <a:solidFill>
                <a:srgbClr val="002060"/>
              </a:solidFill>
            </a:endParaRPr>
          </a:p>
        </p:txBody>
      </p:sp>
    </p:spTree>
    <p:extLst>
      <p:ext uri="{BB962C8B-B14F-4D97-AF65-F5344CB8AC3E}">
        <p14:creationId xmlns:p14="http://schemas.microsoft.com/office/powerpoint/2010/main" val="1691561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0D8C29-DE79-90CA-D818-1FCBCCE35C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8B7854-F0C4-88A9-D2D3-03473CAA59FF}"/>
              </a:ext>
            </a:extLst>
          </p:cNvPr>
          <p:cNvSpPr>
            <a:spLocks noGrp="1"/>
          </p:cNvSpPr>
          <p:nvPr>
            <p:ph type="title"/>
          </p:nvPr>
        </p:nvSpPr>
        <p:spPr/>
        <p:txBody>
          <a:bodyPr>
            <a:normAutofit/>
          </a:bodyPr>
          <a:lstStyle/>
          <a:p>
            <a:pPr algn="ctr"/>
            <a:r>
              <a:rPr lang="en-US" sz="4800" b="1" dirty="0"/>
              <a:t>Proposed Arrears Measure</a:t>
            </a:r>
            <a:endParaRPr lang="en-US" sz="4800" b="1" dirty="0">
              <a:solidFill>
                <a:srgbClr val="002060"/>
              </a:solidFill>
            </a:endParaRPr>
          </a:p>
        </p:txBody>
      </p:sp>
      <p:sp>
        <p:nvSpPr>
          <p:cNvPr id="3" name="Content Placeholder 2">
            <a:extLst>
              <a:ext uri="{FF2B5EF4-FFF2-40B4-BE49-F238E27FC236}">
                <a16:creationId xmlns:a16="http://schemas.microsoft.com/office/drawing/2014/main" id="{56C7EE47-36DC-4FC3-4A5F-82265AE86E4B}"/>
              </a:ext>
            </a:extLst>
          </p:cNvPr>
          <p:cNvSpPr>
            <a:spLocks noGrp="1"/>
          </p:cNvSpPr>
          <p:nvPr>
            <p:ph idx="1"/>
          </p:nvPr>
        </p:nvSpPr>
        <p:spPr/>
        <p:txBody>
          <a:bodyPr>
            <a:normAutofit fontScale="92500"/>
          </a:bodyPr>
          <a:lstStyle/>
          <a:p>
            <a:pPr marL="0" indent="0" algn="ctr">
              <a:lnSpc>
                <a:spcPct val="100000"/>
              </a:lnSpc>
              <a:spcBef>
                <a:spcPts val="0"/>
              </a:spcBef>
              <a:buNone/>
            </a:pPr>
            <a:r>
              <a:rPr lang="en-US" sz="3200" dirty="0">
                <a:latin typeface="Calibri" panose="020F0502020204030204" pitchFamily="34" charset="0"/>
                <a:ea typeface="Calibri" panose="020F0502020204030204" pitchFamily="34" charset="0"/>
                <a:cs typeface="Calibri" panose="020F0502020204030204" pitchFamily="34" charset="0"/>
              </a:rPr>
              <a:t>Total amount of Support Distributed as Current Support During</a:t>
            </a:r>
          </a:p>
          <a:p>
            <a:pPr marL="0" indent="0" algn="ctr">
              <a:lnSpc>
                <a:spcPct val="100000"/>
              </a:lnSpc>
              <a:spcBef>
                <a:spcPts val="0"/>
              </a:spcBef>
              <a:buNone/>
            </a:pPr>
            <a:r>
              <a:rPr lang="en-US" sz="3200" dirty="0">
                <a:latin typeface="Calibri" panose="020F0502020204030204" pitchFamily="34" charset="0"/>
                <a:ea typeface="Calibri" panose="020F0502020204030204" pitchFamily="34" charset="0"/>
                <a:cs typeface="Calibri" panose="020F0502020204030204" pitchFamily="34" charset="0"/>
              </a:rPr>
              <a:t>the Fiscal </a:t>
            </a:r>
            <a:r>
              <a:rPr lang="en-US" sz="3200" dirty="0">
                <a:latin typeface="Calibri" panose="020F0502020204030204" pitchFamily="34" charset="0"/>
                <a:ea typeface="Calibri" panose="020F0502020204030204" pitchFamily="34" charset="0"/>
              </a:rPr>
              <a:t>Year (Line 25) + Total amount of Support Distributed </a:t>
            </a:r>
          </a:p>
          <a:p>
            <a:pPr marL="0" indent="0" algn="ctr">
              <a:lnSpc>
                <a:spcPct val="100000"/>
              </a:lnSpc>
              <a:spcBef>
                <a:spcPts val="0"/>
              </a:spcBef>
              <a:buNone/>
            </a:pPr>
            <a:r>
              <a:rPr lang="en-US" sz="3200" dirty="0">
                <a:latin typeface="Calibri" panose="020F0502020204030204" pitchFamily="34" charset="0"/>
                <a:ea typeface="Calibri" panose="020F0502020204030204" pitchFamily="34" charset="0"/>
              </a:rPr>
              <a:t>as Arrears during the Fiscal Year </a:t>
            </a:r>
            <a:r>
              <a:rPr lang="en-US" sz="3200" dirty="0">
                <a:latin typeface="Calibri" panose="020F0502020204030204" pitchFamily="34" charset="0"/>
                <a:ea typeface="Calibri" panose="020F0502020204030204" pitchFamily="34" charset="0"/>
                <a:cs typeface="Calibri" panose="020F0502020204030204" pitchFamily="34" charset="0"/>
              </a:rPr>
              <a:t>(Line 27)</a:t>
            </a:r>
          </a:p>
          <a:p>
            <a:pPr marL="0" indent="0" algn="ctr">
              <a:lnSpc>
                <a:spcPct val="150000"/>
              </a:lnSpc>
              <a:spcBef>
                <a:spcPts val="0"/>
              </a:spcBef>
              <a:buNone/>
            </a:pPr>
            <a:r>
              <a:rPr lang="en-US" sz="3200" u="sng" dirty="0">
                <a:latin typeface="Calibri" panose="020F0502020204030204" pitchFamily="34" charset="0"/>
                <a:ea typeface="Calibri" panose="020F0502020204030204" pitchFamily="34" charset="0"/>
                <a:cs typeface="Calibri" panose="020F0502020204030204" pitchFamily="34" charset="0"/>
              </a:rPr>
              <a:t>______________________________________________________</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0000"/>
              </a:lnSpc>
              <a:spcBef>
                <a:spcPts val="0"/>
              </a:spcBef>
              <a:buNone/>
            </a:pPr>
            <a:endParaRPr lang="en-US" sz="3200" dirty="0">
              <a:latin typeface="Calibri" panose="020F0502020204030204" pitchFamily="34" charset="0"/>
              <a:ea typeface="Calibri" panose="020F0502020204030204" pitchFamily="34" charset="0"/>
              <a:cs typeface="Calibri" panose="020F0502020204030204" pitchFamily="34" charset="0"/>
            </a:endParaRPr>
          </a:p>
          <a:p>
            <a:pPr marL="0" indent="0" algn="ctr">
              <a:lnSpc>
                <a:spcPct val="100000"/>
              </a:lnSpc>
              <a:spcBef>
                <a:spcPts val="0"/>
              </a:spcBef>
              <a:buNone/>
            </a:pPr>
            <a:r>
              <a:rPr lang="en-US" sz="3200" dirty="0">
                <a:latin typeface="Calibri" panose="020F0502020204030204" pitchFamily="34" charset="0"/>
                <a:ea typeface="Calibri" panose="020F0502020204030204" pitchFamily="34" charset="0"/>
              </a:rPr>
              <a:t>Total amount of Current Support Due for the Fiscal Year (Line 24)</a:t>
            </a:r>
            <a:endParaRPr lang="en-US" sz="3200" dirty="0"/>
          </a:p>
          <a:p>
            <a:pPr marL="0" indent="0">
              <a:buNone/>
            </a:pPr>
            <a:endParaRPr lang="en-US" dirty="0">
              <a:solidFill>
                <a:srgbClr val="002060"/>
              </a:solidFill>
            </a:endParaRPr>
          </a:p>
        </p:txBody>
      </p:sp>
    </p:spTree>
    <p:extLst>
      <p:ext uri="{BB962C8B-B14F-4D97-AF65-F5344CB8AC3E}">
        <p14:creationId xmlns:p14="http://schemas.microsoft.com/office/powerpoint/2010/main" val="1100587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236DB9B-43F5-05A7-54ED-75935EBDD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4ADB8F-B2CC-50E2-48F4-4B0960406A19}"/>
              </a:ext>
            </a:extLst>
          </p:cNvPr>
          <p:cNvSpPr>
            <a:spLocks noGrp="1"/>
          </p:cNvSpPr>
          <p:nvPr>
            <p:ph type="title"/>
          </p:nvPr>
        </p:nvSpPr>
        <p:spPr/>
        <p:txBody>
          <a:bodyPr>
            <a:normAutofit/>
          </a:bodyPr>
          <a:lstStyle/>
          <a:p>
            <a:pPr algn="ctr"/>
            <a:r>
              <a:rPr lang="en-US" sz="4800" b="1" dirty="0"/>
              <a:t>Proposed Arrears Measure Example</a:t>
            </a:r>
            <a:endParaRPr lang="en-US" sz="4800" b="1" dirty="0">
              <a:solidFill>
                <a:srgbClr val="002060"/>
              </a:solidFill>
            </a:endParaRPr>
          </a:p>
        </p:txBody>
      </p:sp>
      <p:sp>
        <p:nvSpPr>
          <p:cNvPr id="3" name="Content Placeholder 2">
            <a:extLst>
              <a:ext uri="{FF2B5EF4-FFF2-40B4-BE49-F238E27FC236}">
                <a16:creationId xmlns:a16="http://schemas.microsoft.com/office/drawing/2014/main" id="{5E62584E-C3C8-606B-84FF-E068D1CF86A2}"/>
              </a:ext>
            </a:extLst>
          </p:cNvPr>
          <p:cNvSpPr>
            <a:spLocks noGrp="1"/>
          </p:cNvSpPr>
          <p:nvPr>
            <p:ph idx="1"/>
          </p:nvPr>
        </p:nvSpPr>
        <p:spPr>
          <a:xfrm>
            <a:off x="838200" y="1503680"/>
            <a:ext cx="10515600" cy="4673283"/>
          </a:xfrm>
        </p:spPr>
        <p:txBody>
          <a:bodyPr>
            <a:normAutofit/>
          </a:bodyPr>
          <a:lstStyle/>
          <a:p>
            <a:endParaRPr lang="en-US" sz="3200" dirty="0"/>
          </a:p>
          <a:p>
            <a:r>
              <a:rPr lang="en-US" sz="3200" dirty="0"/>
              <a:t>Current support due $100 million (in current year)</a:t>
            </a:r>
          </a:p>
          <a:p>
            <a:r>
              <a:rPr lang="en-US" sz="3200" dirty="0"/>
              <a:t>Current support collected $70 million</a:t>
            </a:r>
          </a:p>
          <a:p>
            <a:r>
              <a:rPr lang="en-US" sz="3200" dirty="0"/>
              <a:t>Example 1: $20 million arrears collected plus $70 million current support = 90 percent (not keeping up)</a:t>
            </a:r>
          </a:p>
          <a:p>
            <a:r>
              <a:rPr lang="en-US" sz="3200" dirty="0"/>
              <a:t>Example 2: $40 million arrears collected plus $70 million current support = 110 percent (reducing arrears backlog)</a:t>
            </a:r>
          </a:p>
        </p:txBody>
      </p:sp>
    </p:spTree>
    <p:extLst>
      <p:ext uri="{BB962C8B-B14F-4D97-AF65-F5344CB8AC3E}">
        <p14:creationId xmlns:p14="http://schemas.microsoft.com/office/powerpoint/2010/main" val="7471601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258DFCF-E938-331D-8939-B66B07C798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554E7-BCEE-4F80-10C0-997A992AF05C}"/>
              </a:ext>
            </a:extLst>
          </p:cNvPr>
          <p:cNvSpPr>
            <a:spLocks noGrp="1"/>
          </p:cNvSpPr>
          <p:nvPr>
            <p:ph type="title"/>
          </p:nvPr>
        </p:nvSpPr>
        <p:spPr>
          <a:xfrm>
            <a:off x="838200" y="365125"/>
            <a:ext cx="10515600" cy="1199515"/>
          </a:xfrm>
        </p:spPr>
        <p:txBody>
          <a:bodyPr>
            <a:normAutofit fontScale="90000"/>
          </a:bodyPr>
          <a:lstStyle/>
          <a:p>
            <a:pPr algn="ctr"/>
            <a:r>
              <a:rPr lang="en-US" b="1" dirty="0"/>
              <a:t>Performance Measures Integral Part of Modernization Package</a:t>
            </a:r>
            <a:endParaRPr lang="en-US" b="1" dirty="0">
              <a:solidFill>
                <a:srgbClr val="002060"/>
              </a:solidFill>
            </a:endParaRPr>
          </a:p>
        </p:txBody>
      </p:sp>
      <p:sp>
        <p:nvSpPr>
          <p:cNvPr id="3" name="Content Placeholder 2">
            <a:extLst>
              <a:ext uri="{FF2B5EF4-FFF2-40B4-BE49-F238E27FC236}">
                <a16:creationId xmlns:a16="http://schemas.microsoft.com/office/drawing/2014/main" id="{5D6B585C-68B8-EDB4-49BB-C9CF86CFF5F1}"/>
              </a:ext>
            </a:extLst>
          </p:cNvPr>
          <p:cNvSpPr>
            <a:spLocks noGrp="1"/>
          </p:cNvSpPr>
          <p:nvPr>
            <p:ph idx="1"/>
          </p:nvPr>
        </p:nvSpPr>
        <p:spPr>
          <a:xfrm>
            <a:off x="838200" y="1747520"/>
            <a:ext cx="10515600" cy="4653279"/>
          </a:xfrm>
        </p:spPr>
        <p:txBody>
          <a:bodyPr>
            <a:normAutofit/>
          </a:bodyPr>
          <a:lstStyle/>
          <a:p>
            <a:r>
              <a:rPr lang="en-US" sz="3600" dirty="0"/>
              <a:t>Intended as the program’s side of bargain with Congress</a:t>
            </a:r>
          </a:p>
          <a:p>
            <a:r>
              <a:rPr lang="en-US" sz="3600" dirty="0"/>
              <a:t>Program agrees to raise bar on performance in exchange for funding and program improvements from the federal government</a:t>
            </a:r>
          </a:p>
          <a:p>
            <a:r>
              <a:rPr lang="en-US" sz="3600" dirty="0"/>
              <a:t>Attempt to minimize changes to existing reporting system</a:t>
            </a:r>
          </a:p>
          <a:p>
            <a:r>
              <a:rPr lang="en-US" sz="3600" dirty="0"/>
              <a:t>Would represent win-win for the program</a:t>
            </a:r>
          </a:p>
        </p:txBody>
      </p:sp>
    </p:spTree>
    <p:extLst>
      <p:ext uri="{BB962C8B-B14F-4D97-AF65-F5344CB8AC3E}">
        <p14:creationId xmlns:p14="http://schemas.microsoft.com/office/powerpoint/2010/main" val="629792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C530C66-1805-420D-6197-4043EC03B6B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50F961A-DD90-761F-7FC9-618D4066D50B}"/>
              </a:ext>
            </a:extLst>
          </p:cNvPr>
          <p:cNvSpPr>
            <a:spLocks noGrp="1"/>
          </p:cNvSpPr>
          <p:nvPr>
            <p:ph type="title"/>
          </p:nvPr>
        </p:nvSpPr>
        <p:spPr>
          <a:xfrm>
            <a:off x="838200" y="2928863"/>
            <a:ext cx="10515600" cy="1412226"/>
          </a:xfrm>
        </p:spPr>
        <p:txBody>
          <a:bodyPr anchor="ctr">
            <a:normAutofit/>
          </a:bodyPr>
          <a:lstStyle/>
          <a:p>
            <a:pPr algn="ctr"/>
            <a:r>
              <a:rPr lang="en-US" sz="6600" b="1" dirty="0"/>
              <a:t>NCSEA Proposal Part 5</a:t>
            </a:r>
            <a:endParaRPr lang="en-US" sz="6600" b="1" dirty="0">
              <a:solidFill>
                <a:srgbClr val="002060"/>
              </a:solidFill>
            </a:endParaRPr>
          </a:p>
        </p:txBody>
      </p:sp>
      <p:sp>
        <p:nvSpPr>
          <p:cNvPr id="3" name="Text Placeholder 2">
            <a:extLst>
              <a:ext uri="{FF2B5EF4-FFF2-40B4-BE49-F238E27FC236}">
                <a16:creationId xmlns:a16="http://schemas.microsoft.com/office/drawing/2014/main" id="{B07D3528-CD88-27F7-8E40-1F721A434D15}"/>
              </a:ext>
            </a:extLst>
          </p:cNvPr>
          <p:cNvSpPr>
            <a:spLocks noGrp="1"/>
          </p:cNvSpPr>
          <p:nvPr>
            <p:ph type="body" idx="1"/>
          </p:nvPr>
        </p:nvSpPr>
        <p:spPr>
          <a:xfrm>
            <a:off x="1066800" y="4589463"/>
            <a:ext cx="10078720" cy="1500187"/>
          </a:xfrm>
        </p:spPr>
        <p:txBody>
          <a:bodyPr/>
          <a:lstStyle/>
          <a:p>
            <a:pPr algn="ctr"/>
            <a:r>
              <a:rPr lang="en-US" b="1" dirty="0"/>
              <a:t> </a:t>
            </a:r>
            <a:r>
              <a:rPr lang="en-US" sz="4800" b="1" dirty="0">
                <a:solidFill>
                  <a:schemeClr val="tx1"/>
                </a:solidFill>
              </a:rPr>
              <a:t>Funding</a:t>
            </a:r>
            <a:endParaRPr lang="en-US" sz="4400" dirty="0"/>
          </a:p>
        </p:txBody>
      </p:sp>
    </p:spTree>
    <p:extLst>
      <p:ext uri="{BB962C8B-B14F-4D97-AF65-F5344CB8AC3E}">
        <p14:creationId xmlns:p14="http://schemas.microsoft.com/office/powerpoint/2010/main" val="2739677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107809A-35EB-2342-6601-33821F4829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094363-4552-8EA8-223B-DBFD43CB0859}"/>
              </a:ext>
            </a:extLst>
          </p:cNvPr>
          <p:cNvSpPr>
            <a:spLocks noGrp="1"/>
          </p:cNvSpPr>
          <p:nvPr>
            <p:ph type="title"/>
          </p:nvPr>
        </p:nvSpPr>
        <p:spPr/>
        <p:txBody>
          <a:bodyPr/>
          <a:lstStyle/>
          <a:p>
            <a:pPr algn="ctr"/>
            <a:r>
              <a:rPr lang="en-US" b="1" dirty="0"/>
              <a:t>Expanded Federal Funding for NCP Services</a:t>
            </a:r>
            <a:endParaRPr lang="en-US" b="1" dirty="0">
              <a:solidFill>
                <a:srgbClr val="002060"/>
              </a:solidFill>
            </a:endParaRPr>
          </a:p>
        </p:txBody>
      </p:sp>
      <p:sp>
        <p:nvSpPr>
          <p:cNvPr id="3" name="Content Placeholder 2">
            <a:extLst>
              <a:ext uri="{FF2B5EF4-FFF2-40B4-BE49-F238E27FC236}">
                <a16:creationId xmlns:a16="http://schemas.microsoft.com/office/drawing/2014/main" id="{84B30FE4-720A-7896-339E-40AC604DF556}"/>
              </a:ext>
            </a:extLst>
          </p:cNvPr>
          <p:cNvSpPr>
            <a:spLocks noGrp="1"/>
          </p:cNvSpPr>
          <p:nvPr>
            <p:ph idx="1"/>
          </p:nvPr>
        </p:nvSpPr>
        <p:spPr/>
        <p:txBody>
          <a:bodyPr/>
          <a:lstStyle/>
          <a:p>
            <a:pPr marL="0" indent="0">
              <a:buNone/>
            </a:pPr>
            <a:r>
              <a:rPr lang="en-US" sz="3200" dirty="0"/>
              <a:t>Objective: assist noncustodial parents to increase their ability to earn income</a:t>
            </a:r>
          </a:p>
          <a:p>
            <a:r>
              <a:rPr lang="en-US" sz="3200" dirty="0"/>
              <a:t>Employment and related services eligible for IV-D funding (like current regulation)</a:t>
            </a:r>
          </a:p>
          <a:p>
            <a:r>
              <a:rPr lang="en-US" sz="3200" dirty="0"/>
              <a:t>Cap funding at three percent of administrative costs</a:t>
            </a:r>
          </a:p>
          <a:p>
            <a:r>
              <a:rPr lang="en-US" sz="3200" dirty="0"/>
              <a:t>Designate noncustodial parents as a priority group for WIOA services</a:t>
            </a:r>
          </a:p>
          <a:p>
            <a:endParaRPr lang="en-US" dirty="0"/>
          </a:p>
          <a:p>
            <a:pPr marL="0" indent="0">
              <a:buNone/>
            </a:pPr>
            <a:endParaRPr lang="en-US" dirty="0">
              <a:solidFill>
                <a:srgbClr val="002060"/>
              </a:solidFill>
            </a:endParaRPr>
          </a:p>
        </p:txBody>
      </p:sp>
    </p:spTree>
    <p:extLst>
      <p:ext uri="{BB962C8B-B14F-4D97-AF65-F5344CB8AC3E}">
        <p14:creationId xmlns:p14="http://schemas.microsoft.com/office/powerpoint/2010/main" val="22840771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070E33-7E6F-B580-5C03-6C298B1BB1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FBB49F-D9E7-D478-1BC2-7DE2F405356C}"/>
              </a:ext>
            </a:extLst>
          </p:cNvPr>
          <p:cNvSpPr>
            <a:spLocks noGrp="1"/>
          </p:cNvSpPr>
          <p:nvPr>
            <p:ph type="title"/>
          </p:nvPr>
        </p:nvSpPr>
        <p:spPr/>
        <p:txBody>
          <a:bodyPr/>
          <a:lstStyle/>
          <a:p>
            <a:pPr algn="ctr"/>
            <a:r>
              <a:rPr lang="en-US" b="1" dirty="0">
                <a:solidFill>
                  <a:srgbClr val="002060"/>
                </a:solidFill>
              </a:rPr>
              <a:t>IV-D Funding for Parenting Time Orders</a:t>
            </a:r>
          </a:p>
        </p:txBody>
      </p:sp>
      <p:sp>
        <p:nvSpPr>
          <p:cNvPr id="3" name="Content Placeholder 2">
            <a:extLst>
              <a:ext uri="{FF2B5EF4-FFF2-40B4-BE49-F238E27FC236}">
                <a16:creationId xmlns:a16="http://schemas.microsoft.com/office/drawing/2014/main" id="{58D30864-1868-5758-3E04-64F0A66229E7}"/>
              </a:ext>
            </a:extLst>
          </p:cNvPr>
          <p:cNvSpPr>
            <a:spLocks noGrp="1"/>
          </p:cNvSpPr>
          <p:nvPr>
            <p:ph idx="1"/>
          </p:nvPr>
        </p:nvSpPr>
        <p:spPr/>
        <p:txBody>
          <a:bodyPr/>
          <a:lstStyle/>
          <a:p>
            <a:pPr marL="0" indent="0">
              <a:buNone/>
            </a:pPr>
            <a:endParaRPr lang="en-US" sz="3200" dirty="0"/>
          </a:p>
          <a:p>
            <a:pPr marL="0" indent="0">
              <a:buNone/>
            </a:pPr>
            <a:r>
              <a:rPr lang="en-US" sz="3200" dirty="0"/>
              <a:t>Objective: develop parenting time agreements that foster a deeper relationship with the child in need of support</a:t>
            </a:r>
          </a:p>
          <a:p>
            <a:r>
              <a:rPr lang="en-US" sz="3200" dirty="0"/>
              <a:t>Parenting time agreements, with appropriate domestic violence safeguards</a:t>
            </a:r>
          </a:p>
          <a:p>
            <a:r>
              <a:rPr lang="en-US" sz="3200" dirty="0"/>
              <a:t>Capped at one percent of IV-D administrative costs</a:t>
            </a:r>
          </a:p>
          <a:p>
            <a:pPr marL="0" indent="0">
              <a:buNone/>
            </a:pPr>
            <a:endParaRPr lang="en-US" dirty="0">
              <a:solidFill>
                <a:srgbClr val="002060"/>
              </a:solidFill>
            </a:endParaRPr>
          </a:p>
        </p:txBody>
      </p:sp>
    </p:spTree>
    <p:extLst>
      <p:ext uri="{BB962C8B-B14F-4D97-AF65-F5344CB8AC3E}">
        <p14:creationId xmlns:p14="http://schemas.microsoft.com/office/powerpoint/2010/main" val="1125754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590BA5E-B1C2-81C3-4994-D794A99BA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C5983F-9BCE-A760-3580-E09A2061FEEE}"/>
              </a:ext>
            </a:extLst>
          </p:cNvPr>
          <p:cNvSpPr>
            <a:spLocks noGrp="1"/>
          </p:cNvSpPr>
          <p:nvPr>
            <p:ph type="title"/>
          </p:nvPr>
        </p:nvSpPr>
        <p:spPr/>
        <p:txBody>
          <a:bodyPr/>
          <a:lstStyle/>
          <a:p>
            <a:pPr algn="ctr"/>
            <a:r>
              <a:rPr lang="en-US" b="1" dirty="0">
                <a:solidFill>
                  <a:srgbClr val="002060"/>
                </a:solidFill>
              </a:rPr>
              <a:t>Other Funding Recommendations</a:t>
            </a:r>
          </a:p>
        </p:txBody>
      </p:sp>
      <p:sp>
        <p:nvSpPr>
          <p:cNvPr id="3" name="Content Placeholder 2">
            <a:extLst>
              <a:ext uri="{FF2B5EF4-FFF2-40B4-BE49-F238E27FC236}">
                <a16:creationId xmlns:a16="http://schemas.microsoft.com/office/drawing/2014/main" id="{00C67E73-B3F7-63F3-E8D3-0199AE2964D3}"/>
              </a:ext>
            </a:extLst>
          </p:cNvPr>
          <p:cNvSpPr>
            <a:spLocks noGrp="1"/>
          </p:cNvSpPr>
          <p:nvPr>
            <p:ph idx="1"/>
          </p:nvPr>
        </p:nvSpPr>
        <p:spPr/>
        <p:txBody>
          <a:bodyPr/>
          <a:lstStyle/>
          <a:p>
            <a:endParaRPr lang="en-US" sz="3200" dirty="0"/>
          </a:p>
          <a:p>
            <a:r>
              <a:rPr lang="en-US" sz="3200" dirty="0"/>
              <a:t>Update visitation/custody grants serving noncustodial parents to reflect inflation (have not increased since 1996)</a:t>
            </a:r>
          </a:p>
          <a:p>
            <a:r>
              <a:rPr lang="en-US" sz="3200" dirty="0"/>
              <a:t>Replace mandate to charge fees in non-assistance cases with a state option</a:t>
            </a:r>
          </a:p>
          <a:p>
            <a:pPr marL="0" indent="0">
              <a:buNone/>
            </a:pPr>
            <a:endParaRPr lang="en-US" dirty="0">
              <a:solidFill>
                <a:srgbClr val="002060"/>
              </a:solidFill>
            </a:endParaRPr>
          </a:p>
        </p:txBody>
      </p:sp>
    </p:spTree>
    <p:extLst>
      <p:ext uri="{BB962C8B-B14F-4D97-AF65-F5344CB8AC3E}">
        <p14:creationId xmlns:p14="http://schemas.microsoft.com/office/powerpoint/2010/main" val="4448605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4B8BA1E-BD8D-90FC-66D6-FDAFBCE2D4A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95267E9-EBBD-FFBD-BC5D-F9FED597F15A}"/>
              </a:ext>
            </a:extLst>
          </p:cNvPr>
          <p:cNvSpPr>
            <a:spLocks noGrp="1"/>
          </p:cNvSpPr>
          <p:nvPr>
            <p:ph type="title"/>
          </p:nvPr>
        </p:nvSpPr>
        <p:spPr>
          <a:xfrm>
            <a:off x="838200" y="2928863"/>
            <a:ext cx="10515600" cy="1412226"/>
          </a:xfrm>
        </p:spPr>
        <p:txBody>
          <a:bodyPr anchor="ctr">
            <a:normAutofit/>
          </a:bodyPr>
          <a:lstStyle/>
          <a:p>
            <a:pPr algn="ctr"/>
            <a:r>
              <a:rPr lang="en-US" sz="6600" b="1" dirty="0">
                <a:solidFill>
                  <a:srgbClr val="002060"/>
                </a:solidFill>
              </a:rPr>
              <a:t>Conclusion</a:t>
            </a:r>
          </a:p>
        </p:txBody>
      </p:sp>
    </p:spTree>
    <p:extLst>
      <p:ext uri="{BB962C8B-B14F-4D97-AF65-F5344CB8AC3E}">
        <p14:creationId xmlns:p14="http://schemas.microsoft.com/office/powerpoint/2010/main" val="28191739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9069C4A-FB10-B342-715E-1B157F36E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4FC935-E3ED-09E5-2D93-277363EEC76D}"/>
              </a:ext>
            </a:extLst>
          </p:cNvPr>
          <p:cNvSpPr>
            <a:spLocks noGrp="1"/>
          </p:cNvSpPr>
          <p:nvPr>
            <p:ph type="title"/>
          </p:nvPr>
        </p:nvSpPr>
        <p:spPr/>
        <p:txBody>
          <a:bodyPr/>
          <a:lstStyle/>
          <a:p>
            <a:pPr algn="ctr"/>
            <a:r>
              <a:rPr lang="en-US" b="1" dirty="0"/>
              <a:t>Proposed Legislation Would Modernize Program on Its 50</a:t>
            </a:r>
            <a:r>
              <a:rPr lang="en-US" b="1" baseline="30000" dirty="0"/>
              <a:t>th</a:t>
            </a:r>
            <a:r>
              <a:rPr lang="en-US" b="1" dirty="0"/>
              <a:t> Anniversary</a:t>
            </a:r>
            <a:endParaRPr lang="en-US" b="1" dirty="0">
              <a:solidFill>
                <a:srgbClr val="002060"/>
              </a:solidFill>
            </a:endParaRPr>
          </a:p>
        </p:txBody>
      </p:sp>
      <p:sp>
        <p:nvSpPr>
          <p:cNvPr id="3" name="Content Placeholder 2">
            <a:extLst>
              <a:ext uri="{FF2B5EF4-FFF2-40B4-BE49-F238E27FC236}">
                <a16:creationId xmlns:a16="http://schemas.microsoft.com/office/drawing/2014/main" id="{B2894C56-9683-E99E-E80A-BF2688689936}"/>
              </a:ext>
            </a:extLst>
          </p:cNvPr>
          <p:cNvSpPr>
            <a:spLocks noGrp="1"/>
          </p:cNvSpPr>
          <p:nvPr>
            <p:ph idx="1"/>
          </p:nvPr>
        </p:nvSpPr>
        <p:spPr>
          <a:xfrm>
            <a:off x="838200" y="2133599"/>
            <a:ext cx="10378440" cy="4043363"/>
          </a:xfrm>
        </p:spPr>
        <p:txBody>
          <a:bodyPr>
            <a:normAutofit fontScale="92500"/>
          </a:bodyPr>
          <a:lstStyle/>
          <a:p>
            <a:r>
              <a:rPr lang="en-US" sz="3200" dirty="0"/>
              <a:t>Would complete transition to family services/safety net mission and would eliminate conflict with recovery mission</a:t>
            </a:r>
          </a:p>
          <a:p>
            <a:r>
              <a:rPr lang="en-US" sz="3200" dirty="0"/>
              <a:t>But program would still play significant role with avoided costs, helping to pay for itself</a:t>
            </a:r>
          </a:p>
          <a:p>
            <a:r>
              <a:rPr lang="en-US" sz="3200" dirty="0"/>
              <a:t>Would strengthen enforcement and intergovernmental tools</a:t>
            </a:r>
          </a:p>
          <a:p>
            <a:r>
              <a:rPr lang="en-US" sz="3200" dirty="0"/>
              <a:t>Would add funding to offset losses from recovered TANF funds and to support added services to non-custodial parents</a:t>
            </a:r>
          </a:p>
          <a:p>
            <a:pPr marL="0" indent="0">
              <a:buNone/>
            </a:pPr>
            <a:endParaRPr lang="en-US" dirty="0">
              <a:solidFill>
                <a:srgbClr val="002060"/>
              </a:solidFill>
            </a:endParaRPr>
          </a:p>
        </p:txBody>
      </p:sp>
    </p:spTree>
    <p:extLst>
      <p:ext uri="{BB962C8B-B14F-4D97-AF65-F5344CB8AC3E}">
        <p14:creationId xmlns:p14="http://schemas.microsoft.com/office/powerpoint/2010/main" val="16604366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F285FBA-9936-34A8-C298-E5CD417975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1E84E-905E-E210-FAB9-A44CA8C56B0A}"/>
              </a:ext>
            </a:extLst>
          </p:cNvPr>
          <p:cNvSpPr>
            <a:spLocks noGrp="1"/>
          </p:cNvSpPr>
          <p:nvPr>
            <p:ph type="title"/>
          </p:nvPr>
        </p:nvSpPr>
        <p:spPr/>
        <p:txBody>
          <a:bodyPr/>
          <a:lstStyle/>
          <a:p>
            <a:pPr algn="ctr"/>
            <a:r>
              <a:rPr lang="en-US" b="1" dirty="0"/>
              <a:t>Congress May Consider Proposed Legislation As Soon As This Year</a:t>
            </a:r>
            <a:endParaRPr lang="en-US" b="1" dirty="0">
              <a:solidFill>
                <a:srgbClr val="002060"/>
              </a:solidFill>
            </a:endParaRPr>
          </a:p>
        </p:txBody>
      </p:sp>
      <p:sp>
        <p:nvSpPr>
          <p:cNvPr id="3" name="Content Placeholder 2">
            <a:extLst>
              <a:ext uri="{FF2B5EF4-FFF2-40B4-BE49-F238E27FC236}">
                <a16:creationId xmlns:a16="http://schemas.microsoft.com/office/drawing/2014/main" id="{05862999-76EE-061E-88FF-EF4AD0E6E658}"/>
              </a:ext>
            </a:extLst>
          </p:cNvPr>
          <p:cNvSpPr>
            <a:spLocks noGrp="1"/>
          </p:cNvSpPr>
          <p:nvPr>
            <p:ph idx="1"/>
          </p:nvPr>
        </p:nvSpPr>
        <p:spPr>
          <a:xfrm>
            <a:off x="838200" y="2143759"/>
            <a:ext cx="10515600" cy="4033203"/>
          </a:xfrm>
        </p:spPr>
        <p:txBody>
          <a:bodyPr>
            <a:normAutofit lnSpcReduction="10000"/>
          </a:bodyPr>
          <a:lstStyle/>
          <a:p>
            <a:r>
              <a:rPr lang="en-US" sz="3200" dirty="0"/>
              <a:t>Initial reaction from committee staff has been encouraging from both parties – exemplifying bipartisan support of the program</a:t>
            </a:r>
          </a:p>
          <a:p>
            <a:r>
              <a:rPr lang="en-US" sz="3200" dirty="0"/>
              <a:t>Congress may take up after budget bill passes</a:t>
            </a:r>
          </a:p>
          <a:p>
            <a:r>
              <a:rPr lang="en-US" sz="3200" dirty="0"/>
              <a:t>While outcome is unpredictable, Congressional interest is a positive sign that some worthwhile legislation may pass in foreseeable future</a:t>
            </a:r>
          </a:p>
          <a:p>
            <a:pPr lvl="1"/>
            <a:r>
              <a:rPr lang="en-US" sz="2800" dirty="0"/>
              <a:t>Strong support for program during Congressional consideration of Tribal Child Support Enforcement Act</a:t>
            </a:r>
          </a:p>
          <a:p>
            <a:pPr marL="0" indent="0">
              <a:buNone/>
            </a:pPr>
            <a:endParaRPr lang="en-US" dirty="0">
              <a:solidFill>
                <a:srgbClr val="002060"/>
              </a:solidFill>
            </a:endParaRPr>
          </a:p>
        </p:txBody>
      </p:sp>
    </p:spTree>
    <p:extLst>
      <p:ext uri="{BB962C8B-B14F-4D97-AF65-F5344CB8AC3E}">
        <p14:creationId xmlns:p14="http://schemas.microsoft.com/office/powerpoint/2010/main" val="33482456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A3B39BEE27A9B43B7BA1069317EAA39" ma:contentTypeVersion="1" ma:contentTypeDescription="Create a new document." ma:contentTypeScope="" ma:versionID="4fb80492c3419d45d9e36148a08c998f">
  <xsd:schema xmlns:xsd="http://www.w3.org/2001/XMLSchema" xmlns:xs="http://www.w3.org/2001/XMLSchema" xmlns:p="http://schemas.microsoft.com/office/2006/metadata/properties" xmlns:ns1="http://schemas.microsoft.com/sharepoint/v3" targetNamespace="http://schemas.microsoft.com/office/2006/metadata/properties" ma:root="true" ma:fieldsID="55d3c2ff1dfae606d6f8168c3878679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A6F1B9-B83A-489D-B877-03EE8E417991}">
  <ds:schemaRefs>
    <ds:schemaRef ds:uri="http://purl.org/dc/elements/1.1/"/>
    <ds:schemaRef ds:uri="http://schemas.microsoft.com/office/2006/metadata/properties"/>
    <ds:schemaRef ds:uri="http://purl.org/dc/terms/"/>
    <ds:schemaRef ds:uri="http://schemas.openxmlformats.org/package/2006/metadata/core-properties"/>
    <ds:schemaRef ds:uri="500d7551-6cf2-49c5-9390-79f772c73445"/>
    <ds:schemaRef ds:uri="http://purl.org/dc/dcmitype/"/>
    <ds:schemaRef ds:uri="http://schemas.microsoft.com/office/infopath/2007/PartnerControls"/>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C275F823-82EB-488F-A877-3129C3B2A8DB}">
  <ds:schemaRefs>
    <ds:schemaRef ds:uri="http://schemas.microsoft.com/sharepoint/v3/contenttype/forms"/>
  </ds:schemaRefs>
</ds:datastoreItem>
</file>

<file path=customXml/itemProps3.xml><?xml version="1.0" encoding="utf-8"?>
<ds:datastoreItem xmlns:ds="http://schemas.openxmlformats.org/officeDocument/2006/customXml" ds:itemID="{D084188D-91C0-4912-8C76-25C893658F80}"/>
</file>

<file path=docProps/app.xml><?xml version="1.0" encoding="utf-8"?>
<Properties xmlns="http://schemas.openxmlformats.org/officeDocument/2006/extended-properties" xmlns:vt="http://schemas.openxmlformats.org/officeDocument/2006/docPropsVTypes">
  <Template/>
  <TotalTime>733</TotalTime>
  <Words>2036</Words>
  <Application>Microsoft Office PowerPoint</Application>
  <PresentationFormat>Widescreen</PresentationFormat>
  <Paragraphs>206</Paragraphs>
  <Slides>45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Aptos</vt:lpstr>
      <vt:lpstr>Aptos Display</vt:lpstr>
      <vt:lpstr>Arial</vt:lpstr>
      <vt:lpstr>Calibri</vt:lpstr>
      <vt:lpstr>Calibri Light</vt:lpstr>
      <vt:lpstr>Office Theme</vt:lpstr>
      <vt:lpstr>PowerPoint Presentation</vt:lpstr>
      <vt:lpstr>Orange You Curious What’s Included in the NCSEA Legislative Proposals?</vt:lpstr>
      <vt:lpstr>Introduction</vt:lpstr>
      <vt:lpstr>Why New Legislation?</vt:lpstr>
      <vt:lpstr>Background</vt:lpstr>
      <vt:lpstr>The Changing Role of Child Support: Reduced Role in Welfare Recovery</vt:lpstr>
      <vt:lpstr>TANF Cash Benefits vs Child Support Payments to Families 1996-2023</vt:lpstr>
      <vt:lpstr>U.S. Child Support Payments Are Three Times TANF Payments to Families FFY 2023</vt:lpstr>
      <vt:lpstr>Child Support Now Major Component of the Safety Net for Single-Parent Families</vt:lpstr>
      <vt:lpstr>NCSEA Proposal Part I</vt:lpstr>
      <vt:lpstr>NCSEA Proposes Ending Recoupments and Retained Collections </vt:lpstr>
      <vt:lpstr>NCSEA Proposes Ending Recoupments and Retained Collections</vt:lpstr>
      <vt:lpstr>Recovery from former TANF cases compromises self-sufficiency</vt:lpstr>
      <vt:lpstr>TANF recoupments impose heavy financial burdens on program</vt:lpstr>
      <vt:lpstr>Recoupments from former TANF cases compromise mission </vt:lpstr>
      <vt:lpstr>Ending Retained Collections from Current TANF Recipients Directs More Money to Families with Children</vt:lpstr>
      <vt:lpstr>Sticking Point: Adverse Financial Impact</vt:lpstr>
      <vt:lpstr>Avoided Costs Pay Estimated Half of  Program Expenditures</vt:lpstr>
      <vt:lpstr>NCSEA Proposal Part 2</vt:lpstr>
      <vt:lpstr>New Enforcement Measures</vt:lpstr>
      <vt:lpstr>New Enforcement Measures</vt:lpstr>
      <vt:lpstr>New Enforcement Measures</vt:lpstr>
      <vt:lpstr>“Cutting Room Floor”</vt:lpstr>
      <vt:lpstr>“Cutting Room Floor”</vt:lpstr>
      <vt:lpstr>NCSEA Proposal Part 3</vt:lpstr>
      <vt:lpstr>New Intergovernmental Enforcement Measures</vt:lpstr>
      <vt:lpstr>NCSEA Proposal Part 4</vt:lpstr>
      <vt:lpstr>Update and Strengthen Federal Performance Measures</vt:lpstr>
      <vt:lpstr>Revamped PEP Measure Needed – Objectives</vt:lpstr>
      <vt:lpstr>Proposed New PEP Measure</vt:lpstr>
      <vt:lpstr>Proposed New IV-D PEP Measure</vt:lpstr>
      <vt:lpstr>Proposed New Statewide PEP Measure</vt:lpstr>
      <vt:lpstr>Updated Order Rate, Current Support, C-E</vt:lpstr>
      <vt:lpstr>Major Changes Proposed for Arrears</vt:lpstr>
      <vt:lpstr>New Measure: Arrears Collection compared to This Year’s Uncollected Current Support</vt:lpstr>
      <vt:lpstr>Proposed Arrears Measure</vt:lpstr>
      <vt:lpstr>Proposed Arrears Measure Example</vt:lpstr>
      <vt:lpstr>Performance Measures Integral Part of Modernization Package</vt:lpstr>
      <vt:lpstr>NCSEA Proposal Part 5</vt:lpstr>
      <vt:lpstr>Expanded Federal Funding for NCP Services</vt:lpstr>
      <vt:lpstr>IV-D Funding for Parenting Time Orders</vt:lpstr>
      <vt:lpstr>Other Funding Recommendations</vt:lpstr>
      <vt:lpstr>Conclusion</vt:lpstr>
      <vt:lpstr>Proposed Legislation Would Modernize Program on Its 50th Anniversary</vt:lpstr>
      <vt:lpstr>Congress May Consider Proposed Legislation As Soon As This Year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Christina Sanchez</dc:creator>
  <cp:lastModifiedBy>Fleming, Jim C.</cp:lastModifiedBy>
  <cp:revision>20</cp:revision>
  <dcterms:created xsi:type="dcterms:W3CDTF">2025-04-07T19:30:23Z</dcterms:created>
  <dcterms:modified xsi:type="dcterms:W3CDTF">2025-08-10T22:34:14Z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0x0101003A3B39BEE27A9B43B7BA1069317EAA39</vt:lpwstr>
  </property>
</Properties>
</file>