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4.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6.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6" r:id="rId4"/>
    <p:sldMasterId id="2147483686" r:id="rId5"/>
    <p:sldMasterId id="2147483672" r:id="rId6"/>
    <p:sldMasterId id="2147483678" r:id="rId7"/>
    <p:sldMasterId id="2147483691" r:id="rId8"/>
    <p:sldMasterId id="2147483736" r:id="rId9"/>
    <p:sldMasterId id="2147483673" r:id="rId10"/>
    <p:sldMasterId id="2147483800" r:id="rId11"/>
  </p:sldMasterIdLst>
  <p:notesMasterIdLst>
    <p:notesMasterId r:id="rId66"/>
  </p:notesMasterIdLst>
  <p:handoutMasterIdLst>
    <p:handoutMasterId r:id="rId67"/>
  </p:handoutMasterIdLst>
  <p:sldIdLst>
    <p:sldId id="329" r:id="rId12"/>
    <p:sldId id="362" r:id="rId13"/>
    <p:sldId id="360" r:id="rId14"/>
    <p:sldId id="361" r:id="rId15"/>
    <p:sldId id="363" r:id="rId16"/>
    <p:sldId id="364" r:id="rId17"/>
    <p:sldId id="365" r:id="rId18"/>
    <p:sldId id="378" r:id="rId19"/>
    <p:sldId id="366" r:id="rId20"/>
    <p:sldId id="371" r:id="rId21"/>
    <p:sldId id="370" r:id="rId22"/>
    <p:sldId id="367" r:id="rId23"/>
    <p:sldId id="368" r:id="rId24"/>
    <p:sldId id="369" r:id="rId25"/>
    <p:sldId id="382" r:id="rId26"/>
    <p:sldId id="383" r:id="rId27"/>
    <p:sldId id="380" r:id="rId28"/>
    <p:sldId id="381" r:id="rId29"/>
    <p:sldId id="373" r:id="rId30"/>
    <p:sldId id="374" r:id="rId31"/>
    <p:sldId id="375" r:id="rId32"/>
    <p:sldId id="379" r:id="rId33"/>
    <p:sldId id="342"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 id="357" r:id="rId49"/>
    <p:sldId id="358" r:id="rId50"/>
    <p:sldId id="257" r:id="rId51"/>
    <p:sldId id="273" r:id="rId52"/>
    <p:sldId id="281" r:id="rId53"/>
    <p:sldId id="274" r:id="rId54"/>
    <p:sldId id="269" r:id="rId55"/>
    <p:sldId id="280" r:id="rId56"/>
    <p:sldId id="270" r:id="rId57"/>
    <p:sldId id="271" r:id="rId58"/>
    <p:sldId id="276" r:id="rId59"/>
    <p:sldId id="278" r:id="rId60"/>
    <p:sldId id="279" r:id="rId61"/>
    <p:sldId id="282" r:id="rId62"/>
    <p:sldId id="317" r:id="rId63"/>
    <p:sldId id="384" r:id="rId64"/>
    <p:sldId id="341" r:id="rId65"/>
  </p:sldIdLst>
  <p:sldSz cx="9144000" cy="5143500" type="screen16x9"/>
  <p:notesSz cx="6858000" cy="9144000"/>
  <p:embeddedFontLst>
    <p:embeddedFont>
      <p:font typeface="Bebas Neue" panose="020B0606020202050201" pitchFamily="34" charset="0"/>
      <p:regular r:id="rId68"/>
    </p:embeddedFont>
    <p:embeddedFont>
      <p:font typeface="Franklin Gothic Demi Cond" panose="020B0706030402020204" pitchFamily="34" charset="0"/>
      <p:regular r:id="rId69"/>
      <p:bold r:id="rId70"/>
    </p:embeddedFont>
    <p:embeddedFont>
      <p:font typeface="Franklin Gothic Medium" panose="020B0603020102020204" pitchFamily="34" charset="0"/>
      <p:regular r:id="rId71"/>
      <p:italic r:id="rId72"/>
    </p:embeddedFont>
    <p:embeddedFont>
      <p:font typeface="Georgia" panose="02040502050405020303" pitchFamily="18" charset="0"/>
      <p:regular r:id="rId73"/>
      <p:bold r:id="rId74"/>
      <p:italic r:id="rId75"/>
      <p:boldItalic r:id="rId76"/>
    </p:embeddedFont>
    <p:embeddedFont>
      <p:font typeface="Open Sans" panose="020B0606030504020204" pitchFamily="34" charset="0"/>
      <p:regular r:id="rId77"/>
      <p:bold r:id="rId78"/>
      <p:italic r:id="rId79"/>
      <p:boldItalic r:id="rId80"/>
    </p:embeddedFont>
    <p:embeddedFont>
      <p:font typeface="Source Sans Pro" panose="020B0503030403020204" pitchFamily="34" charset="0"/>
      <p:regular r:id="rId81"/>
      <p:bold r:id="rId82"/>
      <p:italic r:id="rId83"/>
      <p:boldItalic r:id="rId84"/>
    </p:embeddedFont>
    <p:embeddedFont>
      <p:font typeface="Univers" panose="020B0503020202020204" pitchFamily="34" charset="0"/>
      <p:regular r:id="rId85"/>
      <p:bold r:id="rId86"/>
    </p:embeddedFont>
    <p:embeddedFont>
      <p:font typeface="Verdana" panose="020B0604030504040204" pitchFamily="34" charset="0"/>
      <p:regular r:id="rId87"/>
      <p:bold r:id="rId88"/>
      <p:italic r:id="rId89"/>
      <p:boldItalic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408B3B-138A-C703-D64E-0EAB26D71259}" name="walter kim" initials="wk" userId="b962eda434544d9e" providerId="Windows Live"/>
  <p188:author id="{66ACCFD7-4F9F-20F6-5D53-1D87CB1D6A8D}" name="Rebekah Sides" initials="RS" userId="S::rsides@aphsa.org::c87b5f8f-e535-49c7-821e-27d701ffb9ac" providerId="AD"/>
  <p188:author id="{522AE6ED-E14A-E81E-8E0E-B64F25243083}" name="Shug Pierce" initials="SP" userId="S::spierce@aphsa.org::d3ac4bca-05c6-407c-a12c-4cfc0c9dfa4a" providerId="AD"/>
  <p188:author id="{A4C1E9FB-DF4C-2113-6274-E144733C2EAE}" name="Jessica Maneely" initials="JM" userId="S::jmaneely@aphsa.org::9ef97f2c-5d08-45c0-993c-97b7b0fea3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65A"/>
    <a:srgbClr val="696969"/>
    <a:srgbClr val="1F497D"/>
    <a:srgbClr val="006EBA"/>
    <a:srgbClr val="B08504"/>
    <a:srgbClr val="002F87"/>
    <a:srgbClr val="D02C2E"/>
    <a:srgbClr val="F8BE25"/>
    <a:srgbClr val="00A14A"/>
    <a:srgbClr val="D2E4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9F4269-334C-4EB5-9957-3D228D2ABA26}" v="156" dt="2025-08-16T03:10:50.158"/>
    <p1510:client id="{EF835A47-4ECA-A893-9D11-40FE5CBB02D3}" v="112" dt="2025-08-15T19:49:02.7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94" autoAdjust="0"/>
    <p:restoredTop sz="95726" autoAdjust="0"/>
  </p:normalViewPr>
  <p:slideViewPr>
    <p:cSldViewPr snapToGrid="0">
      <p:cViewPr varScale="1">
        <p:scale>
          <a:sx n="102" d="100"/>
          <a:sy n="102" d="100"/>
        </p:scale>
        <p:origin x="1013" y="67"/>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font" Target="fonts/font22.fntdata"/><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font" Target="fonts/font23.fntdata"/><Relationship Id="rId95" Type="http://schemas.microsoft.com/office/2015/10/relationships/revisionInfo" Target="revisionInfo.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font" Target="fonts/font2.fntdata"/><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font" Target="fonts/font18.fntdata"/><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handoutMaster" Target="handoutMasters/handout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openxmlformats.org/officeDocument/2006/relationships/font" Target="fonts/font21.fntdata"/><Relationship Id="rId91" Type="http://schemas.openxmlformats.org/officeDocument/2006/relationships/presProps" Target="presProps.xml"/><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9.fntdata"/><Relationship Id="rId7" Type="http://schemas.openxmlformats.org/officeDocument/2006/relationships/slideMaster" Target="slideMasters/slideMaster4.xml"/><Relationship Id="rId71" Type="http://schemas.openxmlformats.org/officeDocument/2006/relationships/font" Target="fonts/font4.fntdata"/><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notesMaster" Target="notesMasters/notesMaster1.xml"/><Relationship Id="rId87" Type="http://schemas.openxmlformats.org/officeDocument/2006/relationships/font" Target="fonts/font20.fntdata"/><Relationship Id="rId61" Type="http://schemas.openxmlformats.org/officeDocument/2006/relationships/slide" Target="slides/slide50.xml"/><Relationship Id="rId82" Type="http://schemas.openxmlformats.org/officeDocument/2006/relationships/font" Target="fonts/font15.fntdata"/><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font" Target="fonts/font10.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Gross Monthly Income</c:v>
                </c:pt>
              </c:strCache>
            </c:strRef>
          </c:tx>
          <c:spPr>
            <a:solidFill>
              <a:schemeClr val="accent1"/>
            </a:solidFill>
            <a:ln>
              <a:noFill/>
            </a:ln>
            <a:effectLst/>
          </c:spPr>
          <c:invertIfNegative val="0"/>
          <c:cat>
            <c:strRef>
              <c:f>Sheet1!$A$2:$A$9</c:f>
              <c:strCache>
                <c:ptCount val="8"/>
                <c:pt idx="0">
                  <c:v>50% FPL</c:v>
                </c:pt>
                <c:pt idx="1">
                  <c:v>75% FPL</c:v>
                </c:pt>
                <c:pt idx="2">
                  <c:v>100% FPL</c:v>
                </c:pt>
                <c:pt idx="3">
                  <c:v>125% FPL</c:v>
                </c:pt>
                <c:pt idx="4">
                  <c:v>130% FPL</c:v>
                </c:pt>
                <c:pt idx="5">
                  <c:v>150% FPL</c:v>
                </c:pt>
                <c:pt idx="6">
                  <c:v>175% FPL</c:v>
                </c:pt>
                <c:pt idx="7">
                  <c:v>200% FPL</c:v>
                </c:pt>
              </c:strCache>
            </c:strRef>
          </c:cat>
          <c:val>
            <c:numRef>
              <c:f>Sheet1!$B$2:$B$9</c:f>
              <c:numCache>
                <c:formatCode>General</c:formatCode>
                <c:ptCount val="8"/>
                <c:pt idx="0">
                  <c:v>608</c:v>
                </c:pt>
                <c:pt idx="1">
                  <c:v>911</c:v>
                </c:pt>
                <c:pt idx="2">
                  <c:v>1215</c:v>
                </c:pt>
                <c:pt idx="3">
                  <c:v>1519</c:v>
                </c:pt>
                <c:pt idx="4">
                  <c:v>1580</c:v>
                </c:pt>
                <c:pt idx="5">
                  <c:v>1823</c:v>
                </c:pt>
                <c:pt idx="6">
                  <c:v>2126</c:v>
                </c:pt>
                <c:pt idx="7">
                  <c:v>2430</c:v>
                </c:pt>
              </c:numCache>
            </c:numRef>
          </c:val>
          <c:extLst>
            <c:ext xmlns:c16="http://schemas.microsoft.com/office/drawing/2014/chart" uri="{C3380CC4-5D6E-409C-BE32-E72D297353CC}">
              <c16:uniqueId val="{00000000-43C3-4A09-9EBB-9411E2743603}"/>
            </c:ext>
          </c:extLst>
        </c:ser>
        <c:ser>
          <c:idx val="1"/>
          <c:order val="1"/>
          <c:tx>
            <c:strRef>
              <c:f>Sheet1!$C$1</c:f>
              <c:strCache>
                <c:ptCount val="1"/>
                <c:pt idx="0">
                  <c:v>SNAP Benefit</c:v>
                </c:pt>
              </c:strCache>
            </c:strRef>
          </c:tx>
          <c:spPr>
            <a:solidFill>
              <a:schemeClr val="accent2"/>
            </a:solidFill>
            <a:ln>
              <a:noFill/>
            </a:ln>
            <a:effectLst/>
          </c:spPr>
          <c:invertIfNegative val="0"/>
          <c:cat>
            <c:strRef>
              <c:f>Sheet1!$A$2:$A$9</c:f>
              <c:strCache>
                <c:ptCount val="8"/>
                <c:pt idx="0">
                  <c:v>50% FPL</c:v>
                </c:pt>
                <c:pt idx="1">
                  <c:v>75% FPL</c:v>
                </c:pt>
                <c:pt idx="2">
                  <c:v>100% FPL</c:v>
                </c:pt>
                <c:pt idx="3">
                  <c:v>125% FPL</c:v>
                </c:pt>
                <c:pt idx="4">
                  <c:v>130% FPL</c:v>
                </c:pt>
                <c:pt idx="5">
                  <c:v>150% FPL</c:v>
                </c:pt>
                <c:pt idx="6">
                  <c:v>175% FPL</c:v>
                </c:pt>
                <c:pt idx="7">
                  <c:v>200% FPL</c:v>
                </c:pt>
              </c:strCache>
            </c:strRef>
          </c:cat>
          <c:val>
            <c:numRef>
              <c:f>Sheet1!$C$2:$C$9</c:f>
              <c:numCache>
                <c:formatCode>General</c:formatCode>
                <c:ptCount val="8"/>
                <c:pt idx="0">
                  <c:v>291</c:v>
                </c:pt>
                <c:pt idx="1">
                  <c:v>291</c:v>
                </c:pt>
                <c:pt idx="2">
                  <c:v>261</c:v>
                </c:pt>
                <c:pt idx="3">
                  <c:v>173</c:v>
                </c:pt>
                <c:pt idx="4">
                  <c:v>0</c:v>
                </c:pt>
                <c:pt idx="5">
                  <c:v>0</c:v>
                </c:pt>
                <c:pt idx="6">
                  <c:v>0</c:v>
                </c:pt>
                <c:pt idx="7">
                  <c:v>0</c:v>
                </c:pt>
              </c:numCache>
            </c:numRef>
          </c:val>
          <c:extLst>
            <c:ext xmlns:c16="http://schemas.microsoft.com/office/drawing/2014/chart" uri="{C3380CC4-5D6E-409C-BE32-E72D297353CC}">
              <c16:uniqueId val="{00000005-43C3-4A09-9EBB-9411E2743603}"/>
            </c:ext>
          </c:extLst>
        </c:ser>
        <c:dLbls>
          <c:showLegendKey val="0"/>
          <c:showVal val="0"/>
          <c:showCatName val="0"/>
          <c:showSerName val="0"/>
          <c:showPercent val="0"/>
          <c:showBubbleSize val="0"/>
        </c:dLbls>
        <c:gapWidth val="50"/>
        <c:overlap val="100"/>
        <c:axId val="1808172080"/>
        <c:axId val="1808173328"/>
      </c:barChart>
      <c:catAx>
        <c:axId val="180817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8173328"/>
        <c:crosses val="autoZero"/>
        <c:auto val="1"/>
        <c:lblAlgn val="ctr"/>
        <c:lblOffset val="100"/>
        <c:noMultiLvlLbl val="0"/>
      </c:catAx>
      <c:valAx>
        <c:axId val="1808173328"/>
        <c:scaling>
          <c:orientation val="minMax"/>
          <c:max val="250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817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svg"/><Relationship Id="rId1" Type="http://schemas.openxmlformats.org/officeDocument/2006/relationships/image" Target="../media/image122.png"/><Relationship Id="rId6" Type="http://schemas.openxmlformats.org/officeDocument/2006/relationships/image" Target="../media/image127.svg"/><Relationship Id="rId5" Type="http://schemas.openxmlformats.org/officeDocument/2006/relationships/image" Target="../media/image126.png"/><Relationship Id="rId4" Type="http://schemas.openxmlformats.org/officeDocument/2006/relationships/image" Target="../media/image12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svg"/><Relationship Id="rId1" Type="http://schemas.openxmlformats.org/officeDocument/2006/relationships/image" Target="../media/image122.png"/><Relationship Id="rId6" Type="http://schemas.openxmlformats.org/officeDocument/2006/relationships/image" Target="../media/image127.svg"/><Relationship Id="rId5" Type="http://schemas.openxmlformats.org/officeDocument/2006/relationships/image" Target="../media/image126.png"/><Relationship Id="rId4" Type="http://schemas.openxmlformats.org/officeDocument/2006/relationships/image" Target="../media/image125.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C4F717-143A-46BC-83FA-BEA721306208}" type="doc">
      <dgm:prSet loTypeId="urn:microsoft.com/office/officeart/2005/8/layout/list1" loCatId="list" qsTypeId="urn:microsoft.com/office/officeart/2005/8/quickstyle/simple1" qsCatId="simple" csTypeId="urn:microsoft.com/office/officeart/2005/8/colors/accent5_2" csCatId="accent5" phldr="1"/>
      <dgm:spPr/>
      <dgm:t>
        <a:bodyPr/>
        <a:lstStyle/>
        <a:p>
          <a:endParaRPr lang="en-US"/>
        </a:p>
      </dgm:t>
    </dgm:pt>
    <dgm:pt modelId="{701348F3-8F79-4246-84AB-22AEDC943968}">
      <dgm:prSet phldrT="[Text]"/>
      <dgm:spPr/>
      <dgm:t>
        <a:bodyPr/>
        <a:lstStyle/>
        <a:p>
          <a:pPr>
            <a:buFont typeface="Arial"/>
            <a:buChar char="•"/>
          </a:pPr>
          <a:r>
            <a:rPr lang="en-US" dirty="0">
              <a:latin typeface="+mn-lt"/>
            </a:rPr>
            <a:t>Introduction </a:t>
          </a:r>
          <a:endParaRPr lang="en-US" dirty="0"/>
        </a:p>
      </dgm:t>
    </dgm:pt>
    <dgm:pt modelId="{9EACD9AD-AC3A-43AE-84CF-3FD001390E6D}" type="parTrans" cxnId="{979DF0C3-504D-46BE-AFE8-F96533AC21DF}">
      <dgm:prSet/>
      <dgm:spPr/>
      <dgm:t>
        <a:bodyPr/>
        <a:lstStyle/>
        <a:p>
          <a:endParaRPr lang="en-US"/>
        </a:p>
      </dgm:t>
    </dgm:pt>
    <dgm:pt modelId="{377CF8F2-48FB-4F2B-8A83-7CAE4B37E3EE}" type="sibTrans" cxnId="{979DF0C3-504D-46BE-AFE8-F96533AC21DF}">
      <dgm:prSet/>
      <dgm:spPr/>
      <dgm:t>
        <a:bodyPr/>
        <a:lstStyle/>
        <a:p>
          <a:endParaRPr lang="en-US"/>
        </a:p>
      </dgm:t>
    </dgm:pt>
    <dgm:pt modelId="{257DB39E-F7AA-48BF-A708-3E32DDDEDE66}">
      <dgm:prSet phldrT="[Text]"/>
      <dgm:spPr/>
      <dgm:t>
        <a:bodyPr/>
        <a:lstStyle/>
        <a:p>
          <a:r>
            <a:rPr lang="en-US" dirty="0"/>
            <a:t>Q&amp;A</a:t>
          </a:r>
        </a:p>
      </dgm:t>
    </dgm:pt>
    <dgm:pt modelId="{4033C77A-7907-4135-914F-527148E2970C}" type="parTrans" cxnId="{26E1BF7A-EE2F-42C6-ACDF-37826B0EBDFF}">
      <dgm:prSet/>
      <dgm:spPr/>
      <dgm:t>
        <a:bodyPr/>
        <a:lstStyle/>
        <a:p>
          <a:endParaRPr lang="en-US"/>
        </a:p>
      </dgm:t>
    </dgm:pt>
    <dgm:pt modelId="{A4DE7947-50A3-4325-8B65-EB9067442952}" type="sibTrans" cxnId="{26E1BF7A-EE2F-42C6-ACDF-37826B0EBDFF}">
      <dgm:prSet/>
      <dgm:spPr/>
      <dgm:t>
        <a:bodyPr/>
        <a:lstStyle/>
        <a:p>
          <a:endParaRPr lang="en-US"/>
        </a:p>
      </dgm:t>
    </dgm:pt>
    <dgm:pt modelId="{37C62CDA-B891-4429-B03E-4ABFC067965C}">
      <dgm:prSet/>
      <dgm:spPr/>
      <dgm:t>
        <a:bodyPr/>
        <a:lstStyle/>
        <a:p>
          <a:r>
            <a:rPr lang="en-US">
              <a:latin typeface="+mn-lt"/>
            </a:rPr>
            <a:t>APHSA’s Benefit Cliff Resource Hub</a:t>
          </a:r>
          <a:endParaRPr lang="en-US" dirty="0">
            <a:latin typeface="+mn-lt"/>
          </a:endParaRPr>
        </a:p>
      </dgm:t>
    </dgm:pt>
    <dgm:pt modelId="{E541C7AE-129C-484C-994F-989E542D09FD}" type="parTrans" cxnId="{A6090BCE-F61D-46A9-AAF0-E387BA468BDB}">
      <dgm:prSet/>
      <dgm:spPr/>
      <dgm:t>
        <a:bodyPr/>
        <a:lstStyle/>
        <a:p>
          <a:endParaRPr lang="en-US"/>
        </a:p>
      </dgm:t>
    </dgm:pt>
    <dgm:pt modelId="{69B4AF6F-01F0-4BFE-83CA-396360AF548E}" type="sibTrans" cxnId="{A6090BCE-F61D-46A9-AAF0-E387BA468BDB}">
      <dgm:prSet/>
      <dgm:spPr/>
      <dgm:t>
        <a:bodyPr/>
        <a:lstStyle/>
        <a:p>
          <a:endParaRPr lang="en-US"/>
        </a:p>
      </dgm:t>
    </dgm:pt>
    <dgm:pt modelId="{4C3388FE-9FFC-483A-9EC0-F3160A272823}">
      <dgm:prSet/>
      <dgm:spPr/>
      <dgm:t>
        <a:bodyPr/>
        <a:lstStyle/>
        <a:p>
          <a:r>
            <a:rPr lang="en-US" dirty="0">
              <a:latin typeface="+mn-lt"/>
            </a:rPr>
            <a:t>Transforming Services: Ohio’s Approach to Work First</a:t>
          </a:r>
        </a:p>
      </dgm:t>
    </dgm:pt>
    <dgm:pt modelId="{CC4F3D1F-B322-45DE-B91F-88BCF22608CC}" type="parTrans" cxnId="{C3393326-B2A2-41A8-B657-97997096531A}">
      <dgm:prSet/>
      <dgm:spPr/>
      <dgm:t>
        <a:bodyPr/>
        <a:lstStyle/>
        <a:p>
          <a:endParaRPr lang="en-US"/>
        </a:p>
      </dgm:t>
    </dgm:pt>
    <dgm:pt modelId="{ED18B668-B3A6-40AD-B784-494C99467F4F}" type="sibTrans" cxnId="{C3393326-B2A2-41A8-B657-97997096531A}">
      <dgm:prSet/>
      <dgm:spPr/>
      <dgm:t>
        <a:bodyPr/>
        <a:lstStyle/>
        <a:p>
          <a:endParaRPr lang="en-US"/>
        </a:p>
      </dgm:t>
    </dgm:pt>
    <dgm:pt modelId="{F71B94BD-7EF1-41C8-8554-C589E90A7129}">
      <dgm:prSet/>
      <dgm:spPr/>
      <dgm:t>
        <a:bodyPr/>
        <a:lstStyle/>
        <a:p>
          <a:r>
            <a:rPr lang="en-US" dirty="0">
              <a:latin typeface="+mn-lt"/>
            </a:rPr>
            <a:t>Louisiana Department of Children and Family Services</a:t>
          </a:r>
        </a:p>
      </dgm:t>
    </dgm:pt>
    <dgm:pt modelId="{11EB58AE-EF6E-4FC6-BCFA-BAD7434FE6E1}" type="parTrans" cxnId="{82AE73AB-19D9-4DA1-9719-4E6C333E3667}">
      <dgm:prSet/>
      <dgm:spPr/>
      <dgm:t>
        <a:bodyPr/>
        <a:lstStyle/>
        <a:p>
          <a:endParaRPr lang="en-US"/>
        </a:p>
      </dgm:t>
    </dgm:pt>
    <dgm:pt modelId="{596F389A-44F5-4355-9613-1B3B3DC11A1C}" type="sibTrans" cxnId="{82AE73AB-19D9-4DA1-9719-4E6C333E3667}">
      <dgm:prSet/>
      <dgm:spPr/>
      <dgm:t>
        <a:bodyPr/>
        <a:lstStyle/>
        <a:p>
          <a:endParaRPr lang="en-US"/>
        </a:p>
      </dgm:t>
    </dgm:pt>
    <dgm:pt modelId="{0D2BDF19-0E60-4464-8600-B02D86C3251C}">
      <dgm:prSet/>
      <dgm:spPr/>
      <dgm:t>
        <a:bodyPr/>
        <a:lstStyle/>
        <a:p>
          <a:r>
            <a:rPr lang="en-US" dirty="0">
              <a:latin typeface="+mn-lt"/>
            </a:rPr>
            <a:t>Upcoming Opportunity – Data &amp; Impact State Action &amp; Innovation Lab</a:t>
          </a:r>
        </a:p>
      </dgm:t>
    </dgm:pt>
    <dgm:pt modelId="{A73CEF4D-96D9-4F11-95BD-0F646782E721}" type="parTrans" cxnId="{3C1395A6-9938-466A-9EE5-A2665288FF98}">
      <dgm:prSet/>
      <dgm:spPr/>
      <dgm:t>
        <a:bodyPr/>
        <a:lstStyle/>
        <a:p>
          <a:endParaRPr lang="en-US"/>
        </a:p>
      </dgm:t>
    </dgm:pt>
    <dgm:pt modelId="{0095B77B-B8C9-421E-88B7-C3599F31DF0C}" type="sibTrans" cxnId="{3C1395A6-9938-466A-9EE5-A2665288FF98}">
      <dgm:prSet/>
      <dgm:spPr/>
      <dgm:t>
        <a:bodyPr/>
        <a:lstStyle/>
        <a:p>
          <a:endParaRPr lang="en-US"/>
        </a:p>
      </dgm:t>
    </dgm:pt>
    <dgm:pt modelId="{530900D8-8614-471E-A4E8-A0C07008533A}" type="pres">
      <dgm:prSet presAssocID="{B8C4F717-143A-46BC-83FA-BEA721306208}" presName="linear" presStyleCnt="0">
        <dgm:presLayoutVars>
          <dgm:dir/>
          <dgm:animLvl val="lvl"/>
          <dgm:resizeHandles val="exact"/>
        </dgm:presLayoutVars>
      </dgm:prSet>
      <dgm:spPr/>
    </dgm:pt>
    <dgm:pt modelId="{13BB670A-0157-4C47-A188-182C1A68FF5F}" type="pres">
      <dgm:prSet presAssocID="{701348F3-8F79-4246-84AB-22AEDC943968}" presName="parentLin" presStyleCnt="0"/>
      <dgm:spPr/>
    </dgm:pt>
    <dgm:pt modelId="{1BACDAD7-1196-49F1-941B-42B2E2B93FCB}" type="pres">
      <dgm:prSet presAssocID="{701348F3-8F79-4246-84AB-22AEDC943968}" presName="parentLeftMargin" presStyleLbl="node1" presStyleIdx="0" presStyleCnt="6"/>
      <dgm:spPr/>
    </dgm:pt>
    <dgm:pt modelId="{288DEC6E-1356-4187-8D71-5977D22D183E}" type="pres">
      <dgm:prSet presAssocID="{701348F3-8F79-4246-84AB-22AEDC943968}" presName="parentText" presStyleLbl="node1" presStyleIdx="0" presStyleCnt="6">
        <dgm:presLayoutVars>
          <dgm:chMax val="0"/>
          <dgm:bulletEnabled val="1"/>
        </dgm:presLayoutVars>
      </dgm:prSet>
      <dgm:spPr/>
    </dgm:pt>
    <dgm:pt modelId="{FFD9CC4F-CE44-44DF-B486-D2DA72582581}" type="pres">
      <dgm:prSet presAssocID="{701348F3-8F79-4246-84AB-22AEDC943968}" presName="negativeSpace" presStyleCnt="0"/>
      <dgm:spPr/>
    </dgm:pt>
    <dgm:pt modelId="{CCDF6562-D410-4832-833D-BC2C293B4EE9}" type="pres">
      <dgm:prSet presAssocID="{701348F3-8F79-4246-84AB-22AEDC943968}" presName="childText" presStyleLbl="conFgAcc1" presStyleIdx="0" presStyleCnt="6" custLinFactNeighborX="-4213" custLinFactNeighborY="-57832">
        <dgm:presLayoutVars>
          <dgm:bulletEnabled val="1"/>
        </dgm:presLayoutVars>
      </dgm:prSet>
      <dgm:spPr/>
    </dgm:pt>
    <dgm:pt modelId="{497CCE09-B161-4538-B60B-3DC36BE443A7}" type="pres">
      <dgm:prSet presAssocID="{377CF8F2-48FB-4F2B-8A83-7CAE4B37E3EE}" presName="spaceBetweenRectangles" presStyleCnt="0"/>
      <dgm:spPr/>
    </dgm:pt>
    <dgm:pt modelId="{94415179-D367-436F-90D4-A03E87034A06}" type="pres">
      <dgm:prSet presAssocID="{37C62CDA-B891-4429-B03E-4ABFC067965C}" presName="parentLin" presStyleCnt="0"/>
      <dgm:spPr/>
    </dgm:pt>
    <dgm:pt modelId="{44540A9C-11AA-488D-BF73-FB580671B3AE}" type="pres">
      <dgm:prSet presAssocID="{37C62CDA-B891-4429-B03E-4ABFC067965C}" presName="parentLeftMargin" presStyleLbl="node1" presStyleIdx="0" presStyleCnt="6"/>
      <dgm:spPr/>
    </dgm:pt>
    <dgm:pt modelId="{9C429DEB-E460-488C-A5A5-1DA3251601EC}" type="pres">
      <dgm:prSet presAssocID="{37C62CDA-B891-4429-B03E-4ABFC067965C}" presName="parentText" presStyleLbl="node1" presStyleIdx="1" presStyleCnt="6">
        <dgm:presLayoutVars>
          <dgm:chMax val="0"/>
          <dgm:bulletEnabled val="1"/>
        </dgm:presLayoutVars>
      </dgm:prSet>
      <dgm:spPr/>
    </dgm:pt>
    <dgm:pt modelId="{EF3CC112-25B1-4F65-81C5-18C267F38D63}" type="pres">
      <dgm:prSet presAssocID="{37C62CDA-B891-4429-B03E-4ABFC067965C}" presName="negativeSpace" presStyleCnt="0"/>
      <dgm:spPr/>
    </dgm:pt>
    <dgm:pt modelId="{3B3E0D00-6469-4C64-8795-0D4A1241EF75}" type="pres">
      <dgm:prSet presAssocID="{37C62CDA-B891-4429-B03E-4ABFC067965C}" presName="childText" presStyleLbl="conFgAcc1" presStyleIdx="1" presStyleCnt="6">
        <dgm:presLayoutVars>
          <dgm:bulletEnabled val="1"/>
        </dgm:presLayoutVars>
      </dgm:prSet>
      <dgm:spPr/>
    </dgm:pt>
    <dgm:pt modelId="{0D2B8ABB-87E1-43D5-B583-3CBC70B3368D}" type="pres">
      <dgm:prSet presAssocID="{69B4AF6F-01F0-4BFE-83CA-396360AF548E}" presName="spaceBetweenRectangles" presStyleCnt="0"/>
      <dgm:spPr/>
    </dgm:pt>
    <dgm:pt modelId="{51738DD8-23A3-4C3D-97AA-BD4FFEBEB01B}" type="pres">
      <dgm:prSet presAssocID="{4C3388FE-9FFC-483A-9EC0-F3160A272823}" presName="parentLin" presStyleCnt="0"/>
      <dgm:spPr/>
    </dgm:pt>
    <dgm:pt modelId="{07E36FAC-4D51-4A15-A26C-B8A1AFD8ADFB}" type="pres">
      <dgm:prSet presAssocID="{4C3388FE-9FFC-483A-9EC0-F3160A272823}" presName="parentLeftMargin" presStyleLbl="node1" presStyleIdx="1" presStyleCnt="6"/>
      <dgm:spPr/>
    </dgm:pt>
    <dgm:pt modelId="{85E8D0DD-F9CB-4D4E-A1CC-FFB151E580E1}" type="pres">
      <dgm:prSet presAssocID="{4C3388FE-9FFC-483A-9EC0-F3160A272823}" presName="parentText" presStyleLbl="node1" presStyleIdx="2" presStyleCnt="6">
        <dgm:presLayoutVars>
          <dgm:chMax val="0"/>
          <dgm:bulletEnabled val="1"/>
        </dgm:presLayoutVars>
      </dgm:prSet>
      <dgm:spPr/>
    </dgm:pt>
    <dgm:pt modelId="{21F2D2DA-1B11-4036-90B7-E8FA3EC3B270}" type="pres">
      <dgm:prSet presAssocID="{4C3388FE-9FFC-483A-9EC0-F3160A272823}" presName="negativeSpace" presStyleCnt="0"/>
      <dgm:spPr/>
    </dgm:pt>
    <dgm:pt modelId="{DCB5696E-B4B8-4EB8-8224-2AB268D1AD76}" type="pres">
      <dgm:prSet presAssocID="{4C3388FE-9FFC-483A-9EC0-F3160A272823}" presName="childText" presStyleLbl="conFgAcc1" presStyleIdx="2" presStyleCnt="6">
        <dgm:presLayoutVars>
          <dgm:bulletEnabled val="1"/>
        </dgm:presLayoutVars>
      </dgm:prSet>
      <dgm:spPr/>
    </dgm:pt>
    <dgm:pt modelId="{98227458-4CCB-43D5-9FFC-C2B9D1800BE3}" type="pres">
      <dgm:prSet presAssocID="{ED18B668-B3A6-40AD-B784-494C99467F4F}" presName="spaceBetweenRectangles" presStyleCnt="0"/>
      <dgm:spPr/>
    </dgm:pt>
    <dgm:pt modelId="{4BE044C5-9D6D-4864-971B-FE85E0F7ED0D}" type="pres">
      <dgm:prSet presAssocID="{F71B94BD-7EF1-41C8-8554-C589E90A7129}" presName="parentLin" presStyleCnt="0"/>
      <dgm:spPr/>
    </dgm:pt>
    <dgm:pt modelId="{71E16DC4-22F9-456C-A4B5-548CA0A4450C}" type="pres">
      <dgm:prSet presAssocID="{F71B94BD-7EF1-41C8-8554-C589E90A7129}" presName="parentLeftMargin" presStyleLbl="node1" presStyleIdx="2" presStyleCnt="6"/>
      <dgm:spPr/>
    </dgm:pt>
    <dgm:pt modelId="{D58D2280-0A11-4296-A075-C01FF3A4882C}" type="pres">
      <dgm:prSet presAssocID="{F71B94BD-7EF1-41C8-8554-C589E90A7129}" presName="parentText" presStyleLbl="node1" presStyleIdx="3" presStyleCnt="6">
        <dgm:presLayoutVars>
          <dgm:chMax val="0"/>
          <dgm:bulletEnabled val="1"/>
        </dgm:presLayoutVars>
      </dgm:prSet>
      <dgm:spPr/>
    </dgm:pt>
    <dgm:pt modelId="{95C2ACDE-7D12-4793-BFF4-D44195743671}" type="pres">
      <dgm:prSet presAssocID="{F71B94BD-7EF1-41C8-8554-C589E90A7129}" presName="negativeSpace" presStyleCnt="0"/>
      <dgm:spPr/>
    </dgm:pt>
    <dgm:pt modelId="{1F926C73-DFFD-43BA-8E86-0B49640D099A}" type="pres">
      <dgm:prSet presAssocID="{F71B94BD-7EF1-41C8-8554-C589E90A7129}" presName="childText" presStyleLbl="conFgAcc1" presStyleIdx="3" presStyleCnt="6">
        <dgm:presLayoutVars>
          <dgm:bulletEnabled val="1"/>
        </dgm:presLayoutVars>
      </dgm:prSet>
      <dgm:spPr/>
    </dgm:pt>
    <dgm:pt modelId="{A2459A75-BDA2-4A66-B609-1E32CC7B08DC}" type="pres">
      <dgm:prSet presAssocID="{596F389A-44F5-4355-9613-1B3B3DC11A1C}" presName="spaceBetweenRectangles" presStyleCnt="0"/>
      <dgm:spPr/>
    </dgm:pt>
    <dgm:pt modelId="{9F3EF7B3-626D-4C58-AA51-64DF7D6137B9}" type="pres">
      <dgm:prSet presAssocID="{0D2BDF19-0E60-4464-8600-B02D86C3251C}" presName="parentLin" presStyleCnt="0"/>
      <dgm:spPr/>
    </dgm:pt>
    <dgm:pt modelId="{A5666121-B3E2-4D80-9FBE-4F58D6390D83}" type="pres">
      <dgm:prSet presAssocID="{0D2BDF19-0E60-4464-8600-B02D86C3251C}" presName="parentLeftMargin" presStyleLbl="node1" presStyleIdx="3" presStyleCnt="6"/>
      <dgm:spPr/>
    </dgm:pt>
    <dgm:pt modelId="{F9A44C6A-8E79-4B59-BB0C-D3B630A3C44F}" type="pres">
      <dgm:prSet presAssocID="{0D2BDF19-0E60-4464-8600-B02D86C3251C}" presName="parentText" presStyleLbl="node1" presStyleIdx="4" presStyleCnt="6">
        <dgm:presLayoutVars>
          <dgm:chMax val="0"/>
          <dgm:bulletEnabled val="1"/>
        </dgm:presLayoutVars>
      </dgm:prSet>
      <dgm:spPr/>
    </dgm:pt>
    <dgm:pt modelId="{C16A0FE8-C05B-4C75-B451-9374285D7276}" type="pres">
      <dgm:prSet presAssocID="{0D2BDF19-0E60-4464-8600-B02D86C3251C}" presName="negativeSpace" presStyleCnt="0"/>
      <dgm:spPr/>
    </dgm:pt>
    <dgm:pt modelId="{1549199D-A492-48D5-9561-71D28A359DD0}" type="pres">
      <dgm:prSet presAssocID="{0D2BDF19-0E60-4464-8600-B02D86C3251C}" presName="childText" presStyleLbl="conFgAcc1" presStyleIdx="4" presStyleCnt="6">
        <dgm:presLayoutVars>
          <dgm:bulletEnabled val="1"/>
        </dgm:presLayoutVars>
      </dgm:prSet>
      <dgm:spPr/>
    </dgm:pt>
    <dgm:pt modelId="{14256777-5595-4F0E-8206-F47B694F8A2F}" type="pres">
      <dgm:prSet presAssocID="{0095B77B-B8C9-421E-88B7-C3599F31DF0C}" presName="spaceBetweenRectangles" presStyleCnt="0"/>
      <dgm:spPr/>
    </dgm:pt>
    <dgm:pt modelId="{5762A481-07C4-4159-AAE2-454E430DCB97}" type="pres">
      <dgm:prSet presAssocID="{257DB39E-F7AA-48BF-A708-3E32DDDEDE66}" presName="parentLin" presStyleCnt="0"/>
      <dgm:spPr/>
    </dgm:pt>
    <dgm:pt modelId="{9131C9C3-C32C-426A-8446-576364E8EFA5}" type="pres">
      <dgm:prSet presAssocID="{257DB39E-F7AA-48BF-A708-3E32DDDEDE66}" presName="parentLeftMargin" presStyleLbl="node1" presStyleIdx="4" presStyleCnt="6"/>
      <dgm:spPr/>
    </dgm:pt>
    <dgm:pt modelId="{370D6F86-DDC7-4F29-B7C6-575E071689C8}" type="pres">
      <dgm:prSet presAssocID="{257DB39E-F7AA-48BF-A708-3E32DDDEDE66}" presName="parentText" presStyleLbl="node1" presStyleIdx="5" presStyleCnt="6">
        <dgm:presLayoutVars>
          <dgm:chMax val="0"/>
          <dgm:bulletEnabled val="1"/>
        </dgm:presLayoutVars>
      </dgm:prSet>
      <dgm:spPr/>
    </dgm:pt>
    <dgm:pt modelId="{B8E8C3AF-81BB-4C5E-8AE5-EEEDA82FB9F3}" type="pres">
      <dgm:prSet presAssocID="{257DB39E-F7AA-48BF-A708-3E32DDDEDE66}" presName="negativeSpace" presStyleCnt="0"/>
      <dgm:spPr/>
    </dgm:pt>
    <dgm:pt modelId="{AE38C4A5-826A-42DA-838E-3F81577455B1}" type="pres">
      <dgm:prSet presAssocID="{257DB39E-F7AA-48BF-A708-3E32DDDEDE66}" presName="childText" presStyleLbl="conFgAcc1" presStyleIdx="5" presStyleCnt="6">
        <dgm:presLayoutVars>
          <dgm:bulletEnabled val="1"/>
        </dgm:presLayoutVars>
      </dgm:prSet>
      <dgm:spPr/>
    </dgm:pt>
  </dgm:ptLst>
  <dgm:cxnLst>
    <dgm:cxn modelId="{351D2001-B1DC-4F9D-947B-509EF945DD6F}" type="presOf" srcId="{4C3388FE-9FFC-483A-9EC0-F3160A272823}" destId="{85E8D0DD-F9CB-4D4E-A1CC-FFB151E580E1}" srcOrd="1" destOrd="0" presId="urn:microsoft.com/office/officeart/2005/8/layout/list1"/>
    <dgm:cxn modelId="{C3393326-B2A2-41A8-B657-97997096531A}" srcId="{B8C4F717-143A-46BC-83FA-BEA721306208}" destId="{4C3388FE-9FFC-483A-9EC0-F3160A272823}" srcOrd="2" destOrd="0" parTransId="{CC4F3D1F-B322-45DE-B91F-88BCF22608CC}" sibTransId="{ED18B668-B3A6-40AD-B784-494C99467F4F}"/>
    <dgm:cxn modelId="{D7D2792C-F906-4A8D-89C9-DEAFFA9A83E7}" type="presOf" srcId="{F71B94BD-7EF1-41C8-8554-C589E90A7129}" destId="{D58D2280-0A11-4296-A075-C01FF3A4882C}" srcOrd="1" destOrd="0" presId="urn:microsoft.com/office/officeart/2005/8/layout/list1"/>
    <dgm:cxn modelId="{C1413672-82C2-4D00-8888-1C7D85ECEBEA}" type="presOf" srcId="{701348F3-8F79-4246-84AB-22AEDC943968}" destId="{288DEC6E-1356-4187-8D71-5977D22D183E}" srcOrd="1" destOrd="0" presId="urn:microsoft.com/office/officeart/2005/8/layout/list1"/>
    <dgm:cxn modelId="{42AEA976-E540-4FF9-8459-8AB9817193BF}" type="presOf" srcId="{B8C4F717-143A-46BC-83FA-BEA721306208}" destId="{530900D8-8614-471E-A4E8-A0C07008533A}" srcOrd="0" destOrd="0" presId="urn:microsoft.com/office/officeart/2005/8/layout/list1"/>
    <dgm:cxn modelId="{26E1BF7A-EE2F-42C6-ACDF-37826B0EBDFF}" srcId="{B8C4F717-143A-46BC-83FA-BEA721306208}" destId="{257DB39E-F7AA-48BF-A708-3E32DDDEDE66}" srcOrd="5" destOrd="0" parTransId="{4033C77A-7907-4135-914F-527148E2970C}" sibTransId="{A4DE7947-50A3-4325-8B65-EB9067442952}"/>
    <dgm:cxn modelId="{A5969A85-F74F-4852-A39B-10D0097A6C2A}" type="presOf" srcId="{4C3388FE-9FFC-483A-9EC0-F3160A272823}" destId="{07E36FAC-4D51-4A15-A26C-B8A1AFD8ADFB}" srcOrd="0" destOrd="0" presId="urn:microsoft.com/office/officeart/2005/8/layout/list1"/>
    <dgm:cxn modelId="{962B4F92-7FBF-48EF-92C6-D955F7ABA84A}" type="presOf" srcId="{257DB39E-F7AA-48BF-A708-3E32DDDEDE66}" destId="{9131C9C3-C32C-426A-8446-576364E8EFA5}" srcOrd="0" destOrd="0" presId="urn:microsoft.com/office/officeart/2005/8/layout/list1"/>
    <dgm:cxn modelId="{3C1395A6-9938-466A-9EE5-A2665288FF98}" srcId="{B8C4F717-143A-46BC-83FA-BEA721306208}" destId="{0D2BDF19-0E60-4464-8600-B02D86C3251C}" srcOrd="4" destOrd="0" parTransId="{A73CEF4D-96D9-4F11-95BD-0F646782E721}" sibTransId="{0095B77B-B8C9-421E-88B7-C3599F31DF0C}"/>
    <dgm:cxn modelId="{82AE73AB-19D9-4DA1-9719-4E6C333E3667}" srcId="{B8C4F717-143A-46BC-83FA-BEA721306208}" destId="{F71B94BD-7EF1-41C8-8554-C589E90A7129}" srcOrd="3" destOrd="0" parTransId="{11EB58AE-EF6E-4FC6-BCFA-BAD7434FE6E1}" sibTransId="{596F389A-44F5-4355-9613-1B3B3DC11A1C}"/>
    <dgm:cxn modelId="{D22229C3-253B-4C9E-8290-487D6A03AE9F}" type="presOf" srcId="{37C62CDA-B891-4429-B03E-4ABFC067965C}" destId="{9C429DEB-E460-488C-A5A5-1DA3251601EC}" srcOrd="1" destOrd="0" presId="urn:microsoft.com/office/officeart/2005/8/layout/list1"/>
    <dgm:cxn modelId="{979DF0C3-504D-46BE-AFE8-F96533AC21DF}" srcId="{B8C4F717-143A-46BC-83FA-BEA721306208}" destId="{701348F3-8F79-4246-84AB-22AEDC943968}" srcOrd="0" destOrd="0" parTransId="{9EACD9AD-AC3A-43AE-84CF-3FD001390E6D}" sibTransId="{377CF8F2-48FB-4F2B-8A83-7CAE4B37E3EE}"/>
    <dgm:cxn modelId="{E36913C7-683B-4001-B898-1CAB2A0721B5}" type="presOf" srcId="{257DB39E-F7AA-48BF-A708-3E32DDDEDE66}" destId="{370D6F86-DDC7-4F29-B7C6-575E071689C8}" srcOrd="1" destOrd="0" presId="urn:microsoft.com/office/officeart/2005/8/layout/list1"/>
    <dgm:cxn modelId="{A6090BCE-F61D-46A9-AAF0-E387BA468BDB}" srcId="{B8C4F717-143A-46BC-83FA-BEA721306208}" destId="{37C62CDA-B891-4429-B03E-4ABFC067965C}" srcOrd="1" destOrd="0" parTransId="{E541C7AE-129C-484C-994F-989E542D09FD}" sibTransId="{69B4AF6F-01F0-4BFE-83CA-396360AF548E}"/>
    <dgm:cxn modelId="{ADC69AD0-E37A-46F6-90F3-679F731E73FE}" type="presOf" srcId="{701348F3-8F79-4246-84AB-22AEDC943968}" destId="{1BACDAD7-1196-49F1-941B-42B2E2B93FCB}" srcOrd="0" destOrd="0" presId="urn:microsoft.com/office/officeart/2005/8/layout/list1"/>
    <dgm:cxn modelId="{14C05BD5-6870-4AA9-9FA8-1AD73D15CEC8}" type="presOf" srcId="{0D2BDF19-0E60-4464-8600-B02D86C3251C}" destId="{A5666121-B3E2-4D80-9FBE-4F58D6390D83}" srcOrd="0" destOrd="0" presId="urn:microsoft.com/office/officeart/2005/8/layout/list1"/>
    <dgm:cxn modelId="{3D9067DC-672E-4FDA-A238-6E9079588931}" type="presOf" srcId="{0D2BDF19-0E60-4464-8600-B02D86C3251C}" destId="{F9A44C6A-8E79-4B59-BB0C-D3B630A3C44F}" srcOrd="1" destOrd="0" presId="urn:microsoft.com/office/officeart/2005/8/layout/list1"/>
    <dgm:cxn modelId="{57E774E3-C14E-4EC8-B150-425789F2EA83}" type="presOf" srcId="{37C62CDA-B891-4429-B03E-4ABFC067965C}" destId="{44540A9C-11AA-488D-BF73-FB580671B3AE}" srcOrd="0" destOrd="0" presId="urn:microsoft.com/office/officeart/2005/8/layout/list1"/>
    <dgm:cxn modelId="{882D06F6-A9C5-49DC-896F-E2CD74B490B3}" type="presOf" srcId="{F71B94BD-7EF1-41C8-8554-C589E90A7129}" destId="{71E16DC4-22F9-456C-A4B5-548CA0A4450C}" srcOrd="0" destOrd="0" presId="urn:microsoft.com/office/officeart/2005/8/layout/list1"/>
    <dgm:cxn modelId="{68C07FD2-43CD-4AEA-8011-1D5529625869}" type="presParOf" srcId="{530900D8-8614-471E-A4E8-A0C07008533A}" destId="{13BB670A-0157-4C47-A188-182C1A68FF5F}" srcOrd="0" destOrd="0" presId="urn:microsoft.com/office/officeart/2005/8/layout/list1"/>
    <dgm:cxn modelId="{7461DEC7-E7DC-40A9-846F-A8AD3A4BEEC0}" type="presParOf" srcId="{13BB670A-0157-4C47-A188-182C1A68FF5F}" destId="{1BACDAD7-1196-49F1-941B-42B2E2B93FCB}" srcOrd="0" destOrd="0" presId="urn:microsoft.com/office/officeart/2005/8/layout/list1"/>
    <dgm:cxn modelId="{9FA88D13-0EA7-4FF4-8E26-AE2204BB6E74}" type="presParOf" srcId="{13BB670A-0157-4C47-A188-182C1A68FF5F}" destId="{288DEC6E-1356-4187-8D71-5977D22D183E}" srcOrd="1" destOrd="0" presId="urn:microsoft.com/office/officeart/2005/8/layout/list1"/>
    <dgm:cxn modelId="{9BA126A8-8304-460C-A274-11575B89C91B}" type="presParOf" srcId="{530900D8-8614-471E-A4E8-A0C07008533A}" destId="{FFD9CC4F-CE44-44DF-B486-D2DA72582581}" srcOrd="1" destOrd="0" presId="urn:microsoft.com/office/officeart/2005/8/layout/list1"/>
    <dgm:cxn modelId="{806E9C64-5017-42BC-AAEE-254CB53FB76B}" type="presParOf" srcId="{530900D8-8614-471E-A4E8-A0C07008533A}" destId="{CCDF6562-D410-4832-833D-BC2C293B4EE9}" srcOrd="2" destOrd="0" presId="urn:microsoft.com/office/officeart/2005/8/layout/list1"/>
    <dgm:cxn modelId="{5FA06E75-1B33-41EC-B813-3548E22F15C1}" type="presParOf" srcId="{530900D8-8614-471E-A4E8-A0C07008533A}" destId="{497CCE09-B161-4538-B60B-3DC36BE443A7}" srcOrd="3" destOrd="0" presId="urn:microsoft.com/office/officeart/2005/8/layout/list1"/>
    <dgm:cxn modelId="{C205FF37-DA49-4A33-9312-BB06389B536B}" type="presParOf" srcId="{530900D8-8614-471E-A4E8-A0C07008533A}" destId="{94415179-D367-436F-90D4-A03E87034A06}" srcOrd="4" destOrd="0" presId="urn:microsoft.com/office/officeart/2005/8/layout/list1"/>
    <dgm:cxn modelId="{C7D84C54-F70C-49B5-B4B2-976A9F5A81DC}" type="presParOf" srcId="{94415179-D367-436F-90D4-A03E87034A06}" destId="{44540A9C-11AA-488D-BF73-FB580671B3AE}" srcOrd="0" destOrd="0" presId="urn:microsoft.com/office/officeart/2005/8/layout/list1"/>
    <dgm:cxn modelId="{C8EA63FC-70DB-46CF-AB73-BCB76232E2B8}" type="presParOf" srcId="{94415179-D367-436F-90D4-A03E87034A06}" destId="{9C429DEB-E460-488C-A5A5-1DA3251601EC}" srcOrd="1" destOrd="0" presId="urn:microsoft.com/office/officeart/2005/8/layout/list1"/>
    <dgm:cxn modelId="{32A2CF9A-CB06-4632-97DE-6F55EA16C79B}" type="presParOf" srcId="{530900D8-8614-471E-A4E8-A0C07008533A}" destId="{EF3CC112-25B1-4F65-81C5-18C267F38D63}" srcOrd="5" destOrd="0" presId="urn:microsoft.com/office/officeart/2005/8/layout/list1"/>
    <dgm:cxn modelId="{9DA32CF7-55CF-43BD-A220-69348619C261}" type="presParOf" srcId="{530900D8-8614-471E-A4E8-A0C07008533A}" destId="{3B3E0D00-6469-4C64-8795-0D4A1241EF75}" srcOrd="6" destOrd="0" presId="urn:microsoft.com/office/officeart/2005/8/layout/list1"/>
    <dgm:cxn modelId="{819065D3-89A9-44A2-844F-59BC384D4DA5}" type="presParOf" srcId="{530900D8-8614-471E-A4E8-A0C07008533A}" destId="{0D2B8ABB-87E1-43D5-B583-3CBC70B3368D}" srcOrd="7" destOrd="0" presId="urn:microsoft.com/office/officeart/2005/8/layout/list1"/>
    <dgm:cxn modelId="{8DC0F640-00B4-4B79-8DFF-2447DCFA8EF6}" type="presParOf" srcId="{530900D8-8614-471E-A4E8-A0C07008533A}" destId="{51738DD8-23A3-4C3D-97AA-BD4FFEBEB01B}" srcOrd="8" destOrd="0" presId="urn:microsoft.com/office/officeart/2005/8/layout/list1"/>
    <dgm:cxn modelId="{03F8B9AE-3AEB-4CC2-B2ED-7535B4B57595}" type="presParOf" srcId="{51738DD8-23A3-4C3D-97AA-BD4FFEBEB01B}" destId="{07E36FAC-4D51-4A15-A26C-B8A1AFD8ADFB}" srcOrd="0" destOrd="0" presId="urn:microsoft.com/office/officeart/2005/8/layout/list1"/>
    <dgm:cxn modelId="{BF49C730-F12A-4402-AA80-6415D631AE3F}" type="presParOf" srcId="{51738DD8-23A3-4C3D-97AA-BD4FFEBEB01B}" destId="{85E8D0DD-F9CB-4D4E-A1CC-FFB151E580E1}" srcOrd="1" destOrd="0" presId="urn:microsoft.com/office/officeart/2005/8/layout/list1"/>
    <dgm:cxn modelId="{FE29176C-111E-4C89-80C1-1393ED6C82CD}" type="presParOf" srcId="{530900D8-8614-471E-A4E8-A0C07008533A}" destId="{21F2D2DA-1B11-4036-90B7-E8FA3EC3B270}" srcOrd="9" destOrd="0" presId="urn:microsoft.com/office/officeart/2005/8/layout/list1"/>
    <dgm:cxn modelId="{88CB38B9-AE88-41F1-A232-FCCD261C782B}" type="presParOf" srcId="{530900D8-8614-471E-A4E8-A0C07008533A}" destId="{DCB5696E-B4B8-4EB8-8224-2AB268D1AD76}" srcOrd="10" destOrd="0" presId="urn:microsoft.com/office/officeart/2005/8/layout/list1"/>
    <dgm:cxn modelId="{1B0C13C7-7886-4990-B0B5-B1D33624D16C}" type="presParOf" srcId="{530900D8-8614-471E-A4E8-A0C07008533A}" destId="{98227458-4CCB-43D5-9FFC-C2B9D1800BE3}" srcOrd="11" destOrd="0" presId="urn:microsoft.com/office/officeart/2005/8/layout/list1"/>
    <dgm:cxn modelId="{3EFEFDCE-A555-41AE-B961-1BE933AF5654}" type="presParOf" srcId="{530900D8-8614-471E-A4E8-A0C07008533A}" destId="{4BE044C5-9D6D-4864-971B-FE85E0F7ED0D}" srcOrd="12" destOrd="0" presId="urn:microsoft.com/office/officeart/2005/8/layout/list1"/>
    <dgm:cxn modelId="{1CA400FD-4D7E-42CB-96E5-BC6B7DFE602B}" type="presParOf" srcId="{4BE044C5-9D6D-4864-971B-FE85E0F7ED0D}" destId="{71E16DC4-22F9-456C-A4B5-548CA0A4450C}" srcOrd="0" destOrd="0" presId="urn:microsoft.com/office/officeart/2005/8/layout/list1"/>
    <dgm:cxn modelId="{6A89DF3D-E5EE-4225-8B97-1CB79CC2DE89}" type="presParOf" srcId="{4BE044C5-9D6D-4864-971B-FE85E0F7ED0D}" destId="{D58D2280-0A11-4296-A075-C01FF3A4882C}" srcOrd="1" destOrd="0" presId="urn:microsoft.com/office/officeart/2005/8/layout/list1"/>
    <dgm:cxn modelId="{2FC105A6-2A60-4366-AB5C-12CB40E233FB}" type="presParOf" srcId="{530900D8-8614-471E-A4E8-A0C07008533A}" destId="{95C2ACDE-7D12-4793-BFF4-D44195743671}" srcOrd="13" destOrd="0" presId="urn:microsoft.com/office/officeart/2005/8/layout/list1"/>
    <dgm:cxn modelId="{DA3B79BE-07BE-4C14-A1C8-5A684454C74D}" type="presParOf" srcId="{530900D8-8614-471E-A4E8-A0C07008533A}" destId="{1F926C73-DFFD-43BA-8E86-0B49640D099A}" srcOrd="14" destOrd="0" presId="urn:microsoft.com/office/officeart/2005/8/layout/list1"/>
    <dgm:cxn modelId="{7357C52D-2DC6-4245-8778-CDB04CA49B2B}" type="presParOf" srcId="{530900D8-8614-471E-A4E8-A0C07008533A}" destId="{A2459A75-BDA2-4A66-B609-1E32CC7B08DC}" srcOrd="15" destOrd="0" presId="urn:microsoft.com/office/officeart/2005/8/layout/list1"/>
    <dgm:cxn modelId="{F5626208-4BAE-49CE-AB71-8616ABD8B52D}" type="presParOf" srcId="{530900D8-8614-471E-A4E8-A0C07008533A}" destId="{9F3EF7B3-626D-4C58-AA51-64DF7D6137B9}" srcOrd="16" destOrd="0" presId="urn:microsoft.com/office/officeart/2005/8/layout/list1"/>
    <dgm:cxn modelId="{D26FD485-3189-4F81-B6A4-FBC44A022DFE}" type="presParOf" srcId="{9F3EF7B3-626D-4C58-AA51-64DF7D6137B9}" destId="{A5666121-B3E2-4D80-9FBE-4F58D6390D83}" srcOrd="0" destOrd="0" presId="urn:microsoft.com/office/officeart/2005/8/layout/list1"/>
    <dgm:cxn modelId="{FA76A23F-910F-42C1-AACA-8814D860EFC0}" type="presParOf" srcId="{9F3EF7B3-626D-4C58-AA51-64DF7D6137B9}" destId="{F9A44C6A-8E79-4B59-BB0C-D3B630A3C44F}" srcOrd="1" destOrd="0" presId="urn:microsoft.com/office/officeart/2005/8/layout/list1"/>
    <dgm:cxn modelId="{92440D5A-AD47-4A45-8116-1DAA0BF2AEAE}" type="presParOf" srcId="{530900D8-8614-471E-A4E8-A0C07008533A}" destId="{C16A0FE8-C05B-4C75-B451-9374285D7276}" srcOrd="17" destOrd="0" presId="urn:microsoft.com/office/officeart/2005/8/layout/list1"/>
    <dgm:cxn modelId="{AB961E36-9629-4F85-B4C3-759783ABA02B}" type="presParOf" srcId="{530900D8-8614-471E-A4E8-A0C07008533A}" destId="{1549199D-A492-48D5-9561-71D28A359DD0}" srcOrd="18" destOrd="0" presId="urn:microsoft.com/office/officeart/2005/8/layout/list1"/>
    <dgm:cxn modelId="{46D2EAEE-67F1-4822-9FB7-1179558C6672}" type="presParOf" srcId="{530900D8-8614-471E-A4E8-A0C07008533A}" destId="{14256777-5595-4F0E-8206-F47B694F8A2F}" srcOrd="19" destOrd="0" presId="urn:microsoft.com/office/officeart/2005/8/layout/list1"/>
    <dgm:cxn modelId="{22F20B58-5543-4224-A6C2-E00BEA1AD34F}" type="presParOf" srcId="{530900D8-8614-471E-A4E8-A0C07008533A}" destId="{5762A481-07C4-4159-AAE2-454E430DCB97}" srcOrd="20" destOrd="0" presId="urn:microsoft.com/office/officeart/2005/8/layout/list1"/>
    <dgm:cxn modelId="{83E7FAE3-1EDE-43E2-9286-EEE06C5FFB35}" type="presParOf" srcId="{5762A481-07C4-4159-AAE2-454E430DCB97}" destId="{9131C9C3-C32C-426A-8446-576364E8EFA5}" srcOrd="0" destOrd="0" presId="urn:microsoft.com/office/officeart/2005/8/layout/list1"/>
    <dgm:cxn modelId="{9B8D9EF3-48BF-44F5-81E9-E362BFD9835B}" type="presParOf" srcId="{5762A481-07C4-4159-AAE2-454E430DCB97}" destId="{370D6F86-DDC7-4F29-B7C6-575E071689C8}" srcOrd="1" destOrd="0" presId="urn:microsoft.com/office/officeart/2005/8/layout/list1"/>
    <dgm:cxn modelId="{7CD1743D-D70B-46FC-84FC-31FC8D10D975}" type="presParOf" srcId="{530900D8-8614-471E-A4E8-A0C07008533A}" destId="{B8E8C3AF-81BB-4C5E-8AE5-EEEDA82FB9F3}" srcOrd="21" destOrd="0" presId="urn:microsoft.com/office/officeart/2005/8/layout/list1"/>
    <dgm:cxn modelId="{C4A14765-C9FE-4969-9D55-35C68844D8CF}" type="presParOf" srcId="{530900D8-8614-471E-A4E8-A0C07008533A}" destId="{AE38C4A5-826A-42DA-838E-3F81577455B1}"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E6493A-B6FE-47B3-B3ED-7F6FA530C710}" type="doc">
      <dgm:prSet loTypeId="urn:microsoft.com/office/officeart/2005/8/layout/hProcess9" loCatId="process" qsTypeId="urn:microsoft.com/office/officeart/2005/8/quickstyle/simple1" qsCatId="simple" csTypeId="urn:microsoft.com/office/officeart/2005/8/colors/accent1_2" csCatId="accent1" phldr="1"/>
      <dgm:spPr/>
    </dgm:pt>
    <dgm:pt modelId="{9A5F3F64-66D1-462D-AC1A-F83209B7AFC4}">
      <dgm:prSet phldrT="[Text]" custT="1"/>
      <dgm:spPr>
        <a:solidFill>
          <a:schemeClr val="accent1">
            <a:lumMod val="20000"/>
            <a:lumOff val="80000"/>
          </a:schemeClr>
        </a:solidFill>
      </dgm:spPr>
      <dgm:t>
        <a:bodyPr/>
        <a:lstStyle/>
        <a:p>
          <a:r>
            <a:rPr lang="en-US" sz="1200" b="1" dirty="0"/>
            <a:t>Interview SMEs:</a:t>
          </a:r>
        </a:p>
        <a:p>
          <a:endParaRPr lang="en-US" sz="800" b="1" dirty="0"/>
        </a:p>
        <a:p>
          <a:endParaRPr lang="en-US" sz="900" dirty="0"/>
        </a:p>
        <a:p>
          <a:r>
            <a:rPr lang="en-US" sz="900" dirty="0"/>
            <a:t>Build on what’s already been done.</a:t>
          </a:r>
        </a:p>
        <a:p>
          <a:endParaRPr lang="en-US" sz="900" dirty="0"/>
        </a:p>
      </dgm:t>
    </dgm:pt>
    <dgm:pt modelId="{690E7237-66C0-4959-A3E0-9AC9C9CD4D97}" type="parTrans" cxnId="{742129C8-1B6A-4F47-B448-6A8F043E9162}">
      <dgm:prSet/>
      <dgm:spPr/>
      <dgm:t>
        <a:bodyPr/>
        <a:lstStyle/>
        <a:p>
          <a:endParaRPr lang="en-US"/>
        </a:p>
      </dgm:t>
    </dgm:pt>
    <dgm:pt modelId="{092BDD67-D415-4D78-9697-799C738D6B36}" type="sibTrans" cxnId="{742129C8-1B6A-4F47-B448-6A8F043E9162}">
      <dgm:prSet/>
      <dgm:spPr/>
      <dgm:t>
        <a:bodyPr/>
        <a:lstStyle/>
        <a:p>
          <a:endParaRPr lang="en-US"/>
        </a:p>
      </dgm:t>
    </dgm:pt>
    <dgm:pt modelId="{F6DED8A2-A79A-46AC-AE0A-40B8A15DC991}">
      <dgm:prSet phldrT="[Text]" custT="1"/>
      <dgm:spPr/>
      <dgm:t>
        <a:bodyPr/>
        <a:lstStyle/>
        <a:p>
          <a:r>
            <a:rPr lang="en-US" sz="1200" b="1" dirty="0"/>
            <a:t>Develop Dashboard Concept: </a:t>
          </a:r>
        </a:p>
        <a:p>
          <a:endParaRPr lang="en-US" sz="900" b="0" dirty="0"/>
        </a:p>
        <a:p>
          <a:r>
            <a:rPr lang="en-US" sz="900" b="0" dirty="0"/>
            <a:t>Apply interview themes to dashboard concept design.</a:t>
          </a:r>
        </a:p>
        <a:p>
          <a:endParaRPr lang="en-US" sz="900" b="0" dirty="0"/>
        </a:p>
      </dgm:t>
    </dgm:pt>
    <dgm:pt modelId="{270368E1-B28B-4D64-BE14-0FFE9F4BBA79}" type="parTrans" cxnId="{2BA30FF7-DE88-4E31-A88E-25E2D4315071}">
      <dgm:prSet/>
      <dgm:spPr/>
      <dgm:t>
        <a:bodyPr/>
        <a:lstStyle/>
        <a:p>
          <a:endParaRPr lang="en-US"/>
        </a:p>
      </dgm:t>
    </dgm:pt>
    <dgm:pt modelId="{F7B16858-4CC2-42B7-820E-AB9DACA20FA0}" type="sibTrans" cxnId="{2BA30FF7-DE88-4E31-A88E-25E2D4315071}">
      <dgm:prSet/>
      <dgm:spPr/>
      <dgm:t>
        <a:bodyPr/>
        <a:lstStyle/>
        <a:p>
          <a:endParaRPr lang="en-US"/>
        </a:p>
      </dgm:t>
    </dgm:pt>
    <dgm:pt modelId="{A01FF620-60A1-4A00-AFC4-64CCCAC8C299}">
      <dgm:prSet phldrT="[Text]" custT="1"/>
      <dgm:spPr>
        <a:solidFill>
          <a:schemeClr val="accent1">
            <a:lumMod val="75000"/>
          </a:schemeClr>
        </a:solidFill>
      </dgm:spPr>
      <dgm:t>
        <a:bodyPr/>
        <a:lstStyle/>
        <a:p>
          <a:r>
            <a:rPr lang="en-US" sz="1200" b="1" dirty="0"/>
            <a:t>Research Selected States:</a:t>
          </a:r>
        </a:p>
        <a:p>
          <a:endParaRPr lang="en-US" sz="900" b="0" dirty="0"/>
        </a:p>
        <a:p>
          <a:r>
            <a:rPr lang="en-US" sz="900" b="0" dirty="0"/>
            <a:t>Using existing tools, conduct extensive internet research about states’ policies.</a:t>
          </a:r>
          <a:r>
            <a:rPr lang="en-US" sz="900" b="1" dirty="0"/>
            <a:t> </a:t>
          </a:r>
        </a:p>
      </dgm:t>
    </dgm:pt>
    <dgm:pt modelId="{ED58947C-8E92-48AF-9E6D-367D81064665}" type="parTrans" cxnId="{0D4962FB-01CB-4246-8A8F-769968907FA6}">
      <dgm:prSet/>
      <dgm:spPr/>
      <dgm:t>
        <a:bodyPr/>
        <a:lstStyle/>
        <a:p>
          <a:endParaRPr lang="en-US"/>
        </a:p>
      </dgm:t>
    </dgm:pt>
    <dgm:pt modelId="{42471470-E84E-429F-9379-C3632CB55B69}" type="sibTrans" cxnId="{0D4962FB-01CB-4246-8A8F-769968907FA6}">
      <dgm:prSet/>
      <dgm:spPr/>
      <dgm:t>
        <a:bodyPr/>
        <a:lstStyle/>
        <a:p>
          <a:endParaRPr lang="en-US"/>
        </a:p>
      </dgm:t>
    </dgm:pt>
    <dgm:pt modelId="{16F73BAE-B361-46C1-A137-D6188532A73A}">
      <dgm:prSet phldrT="[Text]" custT="1"/>
      <dgm:spPr>
        <a:solidFill>
          <a:schemeClr val="accent1">
            <a:lumMod val="50000"/>
          </a:schemeClr>
        </a:solidFill>
      </dgm:spPr>
      <dgm:t>
        <a:bodyPr/>
        <a:lstStyle/>
        <a:p>
          <a:r>
            <a:rPr lang="en-US" sz="1200" b="1" dirty="0"/>
            <a:t>Interview Selected States:</a:t>
          </a:r>
        </a:p>
        <a:p>
          <a:endParaRPr lang="en-US" sz="900" b="0" dirty="0"/>
        </a:p>
        <a:p>
          <a:r>
            <a:rPr lang="en-US" sz="900" b="0" dirty="0"/>
            <a:t>Meet for one or two 60-minute interviews of selected states.</a:t>
          </a:r>
        </a:p>
        <a:p>
          <a:r>
            <a:rPr lang="en-US" sz="900" b="0" dirty="0"/>
            <a:t> </a:t>
          </a:r>
        </a:p>
      </dgm:t>
    </dgm:pt>
    <dgm:pt modelId="{75BAEDEE-7FCF-49DD-ACAD-BAC984CE30F5}" type="parTrans" cxnId="{99581FB7-0BAF-4301-A68A-03B5B96C992B}">
      <dgm:prSet/>
      <dgm:spPr/>
      <dgm:t>
        <a:bodyPr/>
        <a:lstStyle/>
        <a:p>
          <a:endParaRPr lang="en-US"/>
        </a:p>
      </dgm:t>
    </dgm:pt>
    <dgm:pt modelId="{E6558DE6-A492-4FBF-84F4-AECE02B31320}" type="sibTrans" cxnId="{99581FB7-0BAF-4301-A68A-03B5B96C992B}">
      <dgm:prSet/>
      <dgm:spPr/>
      <dgm:t>
        <a:bodyPr/>
        <a:lstStyle/>
        <a:p>
          <a:endParaRPr lang="en-US"/>
        </a:p>
      </dgm:t>
    </dgm:pt>
    <dgm:pt modelId="{EDC25B49-A19D-4485-B953-794DD2FB6D32}">
      <dgm:prSet phldrT="[Text]" custT="1"/>
      <dgm:spPr>
        <a:solidFill>
          <a:srgbClr val="0070C0"/>
        </a:solidFill>
        <a:ln w="19050" cap="flat" cmpd="sng" algn="ctr">
          <a:solidFill>
            <a:prstClr val="white">
              <a:hueOff val="0"/>
              <a:satOff val="0"/>
              <a:lumOff val="0"/>
              <a:alphaOff val="0"/>
            </a:prstClr>
          </a:solidFill>
          <a:prstDash val="solid"/>
          <a:miter lim="800000"/>
        </a:ln>
        <a:effectLst/>
      </dgm:spPr>
      <dgm:t>
        <a:bodyPr spcFirstLastPara="0" vert="horz" wrap="square" lIns="45720" tIns="45720" rIns="45720" bIns="45720" numCol="1" spcCol="1270" anchor="ctr" anchorCtr="0"/>
        <a:lstStyle/>
        <a:p>
          <a:pPr marL="0" lvl="0" algn="ctr" defTabSz="533400">
            <a:lnSpc>
              <a:spcPct val="90000"/>
            </a:lnSpc>
            <a:spcBef>
              <a:spcPct val="0"/>
            </a:spcBef>
            <a:spcAft>
              <a:spcPct val="35000"/>
            </a:spcAft>
            <a:buNone/>
          </a:pPr>
          <a:r>
            <a:rPr lang="en-US" sz="1200" b="1" kern="1200" dirty="0">
              <a:solidFill>
                <a:prstClr val="white"/>
              </a:solidFill>
              <a:latin typeface="Aptos" panose="02110004020202020204"/>
              <a:ea typeface="+mn-ea"/>
              <a:cs typeface="+mn-cs"/>
            </a:rPr>
            <a:t>Collect Quantitative Data from States:</a:t>
          </a:r>
        </a:p>
        <a:p>
          <a:pPr marL="0" lvl="0" algn="ctr" defTabSz="533400">
            <a:lnSpc>
              <a:spcPct val="90000"/>
            </a:lnSpc>
            <a:spcBef>
              <a:spcPct val="0"/>
            </a:spcBef>
            <a:spcAft>
              <a:spcPct val="35000"/>
            </a:spcAft>
            <a:buNone/>
          </a:pPr>
          <a:endParaRPr lang="en-US" sz="900" b="1" kern="1200" dirty="0">
            <a:solidFill>
              <a:prstClr val="white"/>
            </a:solidFill>
            <a:latin typeface="Aptos" panose="02110004020202020204"/>
            <a:ea typeface="+mn-ea"/>
            <a:cs typeface="+mn-cs"/>
          </a:endParaRPr>
        </a:p>
        <a:p>
          <a:pPr marL="0" lvl="0" algn="ctr" defTabSz="533400">
            <a:lnSpc>
              <a:spcPct val="90000"/>
            </a:lnSpc>
            <a:spcBef>
              <a:spcPct val="0"/>
            </a:spcBef>
            <a:spcAft>
              <a:spcPct val="35000"/>
            </a:spcAft>
            <a:buNone/>
          </a:pPr>
          <a:r>
            <a:rPr lang="en-US" sz="900" b="0" kern="1200" dirty="0">
              <a:solidFill>
                <a:prstClr val="white"/>
              </a:solidFill>
              <a:latin typeface="Aptos" panose="02110004020202020204"/>
              <a:ea typeface="+mn-ea"/>
              <a:cs typeface="+mn-cs"/>
            </a:rPr>
            <a:t>Send selected states a follow-up spreadsheet to fill in any data gaps.</a:t>
          </a:r>
        </a:p>
        <a:p>
          <a:pPr marL="0" lvl="0" algn="ctr" defTabSz="533400">
            <a:lnSpc>
              <a:spcPct val="90000"/>
            </a:lnSpc>
            <a:spcBef>
              <a:spcPct val="0"/>
            </a:spcBef>
            <a:spcAft>
              <a:spcPct val="35000"/>
            </a:spcAft>
            <a:buNone/>
          </a:pPr>
          <a:endParaRPr lang="en-US" sz="1200" b="1" kern="1200" dirty="0">
            <a:solidFill>
              <a:prstClr val="white"/>
            </a:solidFill>
            <a:latin typeface="Aptos" panose="02110004020202020204"/>
            <a:ea typeface="+mn-ea"/>
            <a:cs typeface="+mn-cs"/>
          </a:endParaRPr>
        </a:p>
      </dgm:t>
    </dgm:pt>
    <dgm:pt modelId="{388359AC-C2C3-4EC3-846D-0D2605168EE3}" type="parTrans" cxnId="{AF05DD33-19D0-4F41-9C42-801729DAEFE7}">
      <dgm:prSet/>
      <dgm:spPr/>
      <dgm:t>
        <a:bodyPr/>
        <a:lstStyle/>
        <a:p>
          <a:endParaRPr lang="en-US"/>
        </a:p>
      </dgm:t>
    </dgm:pt>
    <dgm:pt modelId="{B9027480-145D-482B-835D-4B9C889E658B}" type="sibTrans" cxnId="{AF05DD33-19D0-4F41-9C42-801729DAEFE7}">
      <dgm:prSet/>
      <dgm:spPr/>
      <dgm:t>
        <a:bodyPr/>
        <a:lstStyle/>
        <a:p>
          <a:endParaRPr lang="en-US"/>
        </a:p>
      </dgm:t>
    </dgm:pt>
    <dgm:pt modelId="{9CBA6B6F-B038-42AB-9977-5C62123A676D}">
      <dgm:prSet phldrT="[Text]" custT="1"/>
      <dgm:spPr>
        <a:solidFill>
          <a:srgbClr val="0070C0"/>
        </a:solidFill>
        <a:ln w="19050" cap="flat" cmpd="sng" algn="ctr">
          <a:solidFill>
            <a:prstClr val="white">
              <a:hueOff val="0"/>
              <a:satOff val="0"/>
              <a:lumOff val="0"/>
              <a:alphaOff val="0"/>
            </a:prstClr>
          </a:solidFill>
          <a:prstDash val="solid"/>
          <a:miter lim="800000"/>
        </a:ln>
        <a:effectLst/>
      </dgm:spPr>
      <dgm:t>
        <a:bodyPr spcFirstLastPara="0" vert="horz" wrap="square" lIns="45720" tIns="45720" rIns="45720" bIns="45720" numCol="1" spcCol="1270" anchor="ctr" anchorCtr="0"/>
        <a:lstStyle/>
        <a:p>
          <a:pPr marL="0" lvl="0" algn="ctr" defTabSz="533400">
            <a:lnSpc>
              <a:spcPct val="90000"/>
            </a:lnSpc>
            <a:spcBef>
              <a:spcPct val="0"/>
            </a:spcBef>
            <a:spcAft>
              <a:spcPct val="35000"/>
            </a:spcAft>
            <a:buNone/>
          </a:pPr>
          <a:r>
            <a:rPr lang="en-US" sz="1200" b="1" kern="1200" dirty="0">
              <a:solidFill>
                <a:prstClr val="white"/>
              </a:solidFill>
              <a:latin typeface="Aptos" panose="02110004020202020204"/>
              <a:ea typeface="+mn-ea"/>
              <a:cs typeface="+mn-cs"/>
            </a:rPr>
            <a:t>Design State Profile Briefs: </a:t>
          </a:r>
        </a:p>
        <a:p>
          <a:pPr marL="0" lvl="0" algn="ctr" defTabSz="533400">
            <a:lnSpc>
              <a:spcPct val="90000"/>
            </a:lnSpc>
            <a:spcBef>
              <a:spcPct val="0"/>
            </a:spcBef>
            <a:spcAft>
              <a:spcPct val="35000"/>
            </a:spcAft>
            <a:buNone/>
          </a:pPr>
          <a:endParaRPr lang="en-US" sz="900" b="1" kern="1200" dirty="0">
            <a:solidFill>
              <a:prstClr val="white"/>
            </a:solidFill>
            <a:latin typeface="Aptos" panose="02110004020202020204"/>
            <a:ea typeface="+mn-ea"/>
            <a:cs typeface="+mn-cs"/>
          </a:endParaRPr>
        </a:p>
        <a:p>
          <a:pPr marL="0" lvl="0" algn="ctr" defTabSz="533400">
            <a:lnSpc>
              <a:spcPct val="90000"/>
            </a:lnSpc>
            <a:spcBef>
              <a:spcPct val="0"/>
            </a:spcBef>
            <a:spcAft>
              <a:spcPct val="35000"/>
            </a:spcAft>
            <a:buNone/>
          </a:pPr>
          <a:r>
            <a:rPr lang="en-US" sz="900" b="0" kern="1200" dirty="0">
              <a:solidFill>
                <a:prstClr val="white"/>
              </a:solidFill>
              <a:latin typeface="Aptos" panose="02110004020202020204"/>
              <a:ea typeface="+mn-ea"/>
              <a:cs typeface="+mn-cs"/>
            </a:rPr>
            <a:t>Compile narrative data into short PDFs detailing state initiatives, assembled workgroups, etc.</a:t>
          </a:r>
        </a:p>
      </dgm:t>
    </dgm:pt>
    <dgm:pt modelId="{5828347B-E9A8-443E-92A6-089F327E122C}" type="parTrans" cxnId="{1082F193-B5F6-4080-A1A6-14FA43B612FC}">
      <dgm:prSet/>
      <dgm:spPr/>
      <dgm:t>
        <a:bodyPr/>
        <a:lstStyle/>
        <a:p>
          <a:endParaRPr lang="en-US"/>
        </a:p>
      </dgm:t>
    </dgm:pt>
    <dgm:pt modelId="{656A8B8C-8DF7-488A-AFE1-7A84C5E2E814}" type="sibTrans" cxnId="{1082F193-B5F6-4080-A1A6-14FA43B612FC}">
      <dgm:prSet/>
      <dgm:spPr/>
      <dgm:t>
        <a:bodyPr/>
        <a:lstStyle/>
        <a:p>
          <a:endParaRPr lang="en-US"/>
        </a:p>
      </dgm:t>
    </dgm:pt>
    <dgm:pt modelId="{CD2C025F-C2A9-42AA-9F56-8A4D65A2A504}">
      <dgm:prSet phldrT="[Text]" custT="1"/>
      <dgm:spPr/>
      <dgm:t>
        <a:bodyPr/>
        <a:lstStyle/>
        <a:p>
          <a:r>
            <a:rPr lang="en-US" sz="1200" b="1" dirty="0"/>
            <a:t>Select States:</a:t>
          </a:r>
        </a:p>
        <a:p>
          <a:endParaRPr lang="en-US" sz="900" b="0" dirty="0"/>
        </a:p>
        <a:p>
          <a:r>
            <a:rPr lang="en-US" sz="900" b="0" dirty="0"/>
            <a:t>Select states for pilot design based on advisory board feedback and previous research.</a:t>
          </a:r>
        </a:p>
      </dgm:t>
    </dgm:pt>
    <dgm:pt modelId="{4F4DCAAD-86DB-4195-A504-DB5BC31DF8F8}" type="parTrans" cxnId="{9D0DD787-4B19-4D1D-8D18-BEE10A9783A2}">
      <dgm:prSet/>
      <dgm:spPr/>
      <dgm:t>
        <a:bodyPr/>
        <a:lstStyle/>
        <a:p>
          <a:endParaRPr lang="en-US"/>
        </a:p>
      </dgm:t>
    </dgm:pt>
    <dgm:pt modelId="{588E6D54-AE64-4A42-B45E-9C9EBAA64353}" type="sibTrans" cxnId="{9D0DD787-4B19-4D1D-8D18-BEE10A9783A2}">
      <dgm:prSet/>
      <dgm:spPr/>
      <dgm:t>
        <a:bodyPr/>
        <a:lstStyle/>
        <a:p>
          <a:endParaRPr lang="en-US"/>
        </a:p>
      </dgm:t>
    </dgm:pt>
    <dgm:pt modelId="{E7ED36E8-3DC6-4BD8-9713-2766EF81E8F9}" type="pres">
      <dgm:prSet presAssocID="{BCE6493A-B6FE-47B3-B3ED-7F6FA530C710}" presName="CompostProcess" presStyleCnt="0">
        <dgm:presLayoutVars>
          <dgm:dir/>
          <dgm:resizeHandles val="exact"/>
        </dgm:presLayoutVars>
      </dgm:prSet>
      <dgm:spPr/>
    </dgm:pt>
    <dgm:pt modelId="{F0C255B3-718B-4DA9-879D-20D3E0344ABC}" type="pres">
      <dgm:prSet presAssocID="{BCE6493A-B6FE-47B3-B3ED-7F6FA530C710}" presName="arrow" presStyleLbl="bgShp" presStyleIdx="0" presStyleCnt="1" custScaleY="98035"/>
      <dgm:spPr/>
    </dgm:pt>
    <dgm:pt modelId="{30EF4CE7-708C-4E86-A14A-804A28F5D46C}" type="pres">
      <dgm:prSet presAssocID="{BCE6493A-B6FE-47B3-B3ED-7F6FA530C710}" presName="linearProcess" presStyleCnt="0"/>
      <dgm:spPr/>
    </dgm:pt>
    <dgm:pt modelId="{97EDAB92-B3C5-43AB-9B33-07B71F9F10BE}" type="pres">
      <dgm:prSet presAssocID="{9A5F3F64-66D1-462D-AC1A-F83209B7AFC4}" presName="textNode" presStyleLbl="node1" presStyleIdx="0" presStyleCnt="7" custScaleX="114362" custScaleY="115423" custLinFactNeighborX="4581" custLinFactNeighborY="-2733">
        <dgm:presLayoutVars>
          <dgm:bulletEnabled val="1"/>
        </dgm:presLayoutVars>
      </dgm:prSet>
      <dgm:spPr>
        <a:solidFill>
          <a:srgbClr val="0070C0"/>
        </a:solidFill>
      </dgm:spPr>
    </dgm:pt>
    <dgm:pt modelId="{1A88CAA8-2EAF-4E04-9CA3-7D81F6CD8A27}" type="pres">
      <dgm:prSet presAssocID="{092BDD67-D415-4D78-9697-799C738D6B36}" presName="sibTrans" presStyleCnt="0"/>
      <dgm:spPr/>
    </dgm:pt>
    <dgm:pt modelId="{4975F934-E40A-466F-B759-336F4FDDD625}" type="pres">
      <dgm:prSet presAssocID="{F6DED8A2-A79A-46AC-AE0A-40B8A15DC991}" presName="textNode" presStyleLbl="node1" presStyleIdx="1" presStyleCnt="7" custScaleX="113515" custScaleY="115423" custLinFactNeighborX="4581" custLinFactNeighborY="-2733">
        <dgm:presLayoutVars>
          <dgm:bulletEnabled val="1"/>
        </dgm:presLayoutVars>
      </dgm:prSet>
      <dgm:spPr>
        <a:solidFill>
          <a:srgbClr val="0070C0"/>
        </a:solidFill>
      </dgm:spPr>
    </dgm:pt>
    <dgm:pt modelId="{F0942521-1C66-4D86-8D6A-C981156193C9}" type="pres">
      <dgm:prSet presAssocID="{F7B16858-4CC2-42B7-820E-AB9DACA20FA0}" presName="sibTrans" presStyleCnt="0"/>
      <dgm:spPr/>
    </dgm:pt>
    <dgm:pt modelId="{E6401125-9849-4942-B04E-EE312B504525}" type="pres">
      <dgm:prSet presAssocID="{CD2C025F-C2A9-42AA-9F56-8A4D65A2A504}" presName="textNode" presStyleLbl="node1" presStyleIdx="2" presStyleCnt="7" custScaleX="113515" custScaleY="115423" custLinFactNeighborX="4581" custLinFactNeighborY="-2733">
        <dgm:presLayoutVars>
          <dgm:bulletEnabled val="1"/>
        </dgm:presLayoutVars>
      </dgm:prSet>
      <dgm:spPr>
        <a:solidFill>
          <a:srgbClr val="0070C0"/>
        </a:solidFill>
      </dgm:spPr>
    </dgm:pt>
    <dgm:pt modelId="{FF520809-6362-489D-A29D-9BB69F6F7BE7}" type="pres">
      <dgm:prSet presAssocID="{588E6D54-AE64-4A42-B45E-9C9EBAA64353}" presName="sibTrans" presStyleCnt="0"/>
      <dgm:spPr/>
    </dgm:pt>
    <dgm:pt modelId="{D58D5656-2187-4649-B604-E93A1D3E6438}" type="pres">
      <dgm:prSet presAssocID="{A01FF620-60A1-4A00-AFC4-64CCCAC8C299}" presName="textNode" presStyleLbl="node1" presStyleIdx="3" presStyleCnt="7" custScaleX="113515" custScaleY="115423" custLinFactNeighborX="4581" custLinFactNeighborY="-2733">
        <dgm:presLayoutVars>
          <dgm:bulletEnabled val="1"/>
        </dgm:presLayoutVars>
      </dgm:prSet>
      <dgm:spPr>
        <a:solidFill>
          <a:srgbClr val="0070C0"/>
        </a:solidFill>
      </dgm:spPr>
    </dgm:pt>
    <dgm:pt modelId="{6E259388-A728-4545-AB15-161B56BE9F8E}" type="pres">
      <dgm:prSet presAssocID="{42471470-E84E-429F-9379-C3632CB55B69}" presName="sibTrans" presStyleCnt="0"/>
      <dgm:spPr/>
    </dgm:pt>
    <dgm:pt modelId="{3A850346-C247-46C4-937F-571814CA381A}" type="pres">
      <dgm:prSet presAssocID="{16F73BAE-B361-46C1-A137-D6188532A73A}" presName="textNode" presStyleLbl="node1" presStyleIdx="4" presStyleCnt="7" custScaleX="113515" custScaleY="115423" custLinFactNeighborX="4581" custLinFactNeighborY="-2733">
        <dgm:presLayoutVars>
          <dgm:bulletEnabled val="1"/>
        </dgm:presLayoutVars>
      </dgm:prSet>
      <dgm:spPr>
        <a:solidFill>
          <a:srgbClr val="0070C0"/>
        </a:solidFill>
      </dgm:spPr>
    </dgm:pt>
    <dgm:pt modelId="{6ECFF54A-4F60-44E5-B72E-7113199375C2}" type="pres">
      <dgm:prSet presAssocID="{E6558DE6-A492-4FBF-84F4-AECE02B31320}" presName="sibTrans" presStyleCnt="0"/>
      <dgm:spPr/>
    </dgm:pt>
    <dgm:pt modelId="{58FA0297-59D8-4060-9B4F-AC67B703E0B1}" type="pres">
      <dgm:prSet presAssocID="{EDC25B49-A19D-4485-B953-794DD2FB6D32}" presName="textNode" presStyleLbl="node1" presStyleIdx="5" presStyleCnt="7" custScaleX="113515" custScaleY="115423" custLinFactNeighborX="4581" custLinFactNeighborY="-2733">
        <dgm:presLayoutVars>
          <dgm:bulletEnabled val="1"/>
        </dgm:presLayoutVars>
      </dgm:prSet>
      <dgm:spPr>
        <a:xfrm>
          <a:off x="8404599" y="1393439"/>
          <a:ext cx="1461656" cy="2491421"/>
        </a:xfrm>
        <a:prstGeom prst="roundRect">
          <a:avLst/>
        </a:prstGeom>
      </dgm:spPr>
    </dgm:pt>
    <dgm:pt modelId="{FCF9C17A-F336-4439-B6CB-88E5A6D8CCCE}" type="pres">
      <dgm:prSet presAssocID="{B9027480-145D-482B-835D-4B9C889E658B}" presName="sibTrans" presStyleCnt="0"/>
      <dgm:spPr/>
    </dgm:pt>
    <dgm:pt modelId="{D67F67B8-BFC4-44EA-99AC-BA45826065A9}" type="pres">
      <dgm:prSet presAssocID="{9CBA6B6F-B038-42AB-9977-5C62123A676D}" presName="textNode" presStyleLbl="node1" presStyleIdx="6" presStyleCnt="7" custScaleX="129104" custScaleY="115423" custLinFactNeighborX="1189" custLinFactNeighborY="-2733">
        <dgm:presLayoutVars>
          <dgm:bulletEnabled val="1"/>
        </dgm:presLayoutVars>
      </dgm:prSet>
      <dgm:spPr>
        <a:xfrm>
          <a:off x="10073581" y="1393439"/>
          <a:ext cx="1662385" cy="2491421"/>
        </a:xfrm>
        <a:prstGeom prst="roundRect">
          <a:avLst/>
        </a:prstGeom>
      </dgm:spPr>
    </dgm:pt>
  </dgm:ptLst>
  <dgm:cxnLst>
    <dgm:cxn modelId="{8EDA8F03-12AB-4CE0-8207-FCA085FF11DC}" type="presOf" srcId="{BCE6493A-B6FE-47B3-B3ED-7F6FA530C710}" destId="{E7ED36E8-3DC6-4BD8-9713-2766EF81E8F9}" srcOrd="0" destOrd="0" presId="urn:microsoft.com/office/officeart/2005/8/layout/hProcess9"/>
    <dgm:cxn modelId="{A885CD13-323B-44A1-8548-91BEBF202CE5}" type="presOf" srcId="{CD2C025F-C2A9-42AA-9F56-8A4D65A2A504}" destId="{E6401125-9849-4942-B04E-EE312B504525}" srcOrd="0" destOrd="0" presId="urn:microsoft.com/office/officeart/2005/8/layout/hProcess9"/>
    <dgm:cxn modelId="{CF157E15-0E46-4A84-A979-A03ABE8E0D27}" type="presOf" srcId="{F6DED8A2-A79A-46AC-AE0A-40B8A15DC991}" destId="{4975F934-E40A-466F-B759-336F4FDDD625}" srcOrd="0" destOrd="0" presId="urn:microsoft.com/office/officeart/2005/8/layout/hProcess9"/>
    <dgm:cxn modelId="{AF05DD33-19D0-4F41-9C42-801729DAEFE7}" srcId="{BCE6493A-B6FE-47B3-B3ED-7F6FA530C710}" destId="{EDC25B49-A19D-4485-B953-794DD2FB6D32}" srcOrd="5" destOrd="0" parTransId="{388359AC-C2C3-4EC3-846D-0D2605168EE3}" sibTransId="{B9027480-145D-482B-835D-4B9C889E658B}"/>
    <dgm:cxn modelId="{CACF1673-F69D-46BB-B1D9-EACDF88BDC5E}" type="presOf" srcId="{9CBA6B6F-B038-42AB-9977-5C62123A676D}" destId="{D67F67B8-BFC4-44EA-99AC-BA45826065A9}" srcOrd="0" destOrd="0" presId="urn:microsoft.com/office/officeart/2005/8/layout/hProcess9"/>
    <dgm:cxn modelId="{9D0DD787-4B19-4D1D-8D18-BEE10A9783A2}" srcId="{BCE6493A-B6FE-47B3-B3ED-7F6FA530C710}" destId="{CD2C025F-C2A9-42AA-9F56-8A4D65A2A504}" srcOrd="2" destOrd="0" parTransId="{4F4DCAAD-86DB-4195-A504-DB5BC31DF8F8}" sibTransId="{588E6D54-AE64-4A42-B45E-9C9EBAA64353}"/>
    <dgm:cxn modelId="{6C915D91-81D6-44BA-A1EE-6F9ED12A16A6}" type="presOf" srcId="{16F73BAE-B361-46C1-A137-D6188532A73A}" destId="{3A850346-C247-46C4-937F-571814CA381A}" srcOrd="0" destOrd="0" presId="urn:microsoft.com/office/officeart/2005/8/layout/hProcess9"/>
    <dgm:cxn modelId="{1082F193-B5F6-4080-A1A6-14FA43B612FC}" srcId="{BCE6493A-B6FE-47B3-B3ED-7F6FA530C710}" destId="{9CBA6B6F-B038-42AB-9977-5C62123A676D}" srcOrd="6" destOrd="0" parTransId="{5828347B-E9A8-443E-92A6-089F327E122C}" sibTransId="{656A8B8C-8DF7-488A-AFE1-7A84C5E2E814}"/>
    <dgm:cxn modelId="{99581FB7-0BAF-4301-A68A-03B5B96C992B}" srcId="{BCE6493A-B6FE-47B3-B3ED-7F6FA530C710}" destId="{16F73BAE-B361-46C1-A137-D6188532A73A}" srcOrd="4" destOrd="0" parTransId="{75BAEDEE-7FCF-49DD-ACAD-BAC984CE30F5}" sibTransId="{E6558DE6-A492-4FBF-84F4-AECE02B31320}"/>
    <dgm:cxn modelId="{742129C8-1B6A-4F47-B448-6A8F043E9162}" srcId="{BCE6493A-B6FE-47B3-B3ED-7F6FA530C710}" destId="{9A5F3F64-66D1-462D-AC1A-F83209B7AFC4}" srcOrd="0" destOrd="0" parTransId="{690E7237-66C0-4959-A3E0-9AC9C9CD4D97}" sibTransId="{092BDD67-D415-4D78-9697-799C738D6B36}"/>
    <dgm:cxn modelId="{E27B68DB-C57B-4BB6-9BA4-237ED3096A2B}" type="presOf" srcId="{A01FF620-60A1-4A00-AFC4-64CCCAC8C299}" destId="{D58D5656-2187-4649-B604-E93A1D3E6438}" srcOrd="0" destOrd="0" presId="urn:microsoft.com/office/officeart/2005/8/layout/hProcess9"/>
    <dgm:cxn modelId="{5734DBDE-D0DD-464C-92C6-34366664E129}" type="presOf" srcId="{9A5F3F64-66D1-462D-AC1A-F83209B7AFC4}" destId="{97EDAB92-B3C5-43AB-9B33-07B71F9F10BE}" srcOrd="0" destOrd="0" presId="urn:microsoft.com/office/officeart/2005/8/layout/hProcess9"/>
    <dgm:cxn modelId="{BB7CF8E7-FCF0-43CD-AA2D-13B7AC2F2FA4}" type="presOf" srcId="{EDC25B49-A19D-4485-B953-794DD2FB6D32}" destId="{58FA0297-59D8-4060-9B4F-AC67B703E0B1}" srcOrd="0" destOrd="0" presId="urn:microsoft.com/office/officeart/2005/8/layout/hProcess9"/>
    <dgm:cxn modelId="{2BA30FF7-DE88-4E31-A88E-25E2D4315071}" srcId="{BCE6493A-B6FE-47B3-B3ED-7F6FA530C710}" destId="{F6DED8A2-A79A-46AC-AE0A-40B8A15DC991}" srcOrd="1" destOrd="0" parTransId="{270368E1-B28B-4D64-BE14-0FFE9F4BBA79}" sibTransId="{F7B16858-4CC2-42B7-820E-AB9DACA20FA0}"/>
    <dgm:cxn modelId="{0D4962FB-01CB-4246-8A8F-769968907FA6}" srcId="{BCE6493A-B6FE-47B3-B3ED-7F6FA530C710}" destId="{A01FF620-60A1-4A00-AFC4-64CCCAC8C299}" srcOrd="3" destOrd="0" parTransId="{ED58947C-8E92-48AF-9E6D-367D81064665}" sibTransId="{42471470-E84E-429F-9379-C3632CB55B69}"/>
    <dgm:cxn modelId="{5D09A87D-3AC9-4AC3-991D-0CFA91A5F35C}" type="presParOf" srcId="{E7ED36E8-3DC6-4BD8-9713-2766EF81E8F9}" destId="{F0C255B3-718B-4DA9-879D-20D3E0344ABC}" srcOrd="0" destOrd="0" presId="urn:microsoft.com/office/officeart/2005/8/layout/hProcess9"/>
    <dgm:cxn modelId="{D5F1FDD1-21A0-4E5A-A5CF-3652D9666CA0}" type="presParOf" srcId="{E7ED36E8-3DC6-4BD8-9713-2766EF81E8F9}" destId="{30EF4CE7-708C-4E86-A14A-804A28F5D46C}" srcOrd="1" destOrd="0" presId="urn:microsoft.com/office/officeart/2005/8/layout/hProcess9"/>
    <dgm:cxn modelId="{9E7689E9-E7E8-40B7-B3FC-952EB0DE08B3}" type="presParOf" srcId="{30EF4CE7-708C-4E86-A14A-804A28F5D46C}" destId="{97EDAB92-B3C5-43AB-9B33-07B71F9F10BE}" srcOrd="0" destOrd="0" presId="urn:microsoft.com/office/officeart/2005/8/layout/hProcess9"/>
    <dgm:cxn modelId="{B1D6422A-3690-4CE0-BFFE-44BC24CAA10B}" type="presParOf" srcId="{30EF4CE7-708C-4E86-A14A-804A28F5D46C}" destId="{1A88CAA8-2EAF-4E04-9CA3-7D81F6CD8A27}" srcOrd="1" destOrd="0" presId="urn:microsoft.com/office/officeart/2005/8/layout/hProcess9"/>
    <dgm:cxn modelId="{1700A5FA-174E-4DCD-A17F-D18C1EB5655B}" type="presParOf" srcId="{30EF4CE7-708C-4E86-A14A-804A28F5D46C}" destId="{4975F934-E40A-466F-B759-336F4FDDD625}" srcOrd="2" destOrd="0" presId="urn:microsoft.com/office/officeart/2005/8/layout/hProcess9"/>
    <dgm:cxn modelId="{8ECAA9C5-B208-4602-882C-CE703A7396AD}" type="presParOf" srcId="{30EF4CE7-708C-4E86-A14A-804A28F5D46C}" destId="{F0942521-1C66-4D86-8D6A-C981156193C9}" srcOrd="3" destOrd="0" presId="urn:microsoft.com/office/officeart/2005/8/layout/hProcess9"/>
    <dgm:cxn modelId="{5EDC2015-AF61-4804-B129-69EB066FD332}" type="presParOf" srcId="{30EF4CE7-708C-4E86-A14A-804A28F5D46C}" destId="{E6401125-9849-4942-B04E-EE312B504525}" srcOrd="4" destOrd="0" presId="urn:microsoft.com/office/officeart/2005/8/layout/hProcess9"/>
    <dgm:cxn modelId="{6D814AF8-C8CF-454F-ABDB-5ABFB97116C8}" type="presParOf" srcId="{30EF4CE7-708C-4E86-A14A-804A28F5D46C}" destId="{FF520809-6362-489D-A29D-9BB69F6F7BE7}" srcOrd="5" destOrd="0" presId="urn:microsoft.com/office/officeart/2005/8/layout/hProcess9"/>
    <dgm:cxn modelId="{372D79CD-8598-4134-8DAF-D25F93FF92C4}" type="presParOf" srcId="{30EF4CE7-708C-4E86-A14A-804A28F5D46C}" destId="{D58D5656-2187-4649-B604-E93A1D3E6438}" srcOrd="6" destOrd="0" presId="urn:microsoft.com/office/officeart/2005/8/layout/hProcess9"/>
    <dgm:cxn modelId="{53CF203C-C962-4F9F-816B-5E9B3F35C663}" type="presParOf" srcId="{30EF4CE7-708C-4E86-A14A-804A28F5D46C}" destId="{6E259388-A728-4545-AB15-161B56BE9F8E}" srcOrd="7" destOrd="0" presId="urn:microsoft.com/office/officeart/2005/8/layout/hProcess9"/>
    <dgm:cxn modelId="{0CC41622-FD36-4C63-9F6D-01869FC72FA1}" type="presParOf" srcId="{30EF4CE7-708C-4E86-A14A-804A28F5D46C}" destId="{3A850346-C247-46C4-937F-571814CA381A}" srcOrd="8" destOrd="0" presId="urn:microsoft.com/office/officeart/2005/8/layout/hProcess9"/>
    <dgm:cxn modelId="{ED0E508B-9922-4446-A5ED-722791F5A074}" type="presParOf" srcId="{30EF4CE7-708C-4E86-A14A-804A28F5D46C}" destId="{6ECFF54A-4F60-44E5-B72E-7113199375C2}" srcOrd="9" destOrd="0" presId="urn:microsoft.com/office/officeart/2005/8/layout/hProcess9"/>
    <dgm:cxn modelId="{0834ED29-213A-41AA-BEC2-2BB3AA8919E5}" type="presParOf" srcId="{30EF4CE7-708C-4E86-A14A-804A28F5D46C}" destId="{58FA0297-59D8-4060-9B4F-AC67B703E0B1}" srcOrd="10" destOrd="0" presId="urn:microsoft.com/office/officeart/2005/8/layout/hProcess9"/>
    <dgm:cxn modelId="{44F449E7-44B8-43B9-8DDB-7515148BB6E7}" type="presParOf" srcId="{30EF4CE7-708C-4E86-A14A-804A28F5D46C}" destId="{FCF9C17A-F336-4439-B6CB-88E5A6D8CCCE}" srcOrd="11" destOrd="0" presId="urn:microsoft.com/office/officeart/2005/8/layout/hProcess9"/>
    <dgm:cxn modelId="{851568DF-514F-446F-ADD2-7945B4B1BCC3}" type="presParOf" srcId="{30EF4CE7-708C-4E86-A14A-804A28F5D46C}" destId="{D67F67B8-BFC4-44EA-99AC-BA45826065A9}"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A2917A-8323-41FF-AAF7-AA048E8D46AB}" type="doc">
      <dgm:prSet loTypeId="urn:microsoft.com/office/officeart/2005/8/layout/hProcess9" loCatId="process" qsTypeId="urn:microsoft.com/office/officeart/2005/8/quickstyle/simple1" qsCatId="simple" csTypeId="urn:microsoft.com/office/officeart/2005/8/colors/colorful5" csCatId="colorful" phldr="1"/>
      <dgm:spPr/>
    </dgm:pt>
    <dgm:pt modelId="{E1AE9025-9CC5-47B1-A6B8-6399DA0AAA97}">
      <dgm:prSet phldrT="[Text]" phldr="0"/>
      <dgm:spPr/>
      <dgm:t>
        <a:bodyPr/>
        <a:lstStyle/>
        <a:p>
          <a:pPr rtl="0"/>
          <a:r>
            <a:rPr lang="en-US" dirty="0">
              <a:latin typeface="Calibri"/>
              <a:ea typeface="Calibri"/>
              <a:cs typeface="Calibri"/>
            </a:rPr>
            <a:t>Families gain skills, stable employment, and financial independence</a:t>
          </a:r>
          <a:endParaRPr lang="en-US" dirty="0"/>
        </a:p>
      </dgm:t>
    </dgm:pt>
    <dgm:pt modelId="{DBD0C7B0-446A-4183-B340-30E94F0801D5}" type="parTrans" cxnId="{3652320B-BECC-409A-B26E-C40E2C531D9B}">
      <dgm:prSet/>
      <dgm:spPr/>
    </dgm:pt>
    <dgm:pt modelId="{3DAC35EC-2AA2-42AB-90AD-C28EAFFC2526}" type="sibTrans" cxnId="{3652320B-BECC-409A-B26E-C40E2C531D9B}">
      <dgm:prSet/>
      <dgm:spPr/>
    </dgm:pt>
    <dgm:pt modelId="{81C51310-EDF5-4E67-924E-951BD41D8AEB}">
      <dgm:prSet phldr="0"/>
      <dgm:spPr/>
      <dgm:t>
        <a:bodyPr/>
        <a:lstStyle/>
        <a:p>
          <a:pPr algn="l" rtl="0">
            <a:lnSpc>
              <a:spcPct val="90000"/>
            </a:lnSpc>
          </a:pPr>
          <a:r>
            <a:rPr lang="en-US" dirty="0">
              <a:latin typeface="Calibri"/>
              <a:ea typeface="Calibri"/>
              <a:cs typeface="Calibri"/>
            </a:rPr>
            <a:t>Improved child well-being through economic stability</a:t>
          </a:r>
        </a:p>
      </dgm:t>
    </dgm:pt>
    <dgm:pt modelId="{9D7812C9-B115-4603-8BF1-DC67988C8E51}" type="parTrans" cxnId="{DDB55027-8080-46B3-AD48-62B9CC41ADD9}">
      <dgm:prSet/>
      <dgm:spPr/>
    </dgm:pt>
    <dgm:pt modelId="{2C16A5A7-B359-4112-9580-F73826165377}" type="sibTrans" cxnId="{DDB55027-8080-46B3-AD48-62B9CC41ADD9}">
      <dgm:prSet/>
      <dgm:spPr/>
    </dgm:pt>
    <dgm:pt modelId="{825CEF96-9D81-4359-88D6-D22CBAEC0A85}">
      <dgm:prSet phldr="0"/>
      <dgm:spPr/>
      <dgm:t>
        <a:bodyPr/>
        <a:lstStyle/>
        <a:p>
          <a:pPr algn="l" rtl="0">
            <a:lnSpc>
              <a:spcPct val="90000"/>
            </a:lnSpc>
          </a:pPr>
          <a:r>
            <a:rPr lang="en-US" dirty="0">
              <a:latin typeface="Calibri"/>
              <a:ea typeface="Calibri"/>
              <a:cs typeface="Calibri"/>
            </a:rPr>
            <a:t>Stronger communities through reduced benefit reliance</a:t>
          </a:r>
        </a:p>
      </dgm:t>
    </dgm:pt>
    <dgm:pt modelId="{998D013C-4D2B-4938-B4E7-3BDAF964D023}" type="parTrans" cxnId="{41DCC0F3-2A82-446E-8FA0-E071544A6934}">
      <dgm:prSet/>
      <dgm:spPr/>
    </dgm:pt>
    <dgm:pt modelId="{8F442D2B-D96C-4810-9159-D1675737481C}" type="sibTrans" cxnId="{41DCC0F3-2A82-446E-8FA0-E071544A6934}">
      <dgm:prSet/>
      <dgm:spPr/>
    </dgm:pt>
    <dgm:pt modelId="{F46648C0-EBAA-4BC4-867F-D383B26E769A}" type="pres">
      <dgm:prSet presAssocID="{E7A2917A-8323-41FF-AAF7-AA048E8D46AB}" presName="CompostProcess" presStyleCnt="0">
        <dgm:presLayoutVars>
          <dgm:dir/>
          <dgm:resizeHandles val="exact"/>
        </dgm:presLayoutVars>
      </dgm:prSet>
      <dgm:spPr/>
    </dgm:pt>
    <dgm:pt modelId="{B11B27BA-22FF-4D23-B5C2-41AE9CE863F4}" type="pres">
      <dgm:prSet presAssocID="{E7A2917A-8323-41FF-AAF7-AA048E8D46AB}" presName="arrow" presStyleLbl="bgShp" presStyleIdx="0" presStyleCnt="1"/>
      <dgm:spPr/>
    </dgm:pt>
    <dgm:pt modelId="{DC1EE9BB-FFEE-403D-BBB9-B4064A39BA38}" type="pres">
      <dgm:prSet presAssocID="{E7A2917A-8323-41FF-AAF7-AA048E8D46AB}" presName="linearProcess" presStyleCnt="0"/>
      <dgm:spPr/>
    </dgm:pt>
    <dgm:pt modelId="{F2912166-65ED-4BBA-88D7-7F53027FC0F2}" type="pres">
      <dgm:prSet presAssocID="{E1AE9025-9CC5-47B1-A6B8-6399DA0AAA97}" presName="textNode" presStyleLbl="node1" presStyleIdx="0" presStyleCnt="3">
        <dgm:presLayoutVars>
          <dgm:bulletEnabled val="1"/>
        </dgm:presLayoutVars>
      </dgm:prSet>
      <dgm:spPr/>
    </dgm:pt>
    <dgm:pt modelId="{05193B2B-72AD-4FC6-ADFC-6BABE329CA2C}" type="pres">
      <dgm:prSet presAssocID="{3DAC35EC-2AA2-42AB-90AD-C28EAFFC2526}" presName="sibTrans" presStyleCnt="0"/>
      <dgm:spPr/>
    </dgm:pt>
    <dgm:pt modelId="{15695A53-BB23-43EE-B437-AAF01A0F759B}" type="pres">
      <dgm:prSet presAssocID="{81C51310-EDF5-4E67-924E-951BD41D8AEB}" presName="textNode" presStyleLbl="node1" presStyleIdx="1" presStyleCnt="3">
        <dgm:presLayoutVars>
          <dgm:bulletEnabled val="1"/>
        </dgm:presLayoutVars>
      </dgm:prSet>
      <dgm:spPr/>
    </dgm:pt>
    <dgm:pt modelId="{D8698A81-F070-450F-B004-36162734C584}" type="pres">
      <dgm:prSet presAssocID="{2C16A5A7-B359-4112-9580-F73826165377}" presName="sibTrans" presStyleCnt="0"/>
      <dgm:spPr/>
    </dgm:pt>
    <dgm:pt modelId="{6832EF46-6602-4A48-A57F-51135AA21291}" type="pres">
      <dgm:prSet presAssocID="{825CEF96-9D81-4359-88D6-D22CBAEC0A85}" presName="textNode" presStyleLbl="node1" presStyleIdx="2" presStyleCnt="3">
        <dgm:presLayoutVars>
          <dgm:bulletEnabled val="1"/>
        </dgm:presLayoutVars>
      </dgm:prSet>
      <dgm:spPr/>
    </dgm:pt>
  </dgm:ptLst>
  <dgm:cxnLst>
    <dgm:cxn modelId="{3652320B-BECC-409A-B26E-C40E2C531D9B}" srcId="{E7A2917A-8323-41FF-AAF7-AA048E8D46AB}" destId="{E1AE9025-9CC5-47B1-A6B8-6399DA0AAA97}" srcOrd="0" destOrd="0" parTransId="{DBD0C7B0-446A-4183-B340-30E94F0801D5}" sibTransId="{3DAC35EC-2AA2-42AB-90AD-C28EAFFC2526}"/>
    <dgm:cxn modelId="{DDB55027-8080-46B3-AD48-62B9CC41ADD9}" srcId="{E7A2917A-8323-41FF-AAF7-AA048E8D46AB}" destId="{81C51310-EDF5-4E67-924E-951BD41D8AEB}" srcOrd="1" destOrd="0" parTransId="{9D7812C9-B115-4603-8BF1-DC67988C8E51}" sibTransId="{2C16A5A7-B359-4112-9580-F73826165377}"/>
    <dgm:cxn modelId="{329CA764-5E64-42C0-B98A-4619C7FC1C98}" type="presOf" srcId="{81C51310-EDF5-4E67-924E-951BD41D8AEB}" destId="{15695A53-BB23-43EE-B437-AAF01A0F759B}" srcOrd="0" destOrd="0" presId="urn:microsoft.com/office/officeart/2005/8/layout/hProcess9"/>
    <dgm:cxn modelId="{D2BDF49B-55CF-4CF0-BBB1-003F18678B1C}" type="presOf" srcId="{E7A2917A-8323-41FF-AAF7-AA048E8D46AB}" destId="{F46648C0-EBAA-4BC4-867F-D383B26E769A}" srcOrd="0" destOrd="0" presId="urn:microsoft.com/office/officeart/2005/8/layout/hProcess9"/>
    <dgm:cxn modelId="{402DFABB-C0B7-4DA6-82F2-EE735E26ABA2}" type="presOf" srcId="{825CEF96-9D81-4359-88D6-D22CBAEC0A85}" destId="{6832EF46-6602-4A48-A57F-51135AA21291}" srcOrd="0" destOrd="0" presId="urn:microsoft.com/office/officeart/2005/8/layout/hProcess9"/>
    <dgm:cxn modelId="{2193C1D6-F644-41FF-83C0-CFAA153FF873}" type="presOf" srcId="{E1AE9025-9CC5-47B1-A6B8-6399DA0AAA97}" destId="{F2912166-65ED-4BBA-88D7-7F53027FC0F2}" srcOrd="0" destOrd="0" presId="urn:microsoft.com/office/officeart/2005/8/layout/hProcess9"/>
    <dgm:cxn modelId="{41DCC0F3-2A82-446E-8FA0-E071544A6934}" srcId="{E7A2917A-8323-41FF-AAF7-AA048E8D46AB}" destId="{825CEF96-9D81-4359-88D6-D22CBAEC0A85}" srcOrd="2" destOrd="0" parTransId="{998D013C-4D2B-4938-B4E7-3BDAF964D023}" sibTransId="{8F442D2B-D96C-4810-9159-D1675737481C}"/>
    <dgm:cxn modelId="{BBB29AE4-4664-41CA-96DD-21977B9B35F4}" type="presParOf" srcId="{F46648C0-EBAA-4BC4-867F-D383B26E769A}" destId="{B11B27BA-22FF-4D23-B5C2-41AE9CE863F4}" srcOrd="0" destOrd="0" presId="urn:microsoft.com/office/officeart/2005/8/layout/hProcess9"/>
    <dgm:cxn modelId="{43C8C8CF-B90A-490D-8019-E9C3A246860D}" type="presParOf" srcId="{F46648C0-EBAA-4BC4-867F-D383B26E769A}" destId="{DC1EE9BB-FFEE-403D-BBB9-B4064A39BA38}" srcOrd="1" destOrd="0" presId="urn:microsoft.com/office/officeart/2005/8/layout/hProcess9"/>
    <dgm:cxn modelId="{C831866C-C062-4F67-9EC0-0C0A0C0CD929}" type="presParOf" srcId="{DC1EE9BB-FFEE-403D-BBB9-B4064A39BA38}" destId="{F2912166-65ED-4BBA-88D7-7F53027FC0F2}" srcOrd="0" destOrd="0" presId="urn:microsoft.com/office/officeart/2005/8/layout/hProcess9"/>
    <dgm:cxn modelId="{93A792BC-32AD-4142-B045-5FD7AFCFBDDA}" type="presParOf" srcId="{DC1EE9BB-FFEE-403D-BBB9-B4064A39BA38}" destId="{05193B2B-72AD-4FC6-ADFC-6BABE329CA2C}" srcOrd="1" destOrd="0" presId="urn:microsoft.com/office/officeart/2005/8/layout/hProcess9"/>
    <dgm:cxn modelId="{ACFE39BF-E386-445A-8FBD-390296439A74}" type="presParOf" srcId="{DC1EE9BB-FFEE-403D-BBB9-B4064A39BA38}" destId="{15695A53-BB23-43EE-B437-AAF01A0F759B}" srcOrd="2" destOrd="0" presId="urn:microsoft.com/office/officeart/2005/8/layout/hProcess9"/>
    <dgm:cxn modelId="{2FE4C4E6-A424-4D3F-BE96-C42564E49F79}" type="presParOf" srcId="{DC1EE9BB-FFEE-403D-BBB9-B4064A39BA38}" destId="{D8698A81-F070-450F-B004-36162734C584}" srcOrd="3" destOrd="0" presId="urn:microsoft.com/office/officeart/2005/8/layout/hProcess9"/>
    <dgm:cxn modelId="{2AD2B0A4-EBCB-41C8-BC0D-A417BEBC1642}" type="presParOf" srcId="{DC1EE9BB-FFEE-403D-BBB9-B4064A39BA38}" destId="{6832EF46-6602-4A48-A57F-51135AA2129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010D5D-13D9-4A14-A621-CEF73B6F5B72}" type="doc">
      <dgm:prSet loTypeId="urn:microsoft.com/office/officeart/2018/5/layout/IconCircle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005A93EE-D033-4F74-ADF1-03CA3B0BBC4D}">
      <dgm:prSet/>
      <dgm:spPr/>
      <dgm:t>
        <a:bodyPr/>
        <a:lstStyle/>
        <a:p>
          <a:pPr>
            <a:lnSpc>
              <a:spcPct val="100000"/>
            </a:lnSpc>
            <a:defRPr cap="all"/>
          </a:pPr>
          <a:r>
            <a:rPr lang="en-US" dirty="0"/>
            <a:t>Expand cross-sector partnerships</a:t>
          </a:r>
        </a:p>
      </dgm:t>
    </dgm:pt>
    <dgm:pt modelId="{E23D0AA0-89C1-4BEA-B983-3B0106C889B2}" type="parTrans" cxnId="{D03920E8-4C76-4FD1-8B63-25A5F51237C9}">
      <dgm:prSet/>
      <dgm:spPr/>
      <dgm:t>
        <a:bodyPr/>
        <a:lstStyle/>
        <a:p>
          <a:endParaRPr lang="en-US"/>
        </a:p>
      </dgm:t>
    </dgm:pt>
    <dgm:pt modelId="{1DE466A1-036A-40D1-A410-9BCA5D4A5DA0}" type="sibTrans" cxnId="{D03920E8-4C76-4FD1-8B63-25A5F51237C9}">
      <dgm:prSet phldrT="1" phldr="0"/>
      <dgm:spPr/>
      <dgm:t>
        <a:bodyPr/>
        <a:lstStyle/>
        <a:p>
          <a:endParaRPr lang="en-US"/>
        </a:p>
      </dgm:t>
    </dgm:pt>
    <dgm:pt modelId="{71EF1766-A4D8-4086-A8FD-3560962F74D1}">
      <dgm:prSet/>
      <dgm:spPr/>
      <dgm:t>
        <a:bodyPr/>
        <a:lstStyle/>
        <a:p>
          <a:pPr>
            <a:lnSpc>
              <a:spcPct val="100000"/>
            </a:lnSpc>
            <a:defRPr cap="all"/>
          </a:pPr>
          <a:r>
            <a:rPr lang="en-US" dirty="0"/>
            <a:t>Leverage benefit cliff data for informed policy change</a:t>
          </a:r>
        </a:p>
      </dgm:t>
    </dgm:pt>
    <dgm:pt modelId="{68066A1D-3F74-4AD5-8D7F-C53658B9D8AD}" type="parTrans" cxnId="{2AE23949-EF03-4484-95C8-B6057CF0B3CB}">
      <dgm:prSet/>
      <dgm:spPr/>
      <dgm:t>
        <a:bodyPr/>
        <a:lstStyle/>
        <a:p>
          <a:endParaRPr lang="en-US"/>
        </a:p>
      </dgm:t>
    </dgm:pt>
    <dgm:pt modelId="{C3628AAE-D1C5-4CC7-9754-754298E89819}" type="sibTrans" cxnId="{2AE23949-EF03-4484-95C8-B6057CF0B3CB}">
      <dgm:prSet phldrT="2" phldr="0"/>
      <dgm:spPr/>
      <dgm:t>
        <a:bodyPr/>
        <a:lstStyle/>
        <a:p>
          <a:endParaRPr lang="en-US"/>
        </a:p>
      </dgm:t>
    </dgm:pt>
    <dgm:pt modelId="{05958E65-E24F-42AC-99F4-32710F46BFDE}">
      <dgm:prSet/>
      <dgm:spPr/>
      <dgm:t>
        <a:bodyPr/>
        <a:lstStyle/>
        <a:p>
          <a:pPr>
            <a:lnSpc>
              <a:spcPct val="100000"/>
            </a:lnSpc>
            <a:defRPr cap="all"/>
          </a:pPr>
          <a:r>
            <a:rPr lang="en-US" dirty="0"/>
            <a:t>Highlight success stories to maintain momentum</a:t>
          </a:r>
        </a:p>
      </dgm:t>
    </dgm:pt>
    <dgm:pt modelId="{73124F7C-56AB-49EE-AF0B-EC16B3E680D9}" type="parTrans" cxnId="{3C8E509B-C3E5-4661-AFEB-98721C6F2BA1}">
      <dgm:prSet/>
      <dgm:spPr/>
      <dgm:t>
        <a:bodyPr/>
        <a:lstStyle/>
        <a:p>
          <a:endParaRPr lang="en-US"/>
        </a:p>
      </dgm:t>
    </dgm:pt>
    <dgm:pt modelId="{06E42CD3-96D0-4EBC-BB2D-0FE1F90B046D}" type="sibTrans" cxnId="{3C8E509B-C3E5-4661-AFEB-98721C6F2BA1}">
      <dgm:prSet phldrT="3" phldr="0"/>
      <dgm:spPr/>
      <dgm:t>
        <a:bodyPr/>
        <a:lstStyle/>
        <a:p>
          <a:endParaRPr lang="en-US"/>
        </a:p>
      </dgm:t>
    </dgm:pt>
    <dgm:pt modelId="{A5F53EBD-F5BF-4186-9E85-796826AFBFE4}" type="pres">
      <dgm:prSet presAssocID="{0F010D5D-13D9-4A14-A621-CEF73B6F5B72}" presName="root" presStyleCnt="0">
        <dgm:presLayoutVars>
          <dgm:dir/>
          <dgm:resizeHandles val="exact"/>
        </dgm:presLayoutVars>
      </dgm:prSet>
      <dgm:spPr/>
    </dgm:pt>
    <dgm:pt modelId="{0A985680-86E8-4567-8446-8E5CB3CC5B42}" type="pres">
      <dgm:prSet presAssocID="{005A93EE-D033-4F74-ADF1-03CA3B0BBC4D}" presName="compNode" presStyleCnt="0"/>
      <dgm:spPr/>
    </dgm:pt>
    <dgm:pt modelId="{8E111162-01A4-4238-91E8-F6EA0870E925}" type="pres">
      <dgm:prSet presAssocID="{005A93EE-D033-4F74-ADF1-03CA3B0BBC4D}" presName="iconBgRect" presStyleLbl="bgShp" presStyleIdx="0" presStyleCnt="3"/>
      <dgm:spPr/>
    </dgm:pt>
    <dgm:pt modelId="{046732C9-3E54-4E22-9462-4269332270AE}" type="pres">
      <dgm:prSet presAssocID="{005A93EE-D033-4F74-ADF1-03CA3B0BBC4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F6EEB4FB-38AB-4A46-A9D2-A15B69B8DCC7}" type="pres">
      <dgm:prSet presAssocID="{005A93EE-D033-4F74-ADF1-03CA3B0BBC4D}" presName="spaceRect" presStyleCnt="0"/>
      <dgm:spPr/>
    </dgm:pt>
    <dgm:pt modelId="{CEDBDA1D-FAF3-4068-9EA7-018CBF87C7FB}" type="pres">
      <dgm:prSet presAssocID="{005A93EE-D033-4F74-ADF1-03CA3B0BBC4D}" presName="textRect" presStyleLbl="revTx" presStyleIdx="0" presStyleCnt="3">
        <dgm:presLayoutVars>
          <dgm:chMax val="1"/>
          <dgm:chPref val="1"/>
        </dgm:presLayoutVars>
      </dgm:prSet>
      <dgm:spPr/>
    </dgm:pt>
    <dgm:pt modelId="{61C9194B-F7B5-4421-A5D7-E526EDB2133E}" type="pres">
      <dgm:prSet presAssocID="{1DE466A1-036A-40D1-A410-9BCA5D4A5DA0}" presName="sibTrans" presStyleCnt="0"/>
      <dgm:spPr/>
    </dgm:pt>
    <dgm:pt modelId="{472E09EE-83A2-4D3C-A11B-0BEE36952496}" type="pres">
      <dgm:prSet presAssocID="{71EF1766-A4D8-4086-A8FD-3560962F74D1}" presName="compNode" presStyleCnt="0"/>
      <dgm:spPr/>
    </dgm:pt>
    <dgm:pt modelId="{50E793C6-C9B6-4FED-861C-6580C04CEA90}" type="pres">
      <dgm:prSet presAssocID="{71EF1766-A4D8-4086-A8FD-3560962F74D1}" presName="iconBgRect" presStyleLbl="bgShp" presStyleIdx="1" presStyleCnt="3"/>
      <dgm:spPr/>
    </dgm:pt>
    <dgm:pt modelId="{D740880E-7A83-4771-97C5-246989A9EC0C}" type="pres">
      <dgm:prSet presAssocID="{71EF1766-A4D8-4086-A8FD-3560962F74D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8F54ADED-0791-4D1D-BDC4-6C6B2DC3E1ED}" type="pres">
      <dgm:prSet presAssocID="{71EF1766-A4D8-4086-A8FD-3560962F74D1}" presName="spaceRect" presStyleCnt="0"/>
      <dgm:spPr/>
    </dgm:pt>
    <dgm:pt modelId="{0945957C-9B98-4668-9777-F12DE6A0FF50}" type="pres">
      <dgm:prSet presAssocID="{71EF1766-A4D8-4086-A8FD-3560962F74D1}" presName="textRect" presStyleLbl="revTx" presStyleIdx="1" presStyleCnt="3">
        <dgm:presLayoutVars>
          <dgm:chMax val="1"/>
          <dgm:chPref val="1"/>
        </dgm:presLayoutVars>
      </dgm:prSet>
      <dgm:spPr/>
    </dgm:pt>
    <dgm:pt modelId="{E1ABC244-FC2A-44AC-9704-D912F42F1170}" type="pres">
      <dgm:prSet presAssocID="{C3628AAE-D1C5-4CC7-9754-754298E89819}" presName="sibTrans" presStyleCnt="0"/>
      <dgm:spPr/>
    </dgm:pt>
    <dgm:pt modelId="{E1EF417D-1D3A-42BC-8572-89F6F71E81A5}" type="pres">
      <dgm:prSet presAssocID="{05958E65-E24F-42AC-99F4-32710F46BFDE}" presName="compNode" presStyleCnt="0"/>
      <dgm:spPr/>
    </dgm:pt>
    <dgm:pt modelId="{1D71869C-D1E7-4763-B4DF-5B11BA59A3BC}" type="pres">
      <dgm:prSet presAssocID="{05958E65-E24F-42AC-99F4-32710F46BFDE}" presName="iconBgRect" presStyleLbl="bgShp" presStyleIdx="2" presStyleCnt="3"/>
      <dgm:spPr/>
    </dgm:pt>
    <dgm:pt modelId="{5201F92C-F25F-4BC0-AA7E-63ECF15D7A28}" type="pres">
      <dgm:prSet presAssocID="{05958E65-E24F-42AC-99F4-32710F46BFD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56E76691-AD17-43B2-ABEF-86ACC4FEABE1}" type="pres">
      <dgm:prSet presAssocID="{05958E65-E24F-42AC-99F4-32710F46BFDE}" presName="spaceRect" presStyleCnt="0"/>
      <dgm:spPr/>
    </dgm:pt>
    <dgm:pt modelId="{99AD6BD1-F983-4346-B81B-F49481EE664D}" type="pres">
      <dgm:prSet presAssocID="{05958E65-E24F-42AC-99F4-32710F46BFDE}" presName="textRect" presStyleLbl="revTx" presStyleIdx="2" presStyleCnt="3">
        <dgm:presLayoutVars>
          <dgm:chMax val="1"/>
          <dgm:chPref val="1"/>
        </dgm:presLayoutVars>
      </dgm:prSet>
      <dgm:spPr/>
    </dgm:pt>
  </dgm:ptLst>
  <dgm:cxnLst>
    <dgm:cxn modelId="{18B14502-0A8C-4395-9A5D-5D98550AD84B}" type="presOf" srcId="{71EF1766-A4D8-4086-A8FD-3560962F74D1}" destId="{0945957C-9B98-4668-9777-F12DE6A0FF50}" srcOrd="0" destOrd="0" presId="urn:microsoft.com/office/officeart/2018/5/layout/IconCircleLabelList"/>
    <dgm:cxn modelId="{A396CC64-8076-47C1-9E56-41F67AB201FB}" type="presOf" srcId="{0F010D5D-13D9-4A14-A621-CEF73B6F5B72}" destId="{A5F53EBD-F5BF-4186-9E85-796826AFBFE4}" srcOrd="0" destOrd="0" presId="urn:microsoft.com/office/officeart/2018/5/layout/IconCircleLabelList"/>
    <dgm:cxn modelId="{2AE23949-EF03-4484-95C8-B6057CF0B3CB}" srcId="{0F010D5D-13D9-4A14-A621-CEF73B6F5B72}" destId="{71EF1766-A4D8-4086-A8FD-3560962F74D1}" srcOrd="1" destOrd="0" parTransId="{68066A1D-3F74-4AD5-8D7F-C53658B9D8AD}" sibTransId="{C3628AAE-D1C5-4CC7-9754-754298E89819}"/>
    <dgm:cxn modelId="{4CB2855A-909D-47F7-A278-889349BAA539}" type="presOf" srcId="{005A93EE-D033-4F74-ADF1-03CA3B0BBC4D}" destId="{CEDBDA1D-FAF3-4068-9EA7-018CBF87C7FB}" srcOrd="0" destOrd="0" presId="urn:microsoft.com/office/officeart/2018/5/layout/IconCircleLabelList"/>
    <dgm:cxn modelId="{3C8E509B-C3E5-4661-AFEB-98721C6F2BA1}" srcId="{0F010D5D-13D9-4A14-A621-CEF73B6F5B72}" destId="{05958E65-E24F-42AC-99F4-32710F46BFDE}" srcOrd="2" destOrd="0" parTransId="{73124F7C-56AB-49EE-AF0B-EC16B3E680D9}" sibTransId="{06E42CD3-96D0-4EBC-BB2D-0FE1F90B046D}"/>
    <dgm:cxn modelId="{D03920E8-4C76-4FD1-8B63-25A5F51237C9}" srcId="{0F010D5D-13D9-4A14-A621-CEF73B6F5B72}" destId="{005A93EE-D033-4F74-ADF1-03CA3B0BBC4D}" srcOrd="0" destOrd="0" parTransId="{E23D0AA0-89C1-4BEA-B983-3B0106C889B2}" sibTransId="{1DE466A1-036A-40D1-A410-9BCA5D4A5DA0}"/>
    <dgm:cxn modelId="{DE3B29EB-BF4C-43DD-AD5D-AEF863068A46}" type="presOf" srcId="{05958E65-E24F-42AC-99F4-32710F46BFDE}" destId="{99AD6BD1-F983-4346-B81B-F49481EE664D}" srcOrd="0" destOrd="0" presId="urn:microsoft.com/office/officeart/2018/5/layout/IconCircleLabelList"/>
    <dgm:cxn modelId="{4F247449-9986-4038-AF57-29BEA5BFC8A1}" type="presParOf" srcId="{A5F53EBD-F5BF-4186-9E85-796826AFBFE4}" destId="{0A985680-86E8-4567-8446-8E5CB3CC5B42}" srcOrd="0" destOrd="0" presId="urn:microsoft.com/office/officeart/2018/5/layout/IconCircleLabelList"/>
    <dgm:cxn modelId="{C707010E-4DF6-49B2-A507-7726B5800805}" type="presParOf" srcId="{0A985680-86E8-4567-8446-8E5CB3CC5B42}" destId="{8E111162-01A4-4238-91E8-F6EA0870E925}" srcOrd="0" destOrd="0" presId="urn:microsoft.com/office/officeart/2018/5/layout/IconCircleLabelList"/>
    <dgm:cxn modelId="{37287319-4CFB-4B42-A18F-A7BF74AA58FA}" type="presParOf" srcId="{0A985680-86E8-4567-8446-8E5CB3CC5B42}" destId="{046732C9-3E54-4E22-9462-4269332270AE}" srcOrd="1" destOrd="0" presId="urn:microsoft.com/office/officeart/2018/5/layout/IconCircleLabelList"/>
    <dgm:cxn modelId="{F2A32F3D-1416-4932-9F81-C945788BD03E}" type="presParOf" srcId="{0A985680-86E8-4567-8446-8E5CB3CC5B42}" destId="{F6EEB4FB-38AB-4A46-A9D2-A15B69B8DCC7}" srcOrd="2" destOrd="0" presId="urn:microsoft.com/office/officeart/2018/5/layout/IconCircleLabelList"/>
    <dgm:cxn modelId="{5249EE89-8156-426A-8AFB-C6204C08874A}" type="presParOf" srcId="{0A985680-86E8-4567-8446-8E5CB3CC5B42}" destId="{CEDBDA1D-FAF3-4068-9EA7-018CBF87C7FB}" srcOrd="3" destOrd="0" presId="urn:microsoft.com/office/officeart/2018/5/layout/IconCircleLabelList"/>
    <dgm:cxn modelId="{47290D97-94B2-4A0C-9CB2-5C35F0603F80}" type="presParOf" srcId="{A5F53EBD-F5BF-4186-9E85-796826AFBFE4}" destId="{61C9194B-F7B5-4421-A5D7-E526EDB2133E}" srcOrd="1" destOrd="0" presId="urn:microsoft.com/office/officeart/2018/5/layout/IconCircleLabelList"/>
    <dgm:cxn modelId="{F8B398E4-4F5D-4703-8DC4-5909B8A5E182}" type="presParOf" srcId="{A5F53EBD-F5BF-4186-9E85-796826AFBFE4}" destId="{472E09EE-83A2-4D3C-A11B-0BEE36952496}" srcOrd="2" destOrd="0" presId="urn:microsoft.com/office/officeart/2018/5/layout/IconCircleLabelList"/>
    <dgm:cxn modelId="{BF8A9F22-610B-49C3-9372-28CF6A05A67C}" type="presParOf" srcId="{472E09EE-83A2-4D3C-A11B-0BEE36952496}" destId="{50E793C6-C9B6-4FED-861C-6580C04CEA90}" srcOrd="0" destOrd="0" presId="urn:microsoft.com/office/officeart/2018/5/layout/IconCircleLabelList"/>
    <dgm:cxn modelId="{F84CC882-39C4-4D1C-91CE-E8773012BE75}" type="presParOf" srcId="{472E09EE-83A2-4D3C-A11B-0BEE36952496}" destId="{D740880E-7A83-4771-97C5-246989A9EC0C}" srcOrd="1" destOrd="0" presId="urn:microsoft.com/office/officeart/2018/5/layout/IconCircleLabelList"/>
    <dgm:cxn modelId="{AD056F28-0966-4D34-AD19-90FF8B3C076D}" type="presParOf" srcId="{472E09EE-83A2-4D3C-A11B-0BEE36952496}" destId="{8F54ADED-0791-4D1D-BDC4-6C6B2DC3E1ED}" srcOrd="2" destOrd="0" presId="urn:microsoft.com/office/officeart/2018/5/layout/IconCircleLabelList"/>
    <dgm:cxn modelId="{57F4A341-1227-45E6-B82E-A66E22E56C59}" type="presParOf" srcId="{472E09EE-83A2-4D3C-A11B-0BEE36952496}" destId="{0945957C-9B98-4668-9777-F12DE6A0FF50}" srcOrd="3" destOrd="0" presId="urn:microsoft.com/office/officeart/2018/5/layout/IconCircleLabelList"/>
    <dgm:cxn modelId="{64666D1F-005B-4198-BFBE-728CC7DAF937}" type="presParOf" srcId="{A5F53EBD-F5BF-4186-9E85-796826AFBFE4}" destId="{E1ABC244-FC2A-44AC-9704-D912F42F1170}" srcOrd="3" destOrd="0" presId="urn:microsoft.com/office/officeart/2018/5/layout/IconCircleLabelList"/>
    <dgm:cxn modelId="{562979E7-46DF-42E3-9408-651341C60039}" type="presParOf" srcId="{A5F53EBD-F5BF-4186-9E85-796826AFBFE4}" destId="{E1EF417D-1D3A-42BC-8572-89F6F71E81A5}" srcOrd="4" destOrd="0" presId="urn:microsoft.com/office/officeart/2018/5/layout/IconCircleLabelList"/>
    <dgm:cxn modelId="{53C450E3-5220-4ADA-A837-284A750C6005}" type="presParOf" srcId="{E1EF417D-1D3A-42BC-8572-89F6F71E81A5}" destId="{1D71869C-D1E7-4763-B4DF-5B11BA59A3BC}" srcOrd="0" destOrd="0" presId="urn:microsoft.com/office/officeart/2018/5/layout/IconCircleLabelList"/>
    <dgm:cxn modelId="{C15C49AF-047D-496A-81C0-D28825090DFD}" type="presParOf" srcId="{E1EF417D-1D3A-42BC-8572-89F6F71E81A5}" destId="{5201F92C-F25F-4BC0-AA7E-63ECF15D7A28}" srcOrd="1" destOrd="0" presId="urn:microsoft.com/office/officeart/2018/5/layout/IconCircleLabelList"/>
    <dgm:cxn modelId="{24F40B41-F143-4DD9-BA07-A0A5553EF953}" type="presParOf" srcId="{E1EF417D-1D3A-42BC-8572-89F6F71E81A5}" destId="{56E76691-AD17-43B2-ABEF-86ACC4FEABE1}" srcOrd="2" destOrd="0" presId="urn:microsoft.com/office/officeart/2018/5/layout/IconCircleLabelList"/>
    <dgm:cxn modelId="{F7FF7AFA-57C0-4767-8E01-F5E61C4875AE}" type="presParOf" srcId="{E1EF417D-1D3A-42BC-8572-89F6F71E81A5}" destId="{99AD6BD1-F983-4346-B81B-F49481EE664D}"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F6562-D410-4832-833D-BC2C293B4EE9}">
      <dsp:nvSpPr>
        <dsp:cNvPr id="0" name=""/>
        <dsp:cNvSpPr/>
      </dsp:nvSpPr>
      <dsp:spPr>
        <a:xfrm>
          <a:off x="0" y="195576"/>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8DEC6E-1356-4187-8D71-5977D22D183E}">
      <dsp:nvSpPr>
        <dsp:cNvPr id="0" name=""/>
        <dsp:cNvSpPr/>
      </dsp:nvSpPr>
      <dsp:spPr>
        <a:xfrm>
          <a:off x="420611" y="3265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Font typeface="Arial"/>
            <a:buNone/>
          </a:pPr>
          <a:r>
            <a:rPr lang="en-US" sz="1400" kern="1200" dirty="0">
              <a:latin typeface="+mn-lt"/>
            </a:rPr>
            <a:t>Introduction </a:t>
          </a:r>
          <a:endParaRPr lang="en-US" sz="1400" kern="1200" dirty="0"/>
        </a:p>
      </dsp:txBody>
      <dsp:txXfrm>
        <a:off x="440786" y="52832"/>
        <a:ext cx="5848212" cy="372930"/>
      </dsp:txXfrm>
    </dsp:sp>
    <dsp:sp modelId="{3B3E0D00-6469-4C64-8795-0D4A1241EF75}">
      <dsp:nvSpPr>
        <dsp:cNvPr id="0" name=""/>
        <dsp:cNvSpPr/>
      </dsp:nvSpPr>
      <dsp:spPr>
        <a:xfrm>
          <a:off x="0" y="874337"/>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429DEB-E460-488C-A5A5-1DA3251601EC}">
      <dsp:nvSpPr>
        <dsp:cNvPr id="0" name=""/>
        <dsp:cNvSpPr/>
      </dsp:nvSpPr>
      <dsp:spPr>
        <a:xfrm>
          <a:off x="420611" y="66769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None/>
          </a:pPr>
          <a:r>
            <a:rPr lang="en-US" sz="1400" kern="1200">
              <a:latin typeface="+mn-lt"/>
            </a:rPr>
            <a:t>APHSA’s Benefit Cliff Resource Hub</a:t>
          </a:r>
          <a:endParaRPr lang="en-US" sz="1400" kern="1200" dirty="0">
            <a:latin typeface="+mn-lt"/>
          </a:endParaRPr>
        </a:p>
      </dsp:txBody>
      <dsp:txXfrm>
        <a:off x="440786" y="687872"/>
        <a:ext cx="5848212" cy="372930"/>
      </dsp:txXfrm>
    </dsp:sp>
    <dsp:sp modelId="{DCB5696E-B4B8-4EB8-8224-2AB268D1AD76}">
      <dsp:nvSpPr>
        <dsp:cNvPr id="0" name=""/>
        <dsp:cNvSpPr/>
      </dsp:nvSpPr>
      <dsp:spPr>
        <a:xfrm>
          <a:off x="0" y="1509377"/>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E8D0DD-F9CB-4D4E-A1CC-FFB151E580E1}">
      <dsp:nvSpPr>
        <dsp:cNvPr id="0" name=""/>
        <dsp:cNvSpPr/>
      </dsp:nvSpPr>
      <dsp:spPr>
        <a:xfrm>
          <a:off x="420611" y="130273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n-lt"/>
            </a:rPr>
            <a:t>Transforming Services: Ohio’s Approach to Work First</a:t>
          </a:r>
        </a:p>
      </dsp:txBody>
      <dsp:txXfrm>
        <a:off x="440786" y="1322912"/>
        <a:ext cx="5848212" cy="372930"/>
      </dsp:txXfrm>
    </dsp:sp>
    <dsp:sp modelId="{1F926C73-DFFD-43BA-8E86-0B49640D099A}">
      <dsp:nvSpPr>
        <dsp:cNvPr id="0" name=""/>
        <dsp:cNvSpPr/>
      </dsp:nvSpPr>
      <dsp:spPr>
        <a:xfrm>
          <a:off x="0" y="2144417"/>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8D2280-0A11-4296-A075-C01FF3A4882C}">
      <dsp:nvSpPr>
        <dsp:cNvPr id="0" name=""/>
        <dsp:cNvSpPr/>
      </dsp:nvSpPr>
      <dsp:spPr>
        <a:xfrm>
          <a:off x="420611" y="193777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n-lt"/>
            </a:rPr>
            <a:t>Louisiana Department of Children and Family Services</a:t>
          </a:r>
        </a:p>
      </dsp:txBody>
      <dsp:txXfrm>
        <a:off x="440786" y="1957952"/>
        <a:ext cx="5848212" cy="372930"/>
      </dsp:txXfrm>
    </dsp:sp>
    <dsp:sp modelId="{1549199D-A492-48D5-9561-71D28A359DD0}">
      <dsp:nvSpPr>
        <dsp:cNvPr id="0" name=""/>
        <dsp:cNvSpPr/>
      </dsp:nvSpPr>
      <dsp:spPr>
        <a:xfrm>
          <a:off x="0" y="2779457"/>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A44C6A-8E79-4B59-BB0C-D3B630A3C44F}">
      <dsp:nvSpPr>
        <dsp:cNvPr id="0" name=""/>
        <dsp:cNvSpPr/>
      </dsp:nvSpPr>
      <dsp:spPr>
        <a:xfrm>
          <a:off x="420611" y="257281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mn-lt"/>
            </a:rPr>
            <a:t>Upcoming Opportunity – Data &amp; Impact State Action &amp; Innovation Lab</a:t>
          </a:r>
        </a:p>
      </dsp:txBody>
      <dsp:txXfrm>
        <a:off x="440786" y="2592992"/>
        <a:ext cx="5848212" cy="372930"/>
      </dsp:txXfrm>
    </dsp:sp>
    <dsp:sp modelId="{AE38C4A5-826A-42DA-838E-3F81577455B1}">
      <dsp:nvSpPr>
        <dsp:cNvPr id="0" name=""/>
        <dsp:cNvSpPr/>
      </dsp:nvSpPr>
      <dsp:spPr>
        <a:xfrm>
          <a:off x="0" y="3414497"/>
          <a:ext cx="8412232" cy="3528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0D6F86-DDC7-4F29-B7C6-575E071689C8}">
      <dsp:nvSpPr>
        <dsp:cNvPr id="0" name=""/>
        <dsp:cNvSpPr/>
      </dsp:nvSpPr>
      <dsp:spPr>
        <a:xfrm>
          <a:off x="420611" y="3207857"/>
          <a:ext cx="5888562" cy="4132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574" tIns="0" rIns="222574" bIns="0" numCol="1" spcCol="1270" anchor="ctr" anchorCtr="0">
          <a:noAutofit/>
        </a:bodyPr>
        <a:lstStyle/>
        <a:p>
          <a:pPr marL="0" lvl="0" indent="0" algn="l" defTabSz="622300">
            <a:lnSpc>
              <a:spcPct val="90000"/>
            </a:lnSpc>
            <a:spcBef>
              <a:spcPct val="0"/>
            </a:spcBef>
            <a:spcAft>
              <a:spcPct val="35000"/>
            </a:spcAft>
            <a:buNone/>
          </a:pPr>
          <a:r>
            <a:rPr lang="en-US" sz="1400" kern="1200" dirty="0"/>
            <a:t>Q&amp;A</a:t>
          </a:r>
        </a:p>
      </dsp:txBody>
      <dsp:txXfrm>
        <a:off x="440786" y="3228032"/>
        <a:ext cx="5848212"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255B3-718B-4DA9-879D-20D3E0344ABC}">
      <dsp:nvSpPr>
        <dsp:cNvPr id="0" name=""/>
        <dsp:cNvSpPr/>
      </dsp:nvSpPr>
      <dsp:spPr>
        <a:xfrm>
          <a:off x="660148" y="78746"/>
          <a:ext cx="7481679" cy="388972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EDAB92-B3C5-43AB-9B33-07B71F9F10BE}">
      <dsp:nvSpPr>
        <dsp:cNvPr id="0" name=""/>
        <dsp:cNvSpPr/>
      </dsp:nvSpPr>
      <dsp:spPr>
        <a:xfrm>
          <a:off x="9287" y="1084843"/>
          <a:ext cx="1104421" cy="18685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Interview SMEs:</a:t>
          </a:r>
        </a:p>
        <a:p>
          <a:pPr marL="0" lvl="0" indent="0" algn="ctr" defTabSz="533400">
            <a:lnSpc>
              <a:spcPct val="90000"/>
            </a:lnSpc>
            <a:spcBef>
              <a:spcPct val="0"/>
            </a:spcBef>
            <a:spcAft>
              <a:spcPct val="35000"/>
            </a:spcAft>
            <a:buNone/>
          </a:pPr>
          <a:endParaRPr lang="en-US" sz="800" b="1" kern="1200" dirty="0"/>
        </a:p>
        <a:p>
          <a:pPr marL="0" lvl="0" indent="0" algn="ctr" defTabSz="533400">
            <a:lnSpc>
              <a:spcPct val="90000"/>
            </a:lnSpc>
            <a:spcBef>
              <a:spcPct val="0"/>
            </a:spcBef>
            <a:spcAft>
              <a:spcPct val="35000"/>
            </a:spcAft>
            <a:buNone/>
          </a:pPr>
          <a:endParaRPr lang="en-US" sz="900" kern="1200" dirty="0"/>
        </a:p>
        <a:p>
          <a:pPr marL="0" lvl="0" indent="0" algn="ctr" defTabSz="533400">
            <a:lnSpc>
              <a:spcPct val="90000"/>
            </a:lnSpc>
            <a:spcBef>
              <a:spcPct val="0"/>
            </a:spcBef>
            <a:spcAft>
              <a:spcPct val="35000"/>
            </a:spcAft>
            <a:buNone/>
          </a:pPr>
          <a:r>
            <a:rPr lang="en-US" sz="900" kern="1200" dirty="0"/>
            <a:t>Build on what’s already been done.</a:t>
          </a:r>
        </a:p>
        <a:p>
          <a:pPr marL="0" lvl="0" indent="0" algn="ctr" defTabSz="533400">
            <a:lnSpc>
              <a:spcPct val="90000"/>
            </a:lnSpc>
            <a:spcBef>
              <a:spcPct val="0"/>
            </a:spcBef>
            <a:spcAft>
              <a:spcPct val="35000"/>
            </a:spcAft>
            <a:buNone/>
          </a:pPr>
          <a:endParaRPr lang="en-US" sz="900" kern="1200" dirty="0"/>
        </a:p>
      </dsp:txBody>
      <dsp:txXfrm>
        <a:off x="63200" y="1138756"/>
        <a:ext cx="996595" cy="1760740"/>
      </dsp:txXfrm>
    </dsp:sp>
    <dsp:sp modelId="{4975F934-E40A-466F-B759-336F4FDDD625}">
      <dsp:nvSpPr>
        <dsp:cNvPr id="0" name=""/>
        <dsp:cNvSpPr/>
      </dsp:nvSpPr>
      <dsp:spPr>
        <a:xfrm>
          <a:off x="1274663" y="1084843"/>
          <a:ext cx="1096242" cy="18685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Develop Dashboard Concept: </a:t>
          </a:r>
        </a:p>
        <a:p>
          <a:pPr marL="0" lvl="0" indent="0" algn="ctr" defTabSz="533400">
            <a:lnSpc>
              <a:spcPct val="90000"/>
            </a:lnSpc>
            <a:spcBef>
              <a:spcPct val="0"/>
            </a:spcBef>
            <a:spcAft>
              <a:spcPct val="35000"/>
            </a:spcAft>
            <a:buNone/>
          </a:pPr>
          <a:endParaRPr lang="en-US" sz="900" b="0" kern="1200" dirty="0"/>
        </a:p>
        <a:p>
          <a:pPr marL="0" lvl="0" indent="0" algn="ctr" defTabSz="533400">
            <a:lnSpc>
              <a:spcPct val="90000"/>
            </a:lnSpc>
            <a:spcBef>
              <a:spcPct val="0"/>
            </a:spcBef>
            <a:spcAft>
              <a:spcPct val="35000"/>
            </a:spcAft>
            <a:buNone/>
          </a:pPr>
          <a:r>
            <a:rPr lang="en-US" sz="900" b="0" kern="1200" dirty="0"/>
            <a:t>Apply interview themes to dashboard concept design.</a:t>
          </a:r>
        </a:p>
        <a:p>
          <a:pPr marL="0" lvl="0" indent="0" algn="ctr" defTabSz="533400">
            <a:lnSpc>
              <a:spcPct val="90000"/>
            </a:lnSpc>
            <a:spcBef>
              <a:spcPct val="0"/>
            </a:spcBef>
            <a:spcAft>
              <a:spcPct val="35000"/>
            </a:spcAft>
            <a:buNone/>
          </a:pPr>
          <a:endParaRPr lang="en-US" sz="900" b="0" kern="1200" dirty="0"/>
        </a:p>
      </dsp:txBody>
      <dsp:txXfrm>
        <a:off x="1328177" y="1138357"/>
        <a:ext cx="989214" cy="1761538"/>
      </dsp:txXfrm>
    </dsp:sp>
    <dsp:sp modelId="{E6401125-9849-4942-B04E-EE312B504525}">
      <dsp:nvSpPr>
        <dsp:cNvPr id="0" name=""/>
        <dsp:cNvSpPr/>
      </dsp:nvSpPr>
      <dsp:spPr>
        <a:xfrm>
          <a:off x="2531860" y="1084843"/>
          <a:ext cx="1096242" cy="18685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Select States:</a:t>
          </a:r>
        </a:p>
        <a:p>
          <a:pPr marL="0" lvl="0" indent="0" algn="ctr" defTabSz="533400">
            <a:lnSpc>
              <a:spcPct val="90000"/>
            </a:lnSpc>
            <a:spcBef>
              <a:spcPct val="0"/>
            </a:spcBef>
            <a:spcAft>
              <a:spcPct val="35000"/>
            </a:spcAft>
            <a:buNone/>
          </a:pPr>
          <a:endParaRPr lang="en-US" sz="900" b="0" kern="1200" dirty="0"/>
        </a:p>
        <a:p>
          <a:pPr marL="0" lvl="0" indent="0" algn="ctr" defTabSz="533400">
            <a:lnSpc>
              <a:spcPct val="90000"/>
            </a:lnSpc>
            <a:spcBef>
              <a:spcPct val="0"/>
            </a:spcBef>
            <a:spcAft>
              <a:spcPct val="35000"/>
            </a:spcAft>
            <a:buNone/>
          </a:pPr>
          <a:r>
            <a:rPr lang="en-US" sz="900" b="0" kern="1200" dirty="0"/>
            <a:t>Select states for pilot design based on advisory board feedback and previous research.</a:t>
          </a:r>
        </a:p>
      </dsp:txBody>
      <dsp:txXfrm>
        <a:off x="2585374" y="1138357"/>
        <a:ext cx="989214" cy="1761538"/>
      </dsp:txXfrm>
    </dsp:sp>
    <dsp:sp modelId="{D58D5656-2187-4649-B604-E93A1D3E6438}">
      <dsp:nvSpPr>
        <dsp:cNvPr id="0" name=""/>
        <dsp:cNvSpPr/>
      </dsp:nvSpPr>
      <dsp:spPr>
        <a:xfrm>
          <a:off x="3789056" y="1084843"/>
          <a:ext cx="1096242" cy="18685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Research Selected States:</a:t>
          </a:r>
        </a:p>
        <a:p>
          <a:pPr marL="0" lvl="0" indent="0" algn="ctr" defTabSz="533400">
            <a:lnSpc>
              <a:spcPct val="90000"/>
            </a:lnSpc>
            <a:spcBef>
              <a:spcPct val="0"/>
            </a:spcBef>
            <a:spcAft>
              <a:spcPct val="35000"/>
            </a:spcAft>
            <a:buNone/>
          </a:pPr>
          <a:endParaRPr lang="en-US" sz="900" b="0" kern="1200" dirty="0"/>
        </a:p>
        <a:p>
          <a:pPr marL="0" lvl="0" indent="0" algn="ctr" defTabSz="533400">
            <a:lnSpc>
              <a:spcPct val="90000"/>
            </a:lnSpc>
            <a:spcBef>
              <a:spcPct val="0"/>
            </a:spcBef>
            <a:spcAft>
              <a:spcPct val="35000"/>
            </a:spcAft>
            <a:buNone/>
          </a:pPr>
          <a:r>
            <a:rPr lang="en-US" sz="900" b="0" kern="1200" dirty="0"/>
            <a:t>Using existing tools, conduct extensive internet research about states’ policies.</a:t>
          </a:r>
          <a:r>
            <a:rPr lang="en-US" sz="900" b="1" kern="1200" dirty="0"/>
            <a:t> </a:t>
          </a:r>
        </a:p>
      </dsp:txBody>
      <dsp:txXfrm>
        <a:off x="3842570" y="1138357"/>
        <a:ext cx="989214" cy="1761538"/>
      </dsp:txXfrm>
    </dsp:sp>
    <dsp:sp modelId="{3A850346-C247-46C4-937F-571814CA381A}">
      <dsp:nvSpPr>
        <dsp:cNvPr id="0" name=""/>
        <dsp:cNvSpPr/>
      </dsp:nvSpPr>
      <dsp:spPr>
        <a:xfrm>
          <a:off x="5046252" y="1084843"/>
          <a:ext cx="1096242" cy="18685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Interview Selected States:</a:t>
          </a:r>
        </a:p>
        <a:p>
          <a:pPr marL="0" lvl="0" indent="0" algn="ctr" defTabSz="533400">
            <a:lnSpc>
              <a:spcPct val="90000"/>
            </a:lnSpc>
            <a:spcBef>
              <a:spcPct val="0"/>
            </a:spcBef>
            <a:spcAft>
              <a:spcPct val="35000"/>
            </a:spcAft>
            <a:buNone/>
          </a:pPr>
          <a:endParaRPr lang="en-US" sz="900" b="0" kern="1200" dirty="0"/>
        </a:p>
        <a:p>
          <a:pPr marL="0" lvl="0" indent="0" algn="ctr" defTabSz="533400">
            <a:lnSpc>
              <a:spcPct val="90000"/>
            </a:lnSpc>
            <a:spcBef>
              <a:spcPct val="0"/>
            </a:spcBef>
            <a:spcAft>
              <a:spcPct val="35000"/>
            </a:spcAft>
            <a:buNone/>
          </a:pPr>
          <a:r>
            <a:rPr lang="en-US" sz="900" b="0" kern="1200" dirty="0"/>
            <a:t>Meet for one or two 60-minute interviews of selected states.</a:t>
          </a:r>
        </a:p>
        <a:p>
          <a:pPr marL="0" lvl="0" indent="0" algn="ctr" defTabSz="533400">
            <a:lnSpc>
              <a:spcPct val="90000"/>
            </a:lnSpc>
            <a:spcBef>
              <a:spcPct val="0"/>
            </a:spcBef>
            <a:spcAft>
              <a:spcPct val="35000"/>
            </a:spcAft>
            <a:buNone/>
          </a:pPr>
          <a:r>
            <a:rPr lang="en-US" sz="900" b="0" kern="1200" dirty="0"/>
            <a:t> </a:t>
          </a:r>
        </a:p>
      </dsp:txBody>
      <dsp:txXfrm>
        <a:off x="5099766" y="1138357"/>
        <a:ext cx="989214" cy="1761538"/>
      </dsp:txXfrm>
    </dsp:sp>
    <dsp:sp modelId="{58FA0297-59D8-4060-9B4F-AC67B703E0B1}">
      <dsp:nvSpPr>
        <dsp:cNvPr id="0" name=""/>
        <dsp:cNvSpPr/>
      </dsp:nvSpPr>
      <dsp:spPr>
        <a:xfrm>
          <a:off x="6303449" y="1084843"/>
          <a:ext cx="1096242" cy="1868566"/>
        </a:xfrm>
        <a:prstGeom prst="roundRect">
          <a:avLst/>
        </a:prstGeom>
        <a:solidFill>
          <a:srgbClr val="0070C0"/>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prstClr val="white"/>
              </a:solidFill>
              <a:latin typeface="Aptos" panose="02110004020202020204"/>
              <a:ea typeface="+mn-ea"/>
              <a:cs typeface="+mn-cs"/>
            </a:rPr>
            <a:t>Collect Quantitative Data from States:</a:t>
          </a:r>
        </a:p>
        <a:p>
          <a:pPr marL="0" lvl="0" indent="0" algn="ctr" defTabSz="533400">
            <a:lnSpc>
              <a:spcPct val="90000"/>
            </a:lnSpc>
            <a:spcBef>
              <a:spcPct val="0"/>
            </a:spcBef>
            <a:spcAft>
              <a:spcPct val="35000"/>
            </a:spcAft>
            <a:buNone/>
          </a:pPr>
          <a:endParaRPr lang="en-US" sz="900" b="1" kern="1200" dirty="0">
            <a:solidFill>
              <a:prstClr val="white"/>
            </a:solidFill>
            <a:latin typeface="Aptos" panose="02110004020202020204"/>
            <a:ea typeface="+mn-ea"/>
            <a:cs typeface="+mn-cs"/>
          </a:endParaRPr>
        </a:p>
        <a:p>
          <a:pPr marL="0" lvl="0" indent="0" algn="ctr" defTabSz="533400">
            <a:lnSpc>
              <a:spcPct val="90000"/>
            </a:lnSpc>
            <a:spcBef>
              <a:spcPct val="0"/>
            </a:spcBef>
            <a:spcAft>
              <a:spcPct val="35000"/>
            </a:spcAft>
            <a:buNone/>
          </a:pPr>
          <a:r>
            <a:rPr lang="en-US" sz="900" b="0" kern="1200" dirty="0">
              <a:solidFill>
                <a:prstClr val="white"/>
              </a:solidFill>
              <a:latin typeface="Aptos" panose="02110004020202020204"/>
              <a:ea typeface="+mn-ea"/>
              <a:cs typeface="+mn-cs"/>
            </a:rPr>
            <a:t>Send selected states a follow-up spreadsheet to fill in any data gaps.</a:t>
          </a:r>
        </a:p>
        <a:p>
          <a:pPr marL="0" lvl="0" indent="0" algn="ctr" defTabSz="533400">
            <a:lnSpc>
              <a:spcPct val="90000"/>
            </a:lnSpc>
            <a:spcBef>
              <a:spcPct val="0"/>
            </a:spcBef>
            <a:spcAft>
              <a:spcPct val="35000"/>
            </a:spcAft>
            <a:buNone/>
          </a:pPr>
          <a:endParaRPr lang="en-US" sz="1200" b="1" kern="1200" dirty="0">
            <a:solidFill>
              <a:prstClr val="white"/>
            </a:solidFill>
            <a:latin typeface="Aptos" panose="02110004020202020204"/>
            <a:ea typeface="+mn-ea"/>
            <a:cs typeface="+mn-cs"/>
          </a:endParaRPr>
        </a:p>
      </dsp:txBody>
      <dsp:txXfrm>
        <a:off x="6356963" y="1138357"/>
        <a:ext cx="989214" cy="1761538"/>
      </dsp:txXfrm>
    </dsp:sp>
    <dsp:sp modelId="{D67F67B8-BFC4-44EA-99AC-BA45826065A9}">
      <dsp:nvSpPr>
        <dsp:cNvPr id="0" name=""/>
        <dsp:cNvSpPr/>
      </dsp:nvSpPr>
      <dsp:spPr>
        <a:xfrm>
          <a:off x="7555186" y="1084843"/>
          <a:ext cx="1246789" cy="1868566"/>
        </a:xfrm>
        <a:prstGeom prst="roundRect">
          <a:avLst/>
        </a:prstGeom>
        <a:solidFill>
          <a:srgbClr val="0070C0"/>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prstClr val="white"/>
              </a:solidFill>
              <a:latin typeface="Aptos" panose="02110004020202020204"/>
              <a:ea typeface="+mn-ea"/>
              <a:cs typeface="+mn-cs"/>
            </a:rPr>
            <a:t>Design State Profile Briefs: </a:t>
          </a:r>
        </a:p>
        <a:p>
          <a:pPr marL="0" lvl="0" indent="0" algn="ctr" defTabSz="533400">
            <a:lnSpc>
              <a:spcPct val="90000"/>
            </a:lnSpc>
            <a:spcBef>
              <a:spcPct val="0"/>
            </a:spcBef>
            <a:spcAft>
              <a:spcPct val="35000"/>
            </a:spcAft>
            <a:buNone/>
          </a:pPr>
          <a:endParaRPr lang="en-US" sz="900" b="1" kern="1200" dirty="0">
            <a:solidFill>
              <a:prstClr val="white"/>
            </a:solidFill>
            <a:latin typeface="Aptos" panose="02110004020202020204"/>
            <a:ea typeface="+mn-ea"/>
            <a:cs typeface="+mn-cs"/>
          </a:endParaRPr>
        </a:p>
        <a:p>
          <a:pPr marL="0" lvl="0" indent="0" algn="ctr" defTabSz="533400">
            <a:lnSpc>
              <a:spcPct val="90000"/>
            </a:lnSpc>
            <a:spcBef>
              <a:spcPct val="0"/>
            </a:spcBef>
            <a:spcAft>
              <a:spcPct val="35000"/>
            </a:spcAft>
            <a:buNone/>
          </a:pPr>
          <a:r>
            <a:rPr lang="en-US" sz="900" b="0" kern="1200" dirty="0">
              <a:solidFill>
                <a:prstClr val="white"/>
              </a:solidFill>
              <a:latin typeface="Aptos" panose="02110004020202020204"/>
              <a:ea typeface="+mn-ea"/>
              <a:cs typeface="+mn-cs"/>
            </a:rPr>
            <a:t>Compile narrative data into short PDFs detailing state initiatives, assembled workgroups, etc.</a:t>
          </a:r>
        </a:p>
      </dsp:txBody>
      <dsp:txXfrm>
        <a:off x="7616049" y="1145706"/>
        <a:ext cx="1125063" cy="1746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B27BA-22FF-4D23-B5C2-41AE9CE863F4}">
      <dsp:nvSpPr>
        <dsp:cNvPr id="0" name=""/>
        <dsp:cNvSpPr/>
      </dsp:nvSpPr>
      <dsp:spPr>
        <a:xfrm>
          <a:off x="598457" y="0"/>
          <a:ext cx="6782518" cy="433908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912166-65ED-4BBA-88D7-7F53027FC0F2}">
      <dsp:nvSpPr>
        <dsp:cNvPr id="0" name=""/>
        <dsp:cNvSpPr/>
      </dsp:nvSpPr>
      <dsp:spPr>
        <a:xfrm>
          <a:off x="8571" y="1301726"/>
          <a:ext cx="2568380" cy="173563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libri"/>
              <a:ea typeface="Calibri"/>
              <a:cs typeface="Calibri"/>
            </a:rPr>
            <a:t>Families gain skills, stable employment, and financial independence</a:t>
          </a:r>
          <a:endParaRPr lang="en-US" sz="2100" kern="1200" dirty="0"/>
        </a:p>
      </dsp:txBody>
      <dsp:txXfrm>
        <a:off x="93298" y="1386453"/>
        <a:ext cx="2398926" cy="1566180"/>
      </dsp:txXfrm>
    </dsp:sp>
    <dsp:sp modelId="{15695A53-BB23-43EE-B437-AAF01A0F759B}">
      <dsp:nvSpPr>
        <dsp:cNvPr id="0" name=""/>
        <dsp:cNvSpPr/>
      </dsp:nvSpPr>
      <dsp:spPr>
        <a:xfrm>
          <a:off x="2705526" y="1301726"/>
          <a:ext cx="2568380" cy="1735634"/>
        </a:xfrm>
        <a:prstGeom prst="roundRect">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latin typeface="Calibri"/>
              <a:ea typeface="Calibri"/>
              <a:cs typeface="Calibri"/>
            </a:rPr>
            <a:t>Improved child well-being through economic stability</a:t>
          </a:r>
        </a:p>
      </dsp:txBody>
      <dsp:txXfrm>
        <a:off x="2790253" y="1386453"/>
        <a:ext cx="2398926" cy="1566180"/>
      </dsp:txXfrm>
    </dsp:sp>
    <dsp:sp modelId="{6832EF46-6602-4A48-A57F-51135AA21291}">
      <dsp:nvSpPr>
        <dsp:cNvPr id="0" name=""/>
        <dsp:cNvSpPr/>
      </dsp:nvSpPr>
      <dsp:spPr>
        <a:xfrm>
          <a:off x="5402482" y="1301726"/>
          <a:ext cx="2568380" cy="1735634"/>
        </a:xfrm>
        <a:prstGeom prst="round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kern="1200" dirty="0">
              <a:latin typeface="Calibri"/>
              <a:ea typeface="Calibri"/>
              <a:cs typeface="Calibri"/>
            </a:rPr>
            <a:t>Stronger communities through reduced benefit reliance</a:t>
          </a:r>
        </a:p>
      </dsp:txBody>
      <dsp:txXfrm>
        <a:off x="5487209" y="1386453"/>
        <a:ext cx="2398926" cy="15661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111162-01A4-4238-91E8-F6EA0870E925}">
      <dsp:nvSpPr>
        <dsp:cNvPr id="0" name=""/>
        <dsp:cNvSpPr/>
      </dsp:nvSpPr>
      <dsp:spPr>
        <a:xfrm>
          <a:off x="530099" y="349703"/>
          <a:ext cx="1406812" cy="1406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6732C9-3E54-4E22-9462-4269332270AE}">
      <dsp:nvSpPr>
        <dsp:cNvPr id="0" name=""/>
        <dsp:cNvSpPr/>
      </dsp:nvSpPr>
      <dsp:spPr>
        <a:xfrm>
          <a:off x="829912" y="649516"/>
          <a:ext cx="807187" cy="80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DBDA1D-FAF3-4068-9EA7-018CBF87C7FB}">
      <dsp:nvSpPr>
        <dsp:cNvPr id="0" name=""/>
        <dsp:cNvSpPr/>
      </dsp:nvSpPr>
      <dsp:spPr>
        <a:xfrm>
          <a:off x="80381"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Expand cross-sector partnerships</a:t>
          </a:r>
        </a:p>
      </dsp:txBody>
      <dsp:txXfrm>
        <a:off x="80381" y="2194704"/>
        <a:ext cx="2306250" cy="720000"/>
      </dsp:txXfrm>
    </dsp:sp>
    <dsp:sp modelId="{50E793C6-C9B6-4FED-861C-6580C04CEA90}">
      <dsp:nvSpPr>
        <dsp:cNvPr id="0" name=""/>
        <dsp:cNvSpPr/>
      </dsp:nvSpPr>
      <dsp:spPr>
        <a:xfrm>
          <a:off x="3239943" y="349703"/>
          <a:ext cx="1406812" cy="1406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0880E-7A83-4771-97C5-246989A9EC0C}">
      <dsp:nvSpPr>
        <dsp:cNvPr id="0" name=""/>
        <dsp:cNvSpPr/>
      </dsp:nvSpPr>
      <dsp:spPr>
        <a:xfrm>
          <a:off x="3539756" y="649516"/>
          <a:ext cx="807187" cy="807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45957C-9B98-4668-9777-F12DE6A0FF50}">
      <dsp:nvSpPr>
        <dsp:cNvPr id="0" name=""/>
        <dsp:cNvSpPr/>
      </dsp:nvSpPr>
      <dsp:spPr>
        <a:xfrm>
          <a:off x="2790224"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Leverage benefit cliff data for informed policy change</a:t>
          </a:r>
        </a:p>
      </dsp:txBody>
      <dsp:txXfrm>
        <a:off x="2790224" y="2194704"/>
        <a:ext cx="2306250" cy="720000"/>
      </dsp:txXfrm>
    </dsp:sp>
    <dsp:sp modelId="{1D71869C-D1E7-4763-B4DF-5B11BA59A3BC}">
      <dsp:nvSpPr>
        <dsp:cNvPr id="0" name=""/>
        <dsp:cNvSpPr/>
      </dsp:nvSpPr>
      <dsp:spPr>
        <a:xfrm>
          <a:off x="5949787" y="349703"/>
          <a:ext cx="1406812" cy="1406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01F92C-F25F-4BC0-AA7E-63ECF15D7A28}">
      <dsp:nvSpPr>
        <dsp:cNvPr id="0" name=""/>
        <dsp:cNvSpPr/>
      </dsp:nvSpPr>
      <dsp:spPr>
        <a:xfrm>
          <a:off x="6249600" y="649516"/>
          <a:ext cx="807187" cy="807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AD6BD1-F983-4346-B81B-F49481EE664D}">
      <dsp:nvSpPr>
        <dsp:cNvPr id="0" name=""/>
        <dsp:cNvSpPr/>
      </dsp:nvSpPr>
      <dsp:spPr>
        <a:xfrm>
          <a:off x="5500068" y="2194704"/>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Highlight success stories to maintain momentum</a:t>
          </a:r>
        </a:p>
      </dsp:txBody>
      <dsp:txXfrm>
        <a:off x="5500068" y="2194704"/>
        <a:ext cx="23062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B65D5C-974B-33B9-9D88-DF2A58220A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FC967F4-F7E4-A9C6-8B4A-5E14E99A2E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DFFBB4-E63B-5F4F-9DF5-9C459B0A6B0C}" type="datetimeFigureOut">
              <a:rPr lang="en-US" smtClean="0"/>
              <a:t>8/22/2025</a:t>
            </a:fld>
            <a:endParaRPr lang="en-US"/>
          </a:p>
        </p:txBody>
      </p:sp>
      <p:sp>
        <p:nvSpPr>
          <p:cNvPr id="4" name="Footer Placeholder 3">
            <a:extLst>
              <a:ext uri="{FF2B5EF4-FFF2-40B4-BE49-F238E27FC236}">
                <a16:creationId xmlns:a16="http://schemas.microsoft.com/office/drawing/2014/main" id="{E6F95B8C-4BD8-09CB-D105-B6F7E4BF24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8C0DBD-6EDE-17D5-24DD-3A220D976C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CA6ED9-E147-E545-9B2B-ED132441AF6B}" type="slidenum">
              <a:rPr lang="en-US" smtClean="0"/>
              <a:t>‹#›</a:t>
            </a:fld>
            <a:endParaRPr lang="en-US"/>
          </a:p>
        </p:txBody>
      </p:sp>
    </p:spTree>
    <p:extLst>
      <p:ext uri="{BB962C8B-B14F-4D97-AF65-F5344CB8AC3E}">
        <p14:creationId xmlns:p14="http://schemas.microsoft.com/office/powerpoint/2010/main" val="3235063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896eeeb28e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896eeeb28e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 who are we? We are a member-driven national network of leaders from states, territories, counties, and cities across the country.</a:t>
            </a:r>
          </a:p>
          <a:p>
            <a:pPr marL="0" lvl="0" indent="0" algn="l" rtl="0">
              <a:spcBef>
                <a:spcPts val="0"/>
              </a:spcBef>
              <a:spcAft>
                <a:spcPts val="0"/>
              </a:spcAft>
              <a:buNone/>
            </a:pPr>
            <a:endParaRPr lang="en-US"/>
          </a:p>
          <a:p>
            <a:pPr marL="0" lvl="0" indent="0" algn="l" rtl="0">
              <a:spcBef>
                <a:spcPts val="0"/>
              </a:spcBef>
              <a:spcAft>
                <a:spcPts val="0"/>
              </a:spcAft>
              <a:buNone/>
            </a:pPr>
            <a:r>
              <a:rPr lang="en-US"/>
              <a:t>We are bipartisan</a:t>
            </a:r>
            <a:r>
              <a:rPr lang="en-US" sz="1100">
                <a:effectLst/>
                <a:latin typeface="Calibri" panose="020F0502020204030204" pitchFamily="34" charset="0"/>
                <a:ea typeface="Calibri" panose="020F0502020204030204" pitchFamily="34" charset="0"/>
                <a:cs typeface="Times New Roman" panose="02020603050405020304" pitchFamily="18" charset="0"/>
              </a:rPr>
              <a:t>—</a:t>
            </a:r>
            <a:r>
              <a:rPr lang="en-US"/>
              <a:t>and deeply committed to building common ground and generating practical solutions that work for families and communities. </a:t>
            </a:r>
          </a:p>
          <a:p>
            <a:pPr marL="0" lvl="0" indent="0" algn="l" rtl="0">
              <a:spcBef>
                <a:spcPts val="0"/>
              </a:spcBef>
              <a:spcAft>
                <a:spcPts val="0"/>
              </a:spcAft>
              <a:buNone/>
            </a:pPr>
            <a:endParaRPr lang="en-US"/>
          </a:p>
          <a:p>
            <a:pPr marL="0" indent="0">
              <a:buNone/>
            </a:pPr>
            <a:r>
              <a:rPr lang="en-US" i="1"/>
              <a:t>[Additional background to share as relevant for your specific audience]</a:t>
            </a:r>
          </a:p>
          <a:p>
            <a:pPr marL="0" lvl="0" indent="0" algn="l" rtl="0">
              <a:spcBef>
                <a:spcPts val="0"/>
              </a:spcBef>
              <a:spcAft>
                <a:spcPts val="0"/>
              </a:spcAft>
              <a:buNone/>
            </a:pPr>
            <a:endParaRPr lang="en-US"/>
          </a:p>
          <a:p>
            <a:pPr marL="171450" indent="-171450"/>
            <a:r>
              <a:rPr lang="en-US"/>
              <a:t>Our member agencies span urban, suburban, and rural communities, and we’re striving to be more inclusive of Tribal communities as well.</a:t>
            </a:r>
          </a:p>
          <a:p>
            <a:pPr marL="171450" indent="-171450"/>
            <a:endParaRPr lang="en-US"/>
          </a:p>
          <a:p>
            <a:pPr marL="171450" indent="-171450"/>
            <a:r>
              <a:rPr lang="en-US"/>
              <a:t>Our origins grew out of the Great Depression as states and local jurisdictions were first tasked to set up an infrastructure of social service supports.</a:t>
            </a:r>
          </a:p>
          <a:p>
            <a:pPr marL="0" lvl="0" indent="0" algn="l" rtl="0">
              <a:spcBef>
                <a:spcPts val="0"/>
              </a:spcBef>
              <a:spcAft>
                <a:spcPts val="0"/>
              </a:spcAft>
              <a:buNone/>
            </a:pPr>
            <a:endParaRPr/>
          </a:p>
        </p:txBody>
      </p:sp>
    </p:spTree>
    <p:extLst>
      <p:ext uri="{BB962C8B-B14F-4D97-AF65-F5344CB8AC3E}">
        <p14:creationId xmlns:p14="http://schemas.microsoft.com/office/powerpoint/2010/main" val="1047984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896eeeb28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New England Report </a:t>
            </a:r>
            <a:r>
              <a:rPr lang="en-US">
                <a:hlinkClick r:id="rId3"/>
              </a:rPr>
              <a:t>https://www.jtgfoundation.org/2024/04/report-new-england-states-tackle-benefit-cliffs/</a:t>
            </a:r>
            <a:r>
              <a:rPr lang="en-US"/>
              <a:t> </a:t>
            </a:r>
          </a:p>
        </p:txBody>
      </p:sp>
    </p:spTree>
    <p:extLst>
      <p:ext uri="{BB962C8B-B14F-4D97-AF65-F5344CB8AC3E}">
        <p14:creationId xmlns:p14="http://schemas.microsoft.com/office/powerpoint/2010/main" val="53613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E805726-02A0-95FD-50A7-91B4E8119161}"/>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F861AE78-E1D5-B23C-038E-BD7C066CC3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214F0996-D316-D5D4-D134-1EACB600C9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New England Report </a:t>
            </a:r>
            <a:r>
              <a:rPr lang="en-US">
                <a:hlinkClick r:id="rId3"/>
              </a:rPr>
              <a:t>https://www.jtgfoundation.org/2024/04/report-new-england-states-tackle-benefit-cliffs/</a:t>
            </a:r>
            <a:r>
              <a:rPr lang="en-US"/>
              <a:t> </a:t>
            </a:r>
          </a:p>
        </p:txBody>
      </p:sp>
    </p:spTree>
    <p:extLst>
      <p:ext uri="{BB962C8B-B14F-4D97-AF65-F5344CB8AC3E}">
        <p14:creationId xmlns:p14="http://schemas.microsoft.com/office/powerpoint/2010/main" val="407068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1222C42B-66F9-79E0-C5ED-F9B48F8601F4}"/>
            </a:ext>
          </a:extLst>
        </p:cNvPr>
        <p:cNvGrpSpPr/>
        <p:nvPr/>
      </p:nvGrpSpPr>
      <p:grpSpPr>
        <a:xfrm>
          <a:off x="0" y="0"/>
          <a:ext cx="0" cy="0"/>
          <a:chOff x="0" y="0"/>
          <a:chExt cx="0" cy="0"/>
        </a:xfrm>
      </p:grpSpPr>
      <p:sp>
        <p:nvSpPr>
          <p:cNvPr id="246" name="Google Shape;246;g2ed97b1f167_0_84:notes">
            <a:extLst>
              <a:ext uri="{FF2B5EF4-FFF2-40B4-BE49-F238E27FC236}">
                <a16:creationId xmlns:a16="http://schemas.microsoft.com/office/drawing/2014/main" id="{5C016A39-018C-67FC-1B6D-9B1B076904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ed97b1f167_0_84:notes">
            <a:extLst>
              <a:ext uri="{FF2B5EF4-FFF2-40B4-BE49-F238E27FC236}">
                <a16:creationId xmlns:a16="http://schemas.microsoft.com/office/drawing/2014/main" id="{5E197CD4-7979-C695-D81E-B440930A84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This illustration assumes that the parent receives SNAP, TANF, Childcare subsidies, Section 8 Housing Choice Voucher, Medicaid and Marketplace Subsidies, WIC, School Meals, and Federal tax credits</a:t>
            </a:r>
            <a:endParaRPr dirty="0"/>
          </a:p>
        </p:txBody>
      </p:sp>
    </p:spTree>
    <p:extLst>
      <p:ext uri="{BB962C8B-B14F-4D97-AF65-F5344CB8AC3E}">
        <p14:creationId xmlns:p14="http://schemas.microsoft.com/office/powerpoint/2010/main" val="1396967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C0E7D5A7-467B-EEFD-EF06-C4FFCF6E8968}"/>
            </a:ext>
          </a:extLst>
        </p:cNvPr>
        <p:cNvGrpSpPr/>
        <p:nvPr/>
      </p:nvGrpSpPr>
      <p:grpSpPr>
        <a:xfrm>
          <a:off x="0" y="0"/>
          <a:ext cx="0" cy="0"/>
          <a:chOff x="0" y="0"/>
          <a:chExt cx="0" cy="0"/>
        </a:xfrm>
      </p:grpSpPr>
      <p:sp>
        <p:nvSpPr>
          <p:cNvPr id="246" name="Google Shape;246;g2ed97b1f167_0_84:notes">
            <a:extLst>
              <a:ext uri="{FF2B5EF4-FFF2-40B4-BE49-F238E27FC236}">
                <a16:creationId xmlns:a16="http://schemas.microsoft.com/office/drawing/2014/main" id="{01B83539-C59D-562E-A56C-F8FC91F05F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ed97b1f167_0_84:notes">
            <a:extLst>
              <a:ext uri="{FF2B5EF4-FFF2-40B4-BE49-F238E27FC236}">
                <a16:creationId xmlns:a16="http://schemas.microsoft.com/office/drawing/2014/main" id="{EA83DEE8-9E25-FAEF-C134-863D804CCD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2984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77773C57-9975-F49D-93AA-7D2C21D6627B}"/>
            </a:ext>
          </a:extLst>
        </p:cNvPr>
        <p:cNvGrpSpPr/>
        <p:nvPr/>
      </p:nvGrpSpPr>
      <p:grpSpPr>
        <a:xfrm>
          <a:off x="0" y="0"/>
          <a:ext cx="0" cy="0"/>
          <a:chOff x="0" y="0"/>
          <a:chExt cx="0" cy="0"/>
        </a:xfrm>
      </p:grpSpPr>
      <p:sp>
        <p:nvSpPr>
          <p:cNvPr id="246" name="Google Shape;246;g2ed97b1f167_0_84:notes">
            <a:extLst>
              <a:ext uri="{FF2B5EF4-FFF2-40B4-BE49-F238E27FC236}">
                <a16:creationId xmlns:a16="http://schemas.microsoft.com/office/drawing/2014/main" id="{687C5A24-0F0E-CA5B-A241-5401947A19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ed97b1f167_0_84:notes">
            <a:extLst>
              <a:ext uri="{FF2B5EF4-FFF2-40B4-BE49-F238E27FC236}">
                <a16:creationId xmlns:a16="http://schemas.microsoft.com/office/drawing/2014/main" id="{27608B2F-5EDA-D128-2DB3-5FBDBF2756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This illustration assumes that the parent receives SNAP, TANF, Childcare subsidies, Section 8 Housing Choice Voucher, Medicaid and Marketplace Subsidies, WIC, School Meals, and Federal tax credits</a:t>
            </a:r>
            <a:endParaRPr dirty="0"/>
          </a:p>
        </p:txBody>
      </p:sp>
    </p:spTree>
    <p:extLst>
      <p:ext uri="{BB962C8B-B14F-4D97-AF65-F5344CB8AC3E}">
        <p14:creationId xmlns:p14="http://schemas.microsoft.com/office/powerpoint/2010/main" val="457860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9BF8D2FE-58A6-FDE2-544E-B96B0814CCDA}"/>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84DC6C6D-AFE4-1D7B-1164-4E80E1D64FD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864EAA1F-9C6A-9386-DC6F-35F7692AD0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0736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2EAE3E7-BBD0-9B0F-0A32-E3D8F8066ECF}"/>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6C913CD2-1142-3260-8655-E41E0E60CD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16DDB9A6-2C0B-E457-CCCC-406807B959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New England Report </a:t>
            </a:r>
            <a:r>
              <a:rPr lang="en-US">
                <a:hlinkClick r:id="rId3"/>
              </a:rPr>
              <a:t>https://www.jtgfoundation.org/2024/04/report-new-england-states-tackle-benefit-cliffs/</a:t>
            </a:r>
            <a:r>
              <a:rPr lang="en-US"/>
              <a:t> </a:t>
            </a:r>
          </a:p>
        </p:txBody>
      </p:sp>
    </p:spTree>
    <p:extLst>
      <p:ext uri="{BB962C8B-B14F-4D97-AF65-F5344CB8AC3E}">
        <p14:creationId xmlns:p14="http://schemas.microsoft.com/office/powerpoint/2010/main" val="4229773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30B9396A-2EC6-E272-6286-017CC5A6FF69}"/>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01896245-E96A-DF34-63D5-5E914084DB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29A3E0EE-CE1D-6981-9A03-3AA852B7B1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12 interviews completed since our last meeting, have met with all of the pilot states at least once</a:t>
            </a:r>
            <a:endParaRPr/>
          </a:p>
        </p:txBody>
      </p:sp>
    </p:spTree>
    <p:extLst>
      <p:ext uri="{BB962C8B-B14F-4D97-AF65-F5344CB8AC3E}">
        <p14:creationId xmlns:p14="http://schemas.microsoft.com/office/powerpoint/2010/main" val="2310645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7F80A82-DDAE-CE8B-163B-D491B9D1C9D8}"/>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87858AB8-E663-88A5-E11A-E8AEF9A0954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DB2C38C9-9FCB-BEBB-2D40-3C4CA3717D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2809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873F5-F3DA-F2A6-49CF-7C82B8324D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96C00-4194-EB31-D364-AA11060C505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2C482CB-52A8-1888-8F02-FA21DE0FD9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https://aphsa.org/benefits-cliffs-nav-test/#bcdashboard – unpublished page: password shared with AV Team only </a:t>
            </a:r>
          </a:p>
        </p:txBody>
      </p:sp>
      <p:sp>
        <p:nvSpPr>
          <p:cNvPr id="4" name="Slide Number Placeholder 3">
            <a:extLst>
              <a:ext uri="{FF2B5EF4-FFF2-40B4-BE49-F238E27FC236}">
                <a16:creationId xmlns:a16="http://schemas.microsoft.com/office/drawing/2014/main" id="{C36214C8-8E00-7569-BADB-47163DC23A4F}"/>
              </a:ext>
            </a:extLst>
          </p:cNvPr>
          <p:cNvSpPr>
            <a:spLocks noGrp="1"/>
          </p:cNvSpPr>
          <p:nvPr>
            <p:ph type="sldNum" sz="quarter" idx="5"/>
          </p:nvPr>
        </p:nvSpPr>
        <p:spPr/>
        <p:txBody>
          <a:bodyPr/>
          <a:lstStyle/>
          <a:p>
            <a:fld id="{A00F76A6-6761-4373-9F28-5F96BBC0BE18}" type="slidenum">
              <a:rPr lang="en-US" smtClean="0"/>
              <a:t>16</a:t>
            </a:fld>
            <a:endParaRPr lang="en-US"/>
          </a:p>
        </p:txBody>
      </p:sp>
    </p:spTree>
    <p:extLst>
      <p:ext uri="{BB962C8B-B14F-4D97-AF65-F5344CB8AC3E}">
        <p14:creationId xmlns:p14="http://schemas.microsoft.com/office/powerpoint/2010/main" val="479833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E9588-189A-C00C-CB6B-30727FDD3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CC08C-87A7-0BCF-7F71-8AF9EA154B2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8161D65-65BA-53CE-0A66-A5B759FC4D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https://aphsa.org/benefits-cliffs-nav-test/#bcdashboard – unpublished page: password shared with AV Team only </a:t>
            </a:r>
          </a:p>
        </p:txBody>
      </p:sp>
      <p:sp>
        <p:nvSpPr>
          <p:cNvPr id="4" name="Slide Number Placeholder 3">
            <a:extLst>
              <a:ext uri="{FF2B5EF4-FFF2-40B4-BE49-F238E27FC236}">
                <a16:creationId xmlns:a16="http://schemas.microsoft.com/office/drawing/2014/main" id="{6F485099-6815-A5D9-04ED-E49AD23587E3}"/>
              </a:ext>
            </a:extLst>
          </p:cNvPr>
          <p:cNvSpPr>
            <a:spLocks noGrp="1"/>
          </p:cNvSpPr>
          <p:nvPr>
            <p:ph type="sldNum" sz="quarter" idx="5"/>
          </p:nvPr>
        </p:nvSpPr>
        <p:spPr/>
        <p:txBody>
          <a:bodyPr/>
          <a:lstStyle/>
          <a:p>
            <a:fld id="{A00F76A6-6761-4373-9F28-5F96BBC0BE18}" type="slidenum">
              <a:rPr lang="en-US" smtClean="0"/>
              <a:t>17</a:t>
            </a:fld>
            <a:endParaRPr lang="en-US"/>
          </a:p>
        </p:txBody>
      </p:sp>
    </p:spTree>
    <p:extLst>
      <p:ext uri="{BB962C8B-B14F-4D97-AF65-F5344CB8AC3E}">
        <p14:creationId xmlns:p14="http://schemas.microsoft.com/office/powerpoint/2010/main" val="3830002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D4854-70E1-4291-33A9-BC5ABF862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2301D-BBB1-40FB-D1FD-0F885EFC7A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8E210A9-55F8-AABD-D5BA-6D1CFFDE4F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https://aphsa.org/benefits-cliffs-nav-test/#bcdashboard – unpublished page: password shared with AV Team only </a:t>
            </a:r>
          </a:p>
        </p:txBody>
      </p:sp>
      <p:sp>
        <p:nvSpPr>
          <p:cNvPr id="4" name="Slide Number Placeholder 3">
            <a:extLst>
              <a:ext uri="{FF2B5EF4-FFF2-40B4-BE49-F238E27FC236}">
                <a16:creationId xmlns:a16="http://schemas.microsoft.com/office/drawing/2014/main" id="{34CB1257-5797-DA6E-3D4E-56804230ADA3}"/>
              </a:ext>
            </a:extLst>
          </p:cNvPr>
          <p:cNvSpPr>
            <a:spLocks noGrp="1"/>
          </p:cNvSpPr>
          <p:nvPr>
            <p:ph type="sldNum" sz="quarter" idx="5"/>
          </p:nvPr>
        </p:nvSpPr>
        <p:spPr/>
        <p:txBody>
          <a:bodyPr/>
          <a:lstStyle/>
          <a:p>
            <a:fld id="{A00F76A6-6761-4373-9F28-5F96BBC0BE18}" type="slidenum">
              <a:rPr lang="en-US" smtClean="0"/>
              <a:t>18</a:t>
            </a:fld>
            <a:endParaRPr lang="en-US"/>
          </a:p>
        </p:txBody>
      </p:sp>
    </p:spTree>
    <p:extLst>
      <p:ext uri="{BB962C8B-B14F-4D97-AF65-F5344CB8AC3E}">
        <p14:creationId xmlns:p14="http://schemas.microsoft.com/office/powerpoint/2010/main" val="775978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https://aphsa.org/benefits-cliffs-nav-test/#bcdashboard – unpublished page: password shared with AV Team only </a:t>
            </a:r>
          </a:p>
        </p:txBody>
      </p:sp>
      <p:sp>
        <p:nvSpPr>
          <p:cNvPr id="4" name="Slide Number Placeholder 3"/>
          <p:cNvSpPr>
            <a:spLocks noGrp="1"/>
          </p:cNvSpPr>
          <p:nvPr>
            <p:ph type="sldNum" sz="quarter" idx="5"/>
          </p:nvPr>
        </p:nvSpPr>
        <p:spPr/>
        <p:txBody>
          <a:bodyPr/>
          <a:lstStyle/>
          <a:p>
            <a:fld id="{A00F76A6-6761-4373-9F28-5F96BBC0BE18}" type="slidenum">
              <a:rPr lang="en-US" smtClean="0"/>
              <a:t>19</a:t>
            </a:fld>
            <a:endParaRPr lang="en-US"/>
          </a:p>
        </p:txBody>
      </p:sp>
    </p:spTree>
    <p:extLst>
      <p:ext uri="{BB962C8B-B14F-4D97-AF65-F5344CB8AC3E}">
        <p14:creationId xmlns:p14="http://schemas.microsoft.com/office/powerpoint/2010/main" val="2971658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1FB59-E479-A538-5155-DD73BC196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A71D5-7741-0EF8-00E4-5DB252C08F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E82413-6342-CE72-2A7F-79914B5FF2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https://aphsa.org/benefits-cliffs-nav-test/#bcdashboard – unpublished page: password shared with AV Team only </a:t>
            </a:r>
          </a:p>
        </p:txBody>
      </p:sp>
      <p:sp>
        <p:nvSpPr>
          <p:cNvPr id="4" name="Slide Number Placeholder 3">
            <a:extLst>
              <a:ext uri="{FF2B5EF4-FFF2-40B4-BE49-F238E27FC236}">
                <a16:creationId xmlns:a16="http://schemas.microsoft.com/office/drawing/2014/main" id="{67A3FDA4-2696-0EF3-CFF3-DE069B45683C}"/>
              </a:ext>
            </a:extLst>
          </p:cNvPr>
          <p:cNvSpPr>
            <a:spLocks noGrp="1"/>
          </p:cNvSpPr>
          <p:nvPr>
            <p:ph type="sldNum" sz="quarter" idx="5"/>
          </p:nvPr>
        </p:nvSpPr>
        <p:spPr/>
        <p:txBody>
          <a:bodyPr/>
          <a:lstStyle/>
          <a:p>
            <a:fld id="{A00F76A6-6761-4373-9F28-5F96BBC0BE18}" type="slidenum">
              <a:rPr lang="en-US" smtClean="0"/>
              <a:t>20</a:t>
            </a:fld>
            <a:endParaRPr lang="en-US"/>
          </a:p>
        </p:txBody>
      </p:sp>
    </p:spTree>
    <p:extLst>
      <p:ext uri="{BB962C8B-B14F-4D97-AF65-F5344CB8AC3E}">
        <p14:creationId xmlns:p14="http://schemas.microsoft.com/office/powerpoint/2010/main" val="676861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500B416-6BE5-7BEE-D13F-15EEBE678299}"/>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DE3F28E9-CD98-9868-28AA-B643A67E96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B044B610-831B-A1C1-BBAE-03E319DC9D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New England Report </a:t>
            </a:r>
            <a:r>
              <a:rPr lang="en-US">
                <a:hlinkClick r:id="rId3"/>
              </a:rPr>
              <a:t>https://www.jtgfoundation.org/2024/04/report-new-england-states-tackle-benefit-cliffs/</a:t>
            </a:r>
            <a:r>
              <a:rPr lang="en-US"/>
              <a:t> </a:t>
            </a:r>
          </a:p>
        </p:txBody>
      </p:sp>
    </p:spTree>
    <p:extLst>
      <p:ext uri="{BB962C8B-B14F-4D97-AF65-F5344CB8AC3E}">
        <p14:creationId xmlns:p14="http://schemas.microsoft.com/office/powerpoint/2010/main" val="1611784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4F637E89-C1EB-F160-400F-7AE98A925B26}"/>
            </a:ext>
          </a:extLst>
        </p:cNvPr>
        <p:cNvGrpSpPr/>
        <p:nvPr/>
      </p:nvGrpSpPr>
      <p:grpSpPr>
        <a:xfrm>
          <a:off x="0" y="0"/>
          <a:ext cx="0" cy="0"/>
          <a:chOff x="0" y="0"/>
          <a:chExt cx="0" cy="0"/>
        </a:xfrm>
      </p:grpSpPr>
      <p:sp>
        <p:nvSpPr>
          <p:cNvPr id="97" name="Google Shape;97;g1896eeeb28e_0_49:notes">
            <a:extLst>
              <a:ext uri="{FF2B5EF4-FFF2-40B4-BE49-F238E27FC236}">
                <a16:creationId xmlns:a16="http://schemas.microsoft.com/office/drawing/2014/main" id="{66A25BE1-75B3-3807-BD40-F458AD62B4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896eeeb28e_0_49:notes">
            <a:extLst>
              <a:ext uri="{FF2B5EF4-FFF2-40B4-BE49-F238E27FC236}">
                <a16:creationId xmlns:a16="http://schemas.microsoft.com/office/drawing/2014/main" id="{E7A98062-0DC9-12A2-197A-B45F0B5E4F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New England Report </a:t>
            </a:r>
            <a:r>
              <a:rPr lang="en-US">
                <a:hlinkClick r:id="rId3"/>
              </a:rPr>
              <a:t>https://www.jtgfoundation.org/2024/04/report-new-england-states-tackle-benefit-cliffs/</a:t>
            </a:r>
            <a:r>
              <a:rPr lang="en-US"/>
              <a:t> </a:t>
            </a:r>
          </a:p>
        </p:txBody>
      </p:sp>
    </p:spTree>
    <p:extLst>
      <p:ext uri="{BB962C8B-B14F-4D97-AF65-F5344CB8AC3E}">
        <p14:creationId xmlns:p14="http://schemas.microsoft.com/office/powerpoint/2010/main" val="1889516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former administration released new regulatory authority expanding the ability to spend IV-D funding on non duplicative employment services.  It was very late in the admin and the new administration has not issued anything to let states know how to (or whether we still can) elect the option to do this in our state plans.</a:t>
            </a:r>
          </a:p>
        </p:txBody>
      </p:sp>
      <p:sp>
        <p:nvSpPr>
          <p:cNvPr id="4" name="Slide Number Placeholder 3"/>
          <p:cNvSpPr>
            <a:spLocks noGrp="1"/>
          </p:cNvSpPr>
          <p:nvPr>
            <p:ph type="sldNum" sz="quarter" idx="5"/>
          </p:nvPr>
        </p:nvSpPr>
        <p:spPr/>
        <p:txBody>
          <a:bodyPr/>
          <a:lstStyle/>
          <a:p>
            <a:fld id="{4B3EB144-8EDA-4F2E-BCB1-23B76D7ABDBB}" type="slidenum">
              <a:rPr lang="en-US" smtClean="0"/>
              <a:t>24</a:t>
            </a:fld>
            <a:endParaRPr lang="en-US"/>
          </a:p>
        </p:txBody>
      </p:sp>
    </p:spTree>
    <p:extLst>
      <p:ext uri="{BB962C8B-B14F-4D97-AF65-F5344CB8AC3E}">
        <p14:creationId xmlns:p14="http://schemas.microsoft.com/office/powerpoint/2010/main" val="161352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Families in the child support program exist across the full well-being continuum.  Many are self sufficient and regularly pay and receive support.  (we are exploring opportunities to integrate service delivery for those families who may be eligible for upskilling and supports.</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For an obligee in the child support program, child support can also be an important non subsidized income support as well.</a:t>
            </a:r>
          </a:p>
          <a:p>
            <a:pPr marL="171450" indent="-171450">
              <a:buFont typeface="Arial" panose="020B0604020202020204" pitchFamily="34" charset="0"/>
              <a:buChar char="•"/>
            </a:pP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931774">
              <a:defRPr/>
            </a:pPr>
            <a:fld id="{C09C2A1E-7C5B-4541-B473-51EDAF573AE6}" type="slidenum">
              <a:rPr lang="en-US">
                <a:solidFill>
                  <a:prstClr val="black"/>
                </a:solidFill>
                <a:latin typeface="Calibri"/>
              </a:rPr>
              <a:pPr defTabSz="931774">
                <a:defRPr/>
              </a:pPr>
              <a:t>25</a:t>
            </a:fld>
            <a:endParaRPr lang="en-US">
              <a:solidFill>
                <a:prstClr val="black"/>
              </a:solidFill>
              <a:latin typeface="Calibri"/>
            </a:endParaRPr>
          </a:p>
        </p:txBody>
      </p:sp>
    </p:spTree>
    <p:extLst>
      <p:ext uri="{BB962C8B-B14F-4D97-AF65-F5344CB8AC3E}">
        <p14:creationId xmlns:p14="http://schemas.microsoft.com/office/powerpoint/2010/main" val="3154966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332F-5801-472F-8A68-64361215D2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651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SNAP/Child Support data:</a:t>
            </a:r>
          </a:p>
          <a:p>
            <a:pPr marL="171450" indent="-171450">
              <a:buFont typeface="Arial" panose="020B0604020202020204" pitchFamily="34" charset="0"/>
              <a:buChar char="•"/>
            </a:pPr>
            <a:r>
              <a:rPr lang="en-US"/>
              <a:t>9.55% of SNAP Recipients (86,063 of 901,194) are also known or potential child support obligors.  </a:t>
            </a:r>
          </a:p>
          <a:p>
            <a:pPr marL="171450" indent="-171450">
              <a:buFont typeface="Arial" panose="020B0604020202020204" pitchFamily="34" charset="0"/>
              <a:buChar char="•"/>
            </a:pPr>
            <a:r>
              <a:rPr lang="en-US"/>
              <a:t>16.55% of Known or Potential Child Support Obligors (86.063 of 519,866) are also SNAP Recipients.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CFFE6E-D9BE-43E4-BD20-2B2CDF76E6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23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57C214-8EFB-4D5B-BB9E-F674CBA370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4669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332F-5801-472F-8A68-64361215D2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962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tabLst>
                <a:tab pos="1959589" algn="l"/>
              </a:tabLst>
            </a:pPr>
            <a:r>
              <a:rPr lang="en-US" b="1"/>
              <a:t>Understanding the Benefit Cliff: </a:t>
            </a:r>
            <a:r>
              <a:rPr lang="en-US"/>
              <a:t>As clients reach a benefit cliff, they frequently lack the knowledge to make educated decisions to prepare for the change; and often do not have a support system to lean on when one of life’s many unexpected events arise.  This creates a cycle of dependency that with strategic support and education could change.</a:t>
            </a:r>
          </a:p>
          <a:p>
            <a:pPr marL="171450" indent="-171450">
              <a:buFont typeface="Arial" panose="020B0604020202020204" pitchFamily="34" charset="0"/>
              <a:buChar char="•"/>
              <a:tabLst>
                <a:tab pos="1959589" algn="l"/>
              </a:tabLst>
            </a:pP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959589" algn="l"/>
              </a:tabLst>
              <a:defRPr/>
            </a:pPr>
            <a:r>
              <a:rPr lang="en-US" b="1"/>
              <a:t>Cycle of dependency: </a:t>
            </a:r>
            <a:r>
              <a:rPr lang="en-US"/>
              <a:t>Decrease in public assistance</a:t>
            </a:r>
            <a:r>
              <a:rPr lang="en-US">
                <a:sym typeface="Wingdings" panose="05000000000000000000" pitchFamily="2" charset="2"/>
              </a:rPr>
              <a:t> </a:t>
            </a:r>
            <a:r>
              <a:rPr kumimoji="0" lang="en-US" sz="1200" b="0" i="0" u="none" strike="noStrike" kern="0" cap="none" spc="0" normalizeH="0" baseline="0" noProof="0">
                <a:ln>
                  <a:noFill/>
                </a:ln>
                <a:solidFill>
                  <a:srgbClr val="000000"/>
                </a:solidFill>
                <a:effectLst/>
                <a:uLnTx/>
                <a:uFillTx/>
                <a:latin typeface="Calibri"/>
                <a:ea typeface="Lato" pitchFamily="34" charset="0"/>
                <a:cs typeface="Lato" pitchFamily="34" charset="0"/>
              </a:rPr>
              <a:t>Net loss in income for households</a:t>
            </a:r>
            <a:r>
              <a:rPr lang="en-US">
                <a:sym typeface="Wingdings" panose="05000000000000000000" pitchFamily="2" charset="2"/>
              </a:rPr>
              <a:t> </a:t>
            </a:r>
            <a:r>
              <a:rPr kumimoji="0" lang="en-US" sz="1200" b="0" i="0" u="none" strike="noStrike" kern="0" cap="none" spc="0" normalizeH="0" baseline="0" noProof="0">
                <a:ln>
                  <a:noFill/>
                </a:ln>
                <a:solidFill>
                  <a:srgbClr val="000000"/>
                </a:solidFill>
                <a:effectLst/>
                <a:uLnTx/>
                <a:uFillTx/>
                <a:latin typeface="Calibri"/>
                <a:ea typeface="Lato" pitchFamily="34" charset="0"/>
                <a:cs typeface="Lato" pitchFamily="34" charset="0"/>
              </a:rPr>
              <a:t>Discouragement / recycle back on assistance</a:t>
            </a:r>
          </a:p>
          <a:p>
            <a:pPr marL="0" indent="0">
              <a:buFont typeface="Arial" panose="020B0604020202020204" pitchFamily="34" charset="0"/>
              <a:buNone/>
              <a:tabLst>
                <a:tab pos="1959589" algn="l"/>
              </a:tabLst>
            </a:pPr>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C09C2A1E-7C5B-4541-B473-51EDAF573AE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3952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tabLst>
                <a:tab pos="1959589" algn="l"/>
              </a:tabLst>
            </a:pPr>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C09C2A1E-7C5B-4541-B473-51EDAF573AE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6528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tabLst>
                <a:tab pos="1959589" algn="l"/>
              </a:tabLst>
            </a:pPr>
            <a:r>
              <a:rPr lang="en-US"/>
              <a:t>For "obligees" or the child support case participants who are supposed to receive payments,  positive coparenting can increase the family and child care score in family stability and can increase obligor's willingness to contributing monetary support.  Regular receipt of child support can also improve scoring in financial literacy management for obligee. </a:t>
            </a:r>
          </a:p>
          <a:p>
            <a:pPr marL="177845" indent="-177845">
              <a:buFont typeface="Arial" panose="020B0604020202020204" pitchFamily="34" charset="0"/>
              <a:buChar char="•"/>
              <a:tabLst>
                <a:tab pos="1959589" algn="l"/>
              </a:tabLst>
            </a:pPr>
            <a:r>
              <a:rPr lang="en-US"/>
              <a:t>For an obligor, higher scoring in pillars should also drive increased payment.  Notably, financial literacy and management support has been correlated to increased support payment as well.</a:t>
            </a:r>
          </a:p>
          <a:p>
            <a:pPr marL="177845" indent="-177845">
              <a:buFont typeface="Arial" panose="020B0604020202020204" pitchFamily="34" charset="0"/>
              <a:buChar char="•"/>
              <a:tabLst>
                <a:tab pos="1959589" algn="l"/>
              </a:tabLst>
            </a:pPr>
            <a:r>
              <a:rPr lang="en-US"/>
              <a:t>Common reasons for nonpayment :  </a:t>
            </a:r>
          </a:p>
          <a:p>
            <a:pPr marL="635045" lvl="1" indent="-177845">
              <a:buFont typeface="Courier New" panose="02070309020205020404" pitchFamily="49" charset="0"/>
              <a:buChar char="o"/>
              <a:tabLst>
                <a:tab pos="1959589" algn="l"/>
              </a:tabLst>
            </a:pPr>
            <a:r>
              <a:rPr lang="en-US"/>
              <a:t>Financial Hardship – Some parents struggle with unemployment, underemployment, mental health, drug addiction, disability, or other financial difficulties that make it hard to keep up with payments.</a:t>
            </a:r>
          </a:p>
          <a:p>
            <a:pPr marL="635045" lvl="1" indent="-177845">
              <a:buFont typeface="Courier New" panose="02070309020205020404" pitchFamily="49" charset="0"/>
              <a:buChar char="o"/>
              <a:tabLst>
                <a:tab pos="1959589" algn="l"/>
              </a:tabLst>
            </a:pPr>
            <a:r>
              <a:rPr lang="en-US"/>
              <a:t>Disputes Over Custody or Support Terms – If a parent feels the support amount is unfair or disputes the custody arrangement, they may resist paying.</a:t>
            </a:r>
          </a:p>
          <a:p>
            <a:pPr marL="635045" lvl="1" indent="-177845">
              <a:buFont typeface="Courier New" panose="02070309020205020404" pitchFamily="49" charset="0"/>
              <a:buChar char="o"/>
              <a:tabLst>
                <a:tab pos="1959589" algn="l"/>
              </a:tabLst>
            </a:pPr>
            <a:r>
              <a:rPr lang="en-US"/>
              <a:t>Intentional Avoidance – Some parents purposely avoid payments, possibly because of resentment toward the other parent or lack of connection with their child.  In these situations, parents will sometimes work for cash or other jobs that income withholding garnishment is not possible. </a:t>
            </a:r>
          </a:p>
          <a:p>
            <a:pPr marL="635045" lvl="1" indent="-177845">
              <a:buFont typeface="Courier New" panose="02070309020205020404" pitchFamily="49" charset="0"/>
              <a:buChar char="o"/>
              <a:tabLst>
                <a:tab pos="1959589" algn="l"/>
              </a:tabLst>
            </a:pPr>
            <a:r>
              <a:rPr lang="en-US"/>
              <a:t>Lack of Awareness or Understanding – Some parents may not fully understand their obligations or the consequences of not paying.</a:t>
            </a:r>
          </a:p>
          <a:p>
            <a:pPr marL="635045" lvl="1" indent="-177845">
              <a:buFont typeface="Courier New" panose="02070309020205020404" pitchFamily="49" charset="0"/>
              <a:buChar char="o"/>
              <a:tabLst>
                <a:tab pos="1959589" algn="l"/>
              </a:tabLst>
            </a:pPr>
            <a:r>
              <a:rPr lang="en-US"/>
              <a:t>Lack of trust in Government- Some parents avoid paying child support due to distrust in government involvement, fearing loss of control over financial decisions, privacy concerns, or inefficiency in the system.</a:t>
            </a:r>
          </a:p>
          <a:p>
            <a:pPr marL="177845" lvl="0" indent="-177845">
              <a:buFont typeface="Courier New" panose="02070309020205020404" pitchFamily="49" charset="0"/>
              <a:buChar char="o"/>
              <a:tabLst>
                <a:tab pos="1959589" algn="l"/>
              </a:tabLst>
            </a:pPr>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C09C2A1E-7C5B-4541-B473-51EDAF573AE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6306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0AE0-6FD6-090D-94DC-D03400469C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E5030-8692-8DF9-8E23-E78763CCA9B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00AD51F-8190-382F-03C8-A432DB9816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EB7B9C-260D-1699-B393-2BC5EE18A3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332F-5801-472F-8A68-64361215D2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252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This program meets individuals where they are, tailoring services to align with their unique interests, abilities, and goals. It also recognizes and addresses barriers that may stand in the way of progress, such as unstable housing, lack of child care, or other life challenges. Before focusing on employment or educational milestones, CCMEP ensures individuals have a strong foundation from which to build.</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 program is not one-size-fits-all. The CCMEP team partners closely with each participant, walking alongside them to create a personalized plan that reflects their needs and aspirations. With ongoing support and access to critical resources, individuals are empowered to work toward long-term self-sufficiency and success.</a:t>
            </a:r>
          </a:p>
          <a:p>
            <a:endParaRPr lang="en-US"/>
          </a:p>
        </p:txBody>
      </p:sp>
      <p:sp>
        <p:nvSpPr>
          <p:cNvPr id="4" name="Slide Number Placeholder 3"/>
          <p:cNvSpPr>
            <a:spLocks noGrp="1"/>
          </p:cNvSpPr>
          <p:nvPr>
            <p:ph type="sldNum" sz="quarter" idx="5"/>
          </p:nvPr>
        </p:nvSpPr>
        <p:spPr/>
        <p:txBody>
          <a:bodyPr/>
          <a:lstStyle/>
          <a:p>
            <a:fld id="{4B3EB144-8EDA-4F2E-BCB1-23B76D7ABDBB}" type="slidenum">
              <a:rPr lang="en-US" smtClean="0"/>
              <a:t>34</a:t>
            </a:fld>
            <a:endParaRPr lang="en-US"/>
          </a:p>
        </p:txBody>
      </p:sp>
    </p:spTree>
    <p:extLst>
      <p:ext uri="{BB962C8B-B14F-4D97-AF65-F5344CB8AC3E}">
        <p14:creationId xmlns:p14="http://schemas.microsoft.com/office/powerpoint/2010/main" val="3555297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0BD4C-EA00-A501-99AF-6E96810EA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DF919-0E30-1FF8-D2EC-888AAFE9B67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777328F-B5F2-B9E0-F3AB-6170044D70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8A168C-BB1B-3664-B957-C44000EF49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F0332F-5801-472F-8A68-64361215D2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32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B3EB144-8EDA-4F2E-BCB1-23B76D7ABDBB}" type="slidenum">
              <a:rPr lang="en-US" smtClean="0"/>
              <a:t>37</a:t>
            </a:fld>
            <a:endParaRPr lang="en-US"/>
          </a:p>
        </p:txBody>
      </p:sp>
    </p:spTree>
    <p:extLst>
      <p:ext uri="{BB962C8B-B14F-4D97-AF65-F5344CB8AC3E}">
        <p14:creationId xmlns:p14="http://schemas.microsoft.com/office/powerpoint/2010/main" val="8803416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5.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
        <p:cNvGrpSpPr/>
        <p:nvPr/>
      </p:nvGrpSpPr>
      <p:grpSpPr>
        <a:xfrm>
          <a:off x="0" y="0"/>
          <a:ext cx="0" cy="0"/>
          <a:chOff x="0" y="0"/>
          <a:chExt cx="0" cy="0"/>
        </a:xfrm>
      </p:grpSpPr>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cxnSp>
        <p:nvCxnSpPr>
          <p:cNvPr id="5" name="Google Shape;69;p13">
            <a:extLst>
              <a:ext uri="{FF2B5EF4-FFF2-40B4-BE49-F238E27FC236}">
                <a16:creationId xmlns:a16="http://schemas.microsoft.com/office/drawing/2014/main" id="{A8236A7A-D370-964D-F987-2FF1C9B0426B}"/>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sp>
        <p:nvSpPr>
          <p:cNvPr id="19" name="Text Placeholder 18">
            <a:extLst>
              <a:ext uri="{FF2B5EF4-FFF2-40B4-BE49-F238E27FC236}">
                <a16:creationId xmlns:a16="http://schemas.microsoft.com/office/drawing/2014/main" id="{1A98B400-5E89-70B5-7C8D-3C3C63DD45AE}"/>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21" name="Text Placeholder 20">
            <a:extLst>
              <a:ext uri="{FF2B5EF4-FFF2-40B4-BE49-F238E27FC236}">
                <a16:creationId xmlns:a16="http://schemas.microsoft.com/office/drawing/2014/main" id="{D4486C40-6EDE-C5FE-BE00-51AEFB270745}"/>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23" name="Text Placeholder 22">
            <a:extLst>
              <a:ext uri="{FF2B5EF4-FFF2-40B4-BE49-F238E27FC236}">
                <a16:creationId xmlns:a16="http://schemas.microsoft.com/office/drawing/2014/main" id="{CEFCE67F-9B27-FDF6-7D81-0C024D2FDC55}"/>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sp>
        <p:nvSpPr>
          <p:cNvPr id="37" name="Picture Placeholder 36">
            <a:extLst>
              <a:ext uri="{FF2B5EF4-FFF2-40B4-BE49-F238E27FC236}">
                <a16:creationId xmlns:a16="http://schemas.microsoft.com/office/drawing/2014/main" id="{DDD68E87-C281-8338-F8A4-613C647816AD}"/>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pic>
        <p:nvPicPr>
          <p:cNvPr id="3" name="Google Shape;63;p13">
            <a:extLst>
              <a:ext uri="{FF2B5EF4-FFF2-40B4-BE49-F238E27FC236}">
                <a16:creationId xmlns:a16="http://schemas.microsoft.com/office/drawing/2014/main" id="{CA18E70E-4F96-FA03-9E82-75BE11607A68}"/>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cxnSp>
        <p:nvCxnSpPr>
          <p:cNvPr id="4" name="Google Shape;69;p13">
            <a:extLst>
              <a:ext uri="{FF2B5EF4-FFF2-40B4-BE49-F238E27FC236}">
                <a16:creationId xmlns:a16="http://schemas.microsoft.com/office/drawing/2014/main" id="{7C006A47-84A6-88F3-470B-7A946C4C2DCE}"/>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sp>
        <p:nvSpPr>
          <p:cNvPr id="6" name="Google Shape;57;p13">
            <a:extLst>
              <a:ext uri="{FF2B5EF4-FFF2-40B4-BE49-F238E27FC236}">
                <a16:creationId xmlns:a16="http://schemas.microsoft.com/office/drawing/2014/main" id="{2BFB4CB8-3D93-D48C-D826-F4E19027A953}"/>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58;p13">
            <a:extLst>
              <a:ext uri="{FF2B5EF4-FFF2-40B4-BE49-F238E27FC236}">
                <a16:creationId xmlns:a16="http://schemas.microsoft.com/office/drawing/2014/main" id="{F09E69FB-B8FF-4BE6-0EC0-81AE5B93FEF2}"/>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8" name="Google Shape;59;p13">
            <a:extLst>
              <a:ext uri="{FF2B5EF4-FFF2-40B4-BE49-F238E27FC236}">
                <a16:creationId xmlns:a16="http://schemas.microsoft.com/office/drawing/2014/main" id="{4DC65E24-C9F9-0C1B-346D-E581A7FE49FF}"/>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pic>
        <p:nvPicPr>
          <p:cNvPr id="9" name="Google Shape;63;p13">
            <a:extLst>
              <a:ext uri="{FF2B5EF4-FFF2-40B4-BE49-F238E27FC236}">
                <a16:creationId xmlns:a16="http://schemas.microsoft.com/office/drawing/2014/main" id="{4D07AA84-4899-87C7-2D2C-E61C85A718BF}"/>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cxnSp>
        <p:nvCxnSpPr>
          <p:cNvPr id="10" name="Google Shape;69;p13">
            <a:extLst>
              <a:ext uri="{FF2B5EF4-FFF2-40B4-BE49-F238E27FC236}">
                <a16:creationId xmlns:a16="http://schemas.microsoft.com/office/drawing/2014/main" id="{8C4CA246-85FF-CE16-403A-BA239FB84E3A}"/>
              </a:ext>
            </a:extLst>
          </p:cNvPr>
          <p:cNvCxnSpPr/>
          <p:nvPr userDrawn="1"/>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sp>
        <p:nvSpPr>
          <p:cNvPr id="11" name="Google Shape;57;p13">
            <a:extLst>
              <a:ext uri="{FF2B5EF4-FFF2-40B4-BE49-F238E27FC236}">
                <a16:creationId xmlns:a16="http://schemas.microsoft.com/office/drawing/2014/main" id="{632B329E-B104-BDEB-BFC3-FF445DA4B401}"/>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2" name="Google Shape;58;p13">
            <a:extLst>
              <a:ext uri="{FF2B5EF4-FFF2-40B4-BE49-F238E27FC236}">
                <a16:creationId xmlns:a16="http://schemas.microsoft.com/office/drawing/2014/main" id="{C7B67788-605B-FE09-8521-8DF84CC42507}"/>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3" name="Google Shape;59;p13">
            <a:extLst>
              <a:ext uri="{FF2B5EF4-FFF2-40B4-BE49-F238E27FC236}">
                <a16:creationId xmlns:a16="http://schemas.microsoft.com/office/drawing/2014/main" id="{02F5D8DF-B127-0EDB-0B59-9C50A5D6C743}"/>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Tree>
    <p:extLst>
      <p:ext uri="{BB962C8B-B14F-4D97-AF65-F5344CB8AC3E}">
        <p14:creationId xmlns:p14="http://schemas.microsoft.com/office/powerpoint/2010/main" val="341823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reserve="1">
  <p:cSld name="1_Title slide">
    <p:spTree>
      <p:nvGrpSpPr>
        <p:cNvPr id="1" name="Shape 9"/>
        <p:cNvGrpSpPr/>
        <p:nvPr/>
      </p:nvGrpSpPr>
      <p:grpSpPr>
        <a:xfrm>
          <a:off x="0" y="0"/>
          <a:ext cx="0" cy="0"/>
          <a:chOff x="0" y="0"/>
          <a:chExt cx="0" cy="0"/>
        </a:xfrm>
      </p:grpSpPr>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3" name="Text Placeholder 18">
            <a:extLst>
              <a:ext uri="{FF2B5EF4-FFF2-40B4-BE49-F238E27FC236}">
                <a16:creationId xmlns:a16="http://schemas.microsoft.com/office/drawing/2014/main" id="{F2782FEA-5E06-7F17-28B6-2ED08BA15504}"/>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6EBA"/>
                </a:solidFill>
                <a:latin typeface="Franklin Gothic Demi Cond" panose="020B0603020102020204" pitchFamily="34" charset="0"/>
              </a:defRPr>
            </a:lvl1pPr>
          </a:lstStyle>
          <a:p>
            <a:pPr lvl="0"/>
            <a:r>
              <a:rPr lang="en-US"/>
              <a:t>YOUR PRESENTATION TITLE GOES HERE</a:t>
            </a:r>
          </a:p>
        </p:txBody>
      </p:sp>
      <p:sp>
        <p:nvSpPr>
          <p:cNvPr id="4" name="Text Placeholder 20">
            <a:extLst>
              <a:ext uri="{FF2B5EF4-FFF2-40B4-BE49-F238E27FC236}">
                <a16:creationId xmlns:a16="http://schemas.microsoft.com/office/drawing/2014/main" id="{184ECA8F-D600-8212-0FE6-5B5697891AB8}"/>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6" name="Text Placeholder 22">
            <a:extLst>
              <a:ext uri="{FF2B5EF4-FFF2-40B4-BE49-F238E27FC236}">
                <a16:creationId xmlns:a16="http://schemas.microsoft.com/office/drawing/2014/main" id="{9CC10F29-B821-8AB6-D53F-A3BBABEA0D01}"/>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7" name="Google Shape;69;p13">
            <a:extLst>
              <a:ext uri="{FF2B5EF4-FFF2-40B4-BE49-F238E27FC236}">
                <a16:creationId xmlns:a16="http://schemas.microsoft.com/office/drawing/2014/main" id="{05FFE05E-3835-C1A9-405A-9B3A46AA9881}"/>
              </a:ext>
            </a:extLst>
          </p:cNvPr>
          <p:cNvCxnSpPr/>
          <p:nvPr/>
        </p:nvCxnSpPr>
        <p:spPr>
          <a:xfrm>
            <a:off x="689501" y="3249735"/>
            <a:ext cx="0" cy="425100"/>
          </a:xfrm>
          <a:prstGeom prst="straightConnector1">
            <a:avLst/>
          </a:prstGeom>
          <a:noFill/>
          <a:ln w="28575" cap="flat" cmpd="sng">
            <a:solidFill>
              <a:srgbClr val="C00000"/>
            </a:solidFill>
            <a:prstDash val="solid"/>
            <a:round/>
            <a:headEnd type="none" w="med" len="med"/>
            <a:tailEnd type="none" w="med" len="med"/>
          </a:ln>
        </p:spPr>
      </p:cxnSp>
      <p:sp>
        <p:nvSpPr>
          <p:cNvPr id="9" name="Picture Placeholder 36">
            <a:extLst>
              <a:ext uri="{FF2B5EF4-FFF2-40B4-BE49-F238E27FC236}">
                <a16:creationId xmlns:a16="http://schemas.microsoft.com/office/drawing/2014/main" id="{F4D98F60-DEC0-7DF5-E812-6496FB827A9E}"/>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Tree>
    <p:extLst>
      <p:ext uri="{BB962C8B-B14F-4D97-AF65-F5344CB8AC3E}">
        <p14:creationId xmlns:p14="http://schemas.microsoft.com/office/powerpoint/2010/main" val="3361889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reserve="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p:nvSpPr>
        <p:spPr>
          <a:xfrm>
            <a:off x="5757311" y="0"/>
            <a:ext cx="5721300" cy="5143500"/>
          </a:xfrm>
          <a:prstGeom prst="parallelogram">
            <a:avLst>
              <a:gd name="adj" fmla="val 29911"/>
            </a:avLst>
          </a:prstGeom>
          <a:gradFill>
            <a:gsLst>
              <a:gs pos="0">
                <a:srgbClr val="002F87"/>
              </a:gs>
              <a:gs pos="100000">
                <a:srgbClr val="0071BC"/>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6" name="Google Shape;56;p13">
            <a:extLst>
              <a:ext uri="{FF2B5EF4-FFF2-40B4-BE49-F238E27FC236}">
                <a16:creationId xmlns:a16="http://schemas.microsoft.com/office/drawing/2014/main" id="{FB92E44F-15DF-AA26-0549-EBC0626874D8}"/>
              </a:ext>
            </a:extLst>
          </p:cNvPr>
          <p:cNvSpPr/>
          <p:nvPr/>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 Placeholder 18">
            <a:extLst>
              <a:ext uri="{FF2B5EF4-FFF2-40B4-BE49-F238E27FC236}">
                <a16:creationId xmlns:a16="http://schemas.microsoft.com/office/drawing/2014/main" id="{059ADBDF-BB7C-1667-7B67-7D8E40E70AEC}"/>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8" name="Text Placeholder 20">
            <a:extLst>
              <a:ext uri="{FF2B5EF4-FFF2-40B4-BE49-F238E27FC236}">
                <a16:creationId xmlns:a16="http://schemas.microsoft.com/office/drawing/2014/main" id="{4875AC63-98F4-2E60-9203-303B275D0909}"/>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9" name="Text Placeholder 22">
            <a:extLst>
              <a:ext uri="{FF2B5EF4-FFF2-40B4-BE49-F238E27FC236}">
                <a16:creationId xmlns:a16="http://schemas.microsoft.com/office/drawing/2014/main" id="{A67D0266-AF02-8188-181F-62A18AE64291}"/>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10" name="Google Shape;69;p13">
            <a:extLst>
              <a:ext uri="{FF2B5EF4-FFF2-40B4-BE49-F238E27FC236}">
                <a16:creationId xmlns:a16="http://schemas.microsoft.com/office/drawing/2014/main" id="{72D505C8-3A44-4C05-15A6-9D9FC3D1D2AD}"/>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pic>
        <p:nvPicPr>
          <p:cNvPr id="11" name="Picture 10" descr="Background pattern&#10;&#10;Description automatically generated">
            <a:extLst>
              <a:ext uri="{FF2B5EF4-FFF2-40B4-BE49-F238E27FC236}">
                <a16:creationId xmlns:a16="http://schemas.microsoft.com/office/drawing/2014/main" id="{88E82ACC-4642-896F-FA72-C7C9960B8DA6}"/>
              </a:ext>
            </a:extLst>
          </p:cNvPr>
          <p:cNvPicPr>
            <a:picLocks noChangeAspect="1"/>
          </p:cNvPicPr>
          <p:nvPr/>
        </p:nvPicPr>
        <p:blipFill rotWithShape="1">
          <a:blip r:embed="rId3">
            <a:alphaModFix amt="30000"/>
          </a:blip>
          <a:srcRect l="63014" t="-7159" r="2228" b="41569"/>
          <a:stretch/>
        </p:blipFill>
        <p:spPr>
          <a:xfrm flipH="1">
            <a:off x="6547449" y="379561"/>
            <a:ext cx="2748950" cy="4763913"/>
          </a:xfrm>
          <a:prstGeom prst="rect">
            <a:avLst/>
          </a:prstGeom>
        </p:spPr>
      </p:pic>
      <p:sp>
        <p:nvSpPr>
          <p:cNvPr id="3" name="Google Shape;54;p13">
            <a:extLst>
              <a:ext uri="{FF2B5EF4-FFF2-40B4-BE49-F238E27FC236}">
                <a16:creationId xmlns:a16="http://schemas.microsoft.com/office/drawing/2014/main" id="{7FBB6BCF-CD9D-F075-66D6-80085C4371C2}"/>
              </a:ext>
            </a:extLst>
          </p:cNvPr>
          <p:cNvSpPr/>
          <p:nvPr/>
        </p:nvSpPr>
        <p:spPr>
          <a:xfrm>
            <a:off x="5757311" y="0"/>
            <a:ext cx="5721300" cy="5143500"/>
          </a:xfrm>
          <a:prstGeom prst="parallelogram">
            <a:avLst>
              <a:gd name="adj" fmla="val 29911"/>
            </a:avLst>
          </a:prstGeom>
          <a:gradFill>
            <a:gsLst>
              <a:gs pos="0">
                <a:srgbClr val="002F87"/>
              </a:gs>
              <a:gs pos="100000">
                <a:srgbClr val="0071BC"/>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63;p13">
            <a:extLst>
              <a:ext uri="{FF2B5EF4-FFF2-40B4-BE49-F238E27FC236}">
                <a16:creationId xmlns:a16="http://schemas.microsoft.com/office/drawing/2014/main" id="{5660479E-CF3B-B53A-346F-F67E0E987665}"/>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grpSp>
        <p:nvGrpSpPr>
          <p:cNvPr id="12" name="Group 11">
            <a:extLst>
              <a:ext uri="{FF2B5EF4-FFF2-40B4-BE49-F238E27FC236}">
                <a16:creationId xmlns:a16="http://schemas.microsoft.com/office/drawing/2014/main" id="{ABDC20FA-7A0B-8D6F-CBFC-E5250D3ED8B2}"/>
              </a:ext>
            </a:extLst>
          </p:cNvPr>
          <p:cNvGrpSpPr/>
          <p:nvPr/>
        </p:nvGrpSpPr>
        <p:grpSpPr>
          <a:xfrm>
            <a:off x="5214400" y="0"/>
            <a:ext cx="1919644" cy="5143500"/>
            <a:chOff x="5214400" y="0"/>
            <a:chExt cx="1919644" cy="5143500"/>
          </a:xfrm>
        </p:grpSpPr>
        <p:sp>
          <p:nvSpPr>
            <p:cNvPr id="13" name="Google Shape;57;p13">
              <a:extLst>
                <a:ext uri="{FF2B5EF4-FFF2-40B4-BE49-F238E27FC236}">
                  <a16:creationId xmlns:a16="http://schemas.microsoft.com/office/drawing/2014/main" id="{1F0C1DA2-A85C-E7F3-0728-0AD429DFD4C5}"/>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4" name="Google Shape;58;p13">
              <a:extLst>
                <a:ext uri="{FF2B5EF4-FFF2-40B4-BE49-F238E27FC236}">
                  <a16:creationId xmlns:a16="http://schemas.microsoft.com/office/drawing/2014/main" id="{FF6823D0-816F-B1F6-0E00-524CA1B1B406}"/>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59;p13">
              <a:extLst>
                <a:ext uri="{FF2B5EF4-FFF2-40B4-BE49-F238E27FC236}">
                  <a16:creationId xmlns:a16="http://schemas.microsoft.com/office/drawing/2014/main" id="{7CE49B58-7641-7935-81FA-7D42815A90F0}"/>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16" name="Google Shape;56;p13">
            <a:extLst>
              <a:ext uri="{FF2B5EF4-FFF2-40B4-BE49-F238E27FC236}">
                <a16:creationId xmlns:a16="http://schemas.microsoft.com/office/drawing/2014/main" id="{008DC302-1E0D-3EC5-7AAD-2A392651BE39}"/>
              </a:ext>
            </a:extLst>
          </p:cNvPr>
          <p:cNvSpPr/>
          <p:nvPr/>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 name="Google Shape;69;p13">
            <a:extLst>
              <a:ext uri="{FF2B5EF4-FFF2-40B4-BE49-F238E27FC236}">
                <a16:creationId xmlns:a16="http://schemas.microsoft.com/office/drawing/2014/main" id="{BB7FCD01-5800-485D-346E-B756900D6E06}"/>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pic>
        <p:nvPicPr>
          <p:cNvPr id="18" name="Picture 17" descr="Background pattern&#10;&#10;Description automatically generated">
            <a:extLst>
              <a:ext uri="{FF2B5EF4-FFF2-40B4-BE49-F238E27FC236}">
                <a16:creationId xmlns:a16="http://schemas.microsoft.com/office/drawing/2014/main" id="{030613D1-CA73-22E3-6DBD-6C053C89960F}"/>
              </a:ext>
            </a:extLst>
          </p:cNvPr>
          <p:cNvPicPr>
            <a:picLocks noChangeAspect="1"/>
          </p:cNvPicPr>
          <p:nvPr/>
        </p:nvPicPr>
        <p:blipFill rotWithShape="1">
          <a:blip r:embed="rId3">
            <a:alphaModFix amt="30000"/>
          </a:blip>
          <a:srcRect l="63014" t="-7159" r="2228" b="41569"/>
          <a:stretch/>
        </p:blipFill>
        <p:spPr>
          <a:xfrm flipH="1">
            <a:off x="6547449" y="379561"/>
            <a:ext cx="2748950" cy="4763913"/>
          </a:xfrm>
          <a:prstGeom prst="rect">
            <a:avLst/>
          </a:prstGeom>
        </p:spPr>
      </p:pic>
      <p:sp>
        <p:nvSpPr>
          <p:cNvPr id="19" name="Google Shape;54;p13">
            <a:extLst>
              <a:ext uri="{FF2B5EF4-FFF2-40B4-BE49-F238E27FC236}">
                <a16:creationId xmlns:a16="http://schemas.microsoft.com/office/drawing/2014/main" id="{DADEA5B8-9E97-B72C-9CFB-EE6DB65A73A6}"/>
              </a:ext>
            </a:extLst>
          </p:cNvPr>
          <p:cNvSpPr/>
          <p:nvPr userDrawn="1"/>
        </p:nvSpPr>
        <p:spPr>
          <a:xfrm>
            <a:off x="5757311" y="0"/>
            <a:ext cx="5721300" cy="5143500"/>
          </a:xfrm>
          <a:prstGeom prst="parallelogram">
            <a:avLst>
              <a:gd name="adj" fmla="val 29911"/>
            </a:avLst>
          </a:prstGeom>
          <a:gradFill>
            <a:gsLst>
              <a:gs pos="0">
                <a:srgbClr val="002F87"/>
              </a:gs>
              <a:gs pos="100000">
                <a:srgbClr val="0071BC"/>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 name="Google Shape;63;p13">
            <a:extLst>
              <a:ext uri="{FF2B5EF4-FFF2-40B4-BE49-F238E27FC236}">
                <a16:creationId xmlns:a16="http://schemas.microsoft.com/office/drawing/2014/main" id="{7C42A0F4-CFDA-7937-A311-097D6CB6F57C}"/>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grpSp>
        <p:nvGrpSpPr>
          <p:cNvPr id="21" name="Group 20">
            <a:extLst>
              <a:ext uri="{FF2B5EF4-FFF2-40B4-BE49-F238E27FC236}">
                <a16:creationId xmlns:a16="http://schemas.microsoft.com/office/drawing/2014/main" id="{4A2CF0DA-A8CE-B7F4-33AB-7B168E97EA74}"/>
              </a:ext>
            </a:extLst>
          </p:cNvPr>
          <p:cNvGrpSpPr/>
          <p:nvPr userDrawn="1"/>
        </p:nvGrpSpPr>
        <p:grpSpPr>
          <a:xfrm>
            <a:off x="5214400" y="0"/>
            <a:ext cx="1919644" cy="5143500"/>
            <a:chOff x="5214400" y="0"/>
            <a:chExt cx="1919644" cy="5143500"/>
          </a:xfrm>
        </p:grpSpPr>
        <p:sp>
          <p:nvSpPr>
            <p:cNvPr id="22" name="Google Shape;57;p13">
              <a:extLst>
                <a:ext uri="{FF2B5EF4-FFF2-40B4-BE49-F238E27FC236}">
                  <a16:creationId xmlns:a16="http://schemas.microsoft.com/office/drawing/2014/main" id="{2C354013-69B6-0741-30D3-57F7D5C80D48}"/>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3" name="Google Shape;58;p13">
              <a:extLst>
                <a:ext uri="{FF2B5EF4-FFF2-40B4-BE49-F238E27FC236}">
                  <a16:creationId xmlns:a16="http://schemas.microsoft.com/office/drawing/2014/main" id="{196D927D-8FE1-DA81-1C25-17DD535EB38E}"/>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4" name="Google Shape;59;p13">
              <a:extLst>
                <a:ext uri="{FF2B5EF4-FFF2-40B4-BE49-F238E27FC236}">
                  <a16:creationId xmlns:a16="http://schemas.microsoft.com/office/drawing/2014/main" id="{33F37736-6E30-E134-4350-EA085E2B7D84}"/>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28" name="Google Shape;56;p13">
            <a:extLst>
              <a:ext uri="{FF2B5EF4-FFF2-40B4-BE49-F238E27FC236}">
                <a16:creationId xmlns:a16="http://schemas.microsoft.com/office/drawing/2014/main" id="{A9B6C389-5F94-32BB-C775-5220530171DC}"/>
              </a:ext>
            </a:extLst>
          </p:cNvPr>
          <p:cNvSpPr/>
          <p:nvPr userDrawn="1"/>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 name="Google Shape;69;p13">
            <a:extLst>
              <a:ext uri="{FF2B5EF4-FFF2-40B4-BE49-F238E27FC236}">
                <a16:creationId xmlns:a16="http://schemas.microsoft.com/office/drawing/2014/main" id="{08E98F01-0AFB-E02A-2719-4C7A71033B01}"/>
              </a:ext>
            </a:extLst>
          </p:cNvPr>
          <p:cNvCxnSpPr/>
          <p:nvPr userDrawn="1"/>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pic>
        <p:nvPicPr>
          <p:cNvPr id="30" name="Picture 29" descr="Background pattern&#10;&#10;Description automatically generated">
            <a:extLst>
              <a:ext uri="{FF2B5EF4-FFF2-40B4-BE49-F238E27FC236}">
                <a16:creationId xmlns:a16="http://schemas.microsoft.com/office/drawing/2014/main" id="{3E42BB50-BF66-8948-96E5-00372A884951}"/>
              </a:ext>
            </a:extLst>
          </p:cNvPr>
          <p:cNvPicPr>
            <a:picLocks noChangeAspect="1"/>
          </p:cNvPicPr>
          <p:nvPr userDrawn="1"/>
        </p:nvPicPr>
        <p:blipFill rotWithShape="1">
          <a:blip r:embed="rId3">
            <a:alphaModFix amt="30000"/>
          </a:blip>
          <a:srcRect l="63014" t="-7159" r="2228" b="41569"/>
          <a:stretch/>
        </p:blipFill>
        <p:spPr>
          <a:xfrm flipH="1">
            <a:off x="6547449" y="379561"/>
            <a:ext cx="2748950" cy="4763913"/>
          </a:xfrm>
          <a:prstGeom prst="rect">
            <a:avLst/>
          </a:prstGeom>
        </p:spPr>
      </p:pic>
    </p:spTree>
    <p:extLst>
      <p:ext uri="{BB962C8B-B14F-4D97-AF65-F5344CB8AC3E}">
        <p14:creationId xmlns:p14="http://schemas.microsoft.com/office/powerpoint/2010/main" val="828655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reserve="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p:nvSpPr>
        <p:spPr>
          <a:xfrm>
            <a:off x="5757311" y="0"/>
            <a:ext cx="5721300" cy="5143500"/>
          </a:xfrm>
          <a:prstGeom prst="parallelogram">
            <a:avLst>
              <a:gd name="adj" fmla="val 29911"/>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gradFill flip="none" rotWithShape="1">
              <a:gsLst>
                <a:gs pos="0">
                  <a:srgbClr val="0071BC">
                    <a:shade val="30000"/>
                    <a:satMod val="115000"/>
                  </a:srgbClr>
                </a:gs>
                <a:gs pos="50000">
                  <a:srgbClr val="0071BC">
                    <a:shade val="67500"/>
                    <a:satMod val="115000"/>
                  </a:srgbClr>
                </a:gs>
                <a:gs pos="100000">
                  <a:srgbClr val="0071BC">
                    <a:shade val="100000"/>
                    <a:satMod val="115000"/>
                  </a:srgbClr>
                </a:gs>
              </a:gsLst>
              <a:lin ang="540000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11" name="Google Shape;56;p13">
            <a:extLst>
              <a:ext uri="{FF2B5EF4-FFF2-40B4-BE49-F238E27FC236}">
                <a16:creationId xmlns:a16="http://schemas.microsoft.com/office/drawing/2014/main" id="{37B454A8-1A02-348A-0F37-EC9448C35F8B}"/>
              </a:ext>
            </a:extLst>
          </p:cNvPr>
          <p:cNvSpPr/>
          <p:nvPr/>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18">
            <a:extLst>
              <a:ext uri="{FF2B5EF4-FFF2-40B4-BE49-F238E27FC236}">
                <a16:creationId xmlns:a16="http://schemas.microsoft.com/office/drawing/2014/main" id="{4F377317-33A8-1BA2-BAEC-36B2EF0513E6}"/>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6EBA"/>
                </a:solidFill>
                <a:latin typeface="Franklin Gothic Demi Cond" panose="020B0603020102020204" pitchFamily="34" charset="0"/>
              </a:defRPr>
            </a:lvl1pPr>
          </a:lstStyle>
          <a:p>
            <a:pPr lvl="0"/>
            <a:r>
              <a:rPr lang="en-US"/>
              <a:t>YOUR PRESENTATION TITLE GOES HERE</a:t>
            </a:r>
          </a:p>
        </p:txBody>
      </p:sp>
      <p:sp>
        <p:nvSpPr>
          <p:cNvPr id="5" name="Text Placeholder 20">
            <a:extLst>
              <a:ext uri="{FF2B5EF4-FFF2-40B4-BE49-F238E27FC236}">
                <a16:creationId xmlns:a16="http://schemas.microsoft.com/office/drawing/2014/main" id="{86801CBD-36D3-8AA0-DBA2-DE86147EFD4C}"/>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12" name="Text Placeholder 22">
            <a:extLst>
              <a:ext uri="{FF2B5EF4-FFF2-40B4-BE49-F238E27FC236}">
                <a16:creationId xmlns:a16="http://schemas.microsoft.com/office/drawing/2014/main" id="{8351AF2B-E826-FDCD-763C-FB4AF431BFD9}"/>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13" name="Google Shape;69;p13">
            <a:extLst>
              <a:ext uri="{FF2B5EF4-FFF2-40B4-BE49-F238E27FC236}">
                <a16:creationId xmlns:a16="http://schemas.microsoft.com/office/drawing/2014/main" id="{07AF943A-9B82-D03B-32DD-69355D4BC65A}"/>
              </a:ext>
            </a:extLst>
          </p:cNvPr>
          <p:cNvCxnSpPr/>
          <p:nvPr/>
        </p:nvCxnSpPr>
        <p:spPr>
          <a:xfrm>
            <a:off x="689501" y="3249735"/>
            <a:ext cx="0" cy="425100"/>
          </a:xfrm>
          <a:prstGeom prst="straightConnector1">
            <a:avLst/>
          </a:prstGeom>
          <a:noFill/>
          <a:ln w="28575" cap="flat" cmpd="sng">
            <a:solidFill>
              <a:srgbClr val="C00000"/>
            </a:solidFill>
            <a:prstDash val="solid"/>
            <a:round/>
            <a:headEnd type="none" w="med" len="med"/>
            <a:tailEnd type="none" w="med" len="med"/>
          </a:ln>
        </p:spPr>
      </p:cxnSp>
      <p:pic>
        <p:nvPicPr>
          <p:cNvPr id="17" name="Picture 16" descr="Background pattern&#10;&#10;Description automatically generated">
            <a:extLst>
              <a:ext uri="{FF2B5EF4-FFF2-40B4-BE49-F238E27FC236}">
                <a16:creationId xmlns:a16="http://schemas.microsoft.com/office/drawing/2014/main" id="{E87C55F4-0CCE-7CE8-A612-A56C31691EF4}"/>
              </a:ext>
            </a:extLst>
          </p:cNvPr>
          <p:cNvPicPr>
            <a:picLocks noChangeAspect="1"/>
          </p:cNvPicPr>
          <p:nvPr/>
        </p:nvPicPr>
        <p:blipFill rotWithShape="1">
          <a:blip r:embed="rId3"/>
          <a:srcRect r="64072" b="41566"/>
          <a:stretch/>
        </p:blipFill>
        <p:spPr>
          <a:xfrm>
            <a:off x="6453275" y="897148"/>
            <a:ext cx="2843126" cy="4246352"/>
          </a:xfrm>
          <a:prstGeom prst="rect">
            <a:avLst/>
          </a:prstGeom>
        </p:spPr>
      </p:pic>
    </p:spTree>
    <p:extLst>
      <p:ext uri="{BB962C8B-B14F-4D97-AF65-F5344CB8AC3E}">
        <p14:creationId xmlns:p14="http://schemas.microsoft.com/office/powerpoint/2010/main" val="73787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chemeClr val="bg1"/>
                </a:solidFill>
                <a:latin typeface="Franklin Gothic Demi Cond" panose="020B0603020102020204" pitchFamily="34" charset="0"/>
              </a:defRPr>
            </a:lvl1pPr>
          </a:lstStyle>
          <a:p>
            <a:pPr lvl="0"/>
            <a:r>
              <a:rPr lang="en-US"/>
              <a:t>Your Text Here</a:t>
            </a:r>
          </a:p>
        </p:txBody>
      </p:sp>
      <p:sp>
        <p:nvSpPr>
          <p:cNvPr id="3" name="Picture Placeholder 36">
            <a:extLst>
              <a:ext uri="{FF2B5EF4-FFF2-40B4-BE49-F238E27FC236}">
                <a16:creationId xmlns:a16="http://schemas.microsoft.com/office/drawing/2014/main" id="{10624037-BA2F-BC4F-6AFA-391F2B2CD46F}"/>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grpSp>
        <p:nvGrpSpPr>
          <p:cNvPr id="2" name="Group 1">
            <a:extLst>
              <a:ext uri="{FF2B5EF4-FFF2-40B4-BE49-F238E27FC236}">
                <a16:creationId xmlns:a16="http://schemas.microsoft.com/office/drawing/2014/main" id="{1741A202-C3E2-BFAA-448D-449C5BDD20B1}"/>
              </a:ext>
            </a:extLst>
          </p:cNvPr>
          <p:cNvGrpSpPr/>
          <p:nvPr/>
        </p:nvGrpSpPr>
        <p:grpSpPr>
          <a:xfrm>
            <a:off x="5214400" y="0"/>
            <a:ext cx="1919644" cy="5143500"/>
            <a:chOff x="5214400" y="0"/>
            <a:chExt cx="1919644" cy="5143500"/>
          </a:xfrm>
        </p:grpSpPr>
        <p:sp>
          <p:nvSpPr>
            <p:cNvPr id="5" name="Google Shape;57;p13">
              <a:extLst>
                <a:ext uri="{FF2B5EF4-FFF2-40B4-BE49-F238E27FC236}">
                  <a16:creationId xmlns:a16="http://schemas.microsoft.com/office/drawing/2014/main" id="{9F8F6AF0-5623-1DDB-1C02-BD7EFB7D5B9F}"/>
                </a:ext>
              </a:extLst>
            </p:cNvPr>
            <p:cNvSpPr/>
            <p:nvPr/>
          </p:nvSpPr>
          <p:spPr>
            <a:xfrm>
              <a:off x="5510475" y="3115775"/>
              <a:ext cx="1114200" cy="2027700"/>
            </a:xfrm>
            <a:prstGeom prst="parallelogram">
              <a:avLst>
                <a:gd name="adj" fmla="val 54912"/>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58;p13">
              <a:extLst>
                <a:ext uri="{FF2B5EF4-FFF2-40B4-BE49-F238E27FC236}">
                  <a16:creationId xmlns:a16="http://schemas.microsoft.com/office/drawing/2014/main" id="{598F6C3A-DBB0-0513-795E-1747A529A3C8}"/>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59;p13">
              <a:extLst>
                <a:ext uri="{FF2B5EF4-FFF2-40B4-BE49-F238E27FC236}">
                  <a16:creationId xmlns:a16="http://schemas.microsoft.com/office/drawing/2014/main" id="{7BF83B93-1775-7514-CF26-664FE70F73B9}"/>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grpSp>
        <p:nvGrpSpPr>
          <p:cNvPr id="8" name="Group 7">
            <a:extLst>
              <a:ext uri="{FF2B5EF4-FFF2-40B4-BE49-F238E27FC236}">
                <a16:creationId xmlns:a16="http://schemas.microsoft.com/office/drawing/2014/main" id="{36434A87-E152-75D1-ACD7-560B63BC0A3B}"/>
              </a:ext>
            </a:extLst>
          </p:cNvPr>
          <p:cNvGrpSpPr/>
          <p:nvPr userDrawn="1"/>
        </p:nvGrpSpPr>
        <p:grpSpPr>
          <a:xfrm>
            <a:off x="5214400" y="0"/>
            <a:ext cx="1919644" cy="5143500"/>
            <a:chOff x="5214400" y="0"/>
            <a:chExt cx="1919644" cy="5143500"/>
          </a:xfrm>
        </p:grpSpPr>
        <p:sp>
          <p:nvSpPr>
            <p:cNvPr id="9" name="Google Shape;57;p13">
              <a:extLst>
                <a:ext uri="{FF2B5EF4-FFF2-40B4-BE49-F238E27FC236}">
                  <a16:creationId xmlns:a16="http://schemas.microsoft.com/office/drawing/2014/main" id="{E7C8DD08-2DCC-CCAF-A823-F8E0E0212187}"/>
                </a:ext>
              </a:extLst>
            </p:cNvPr>
            <p:cNvSpPr/>
            <p:nvPr userDrawn="1"/>
          </p:nvSpPr>
          <p:spPr>
            <a:xfrm>
              <a:off x="5510475" y="3115775"/>
              <a:ext cx="1114200" cy="2027700"/>
            </a:xfrm>
            <a:prstGeom prst="parallelogram">
              <a:avLst>
                <a:gd name="adj" fmla="val 54912"/>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0" name="Google Shape;58;p13">
              <a:extLst>
                <a:ext uri="{FF2B5EF4-FFF2-40B4-BE49-F238E27FC236}">
                  <a16:creationId xmlns:a16="http://schemas.microsoft.com/office/drawing/2014/main" id="{2EE6193E-CA8B-5EC0-242B-AA88346A4C76}"/>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1" name="Google Shape;59;p13">
              <a:extLst>
                <a:ext uri="{FF2B5EF4-FFF2-40B4-BE49-F238E27FC236}">
                  <a16:creationId xmlns:a16="http://schemas.microsoft.com/office/drawing/2014/main" id="{559225F9-9648-F5A9-2BC2-3E178B736908}"/>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Tree>
    <p:extLst>
      <p:ext uri="{BB962C8B-B14F-4D97-AF65-F5344CB8AC3E}">
        <p14:creationId xmlns:p14="http://schemas.microsoft.com/office/powerpoint/2010/main" val="718036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solidFill>
          <a:srgbClr val="00A14A"/>
        </a:solidFill>
        <a:effectLst/>
      </p:bgPr>
    </p:bg>
    <p:spTree>
      <p:nvGrpSpPr>
        <p:cNvPr id="1" name="Shape 9"/>
        <p:cNvGrpSpPr/>
        <p:nvPr/>
      </p:nvGrpSpPr>
      <p:grpSpPr>
        <a:xfrm>
          <a:off x="0" y="0"/>
          <a:ext cx="0" cy="0"/>
          <a:chOff x="0" y="0"/>
          <a:chExt cx="0" cy="0"/>
        </a:xfrm>
      </p:grpSpPr>
      <p:grpSp>
        <p:nvGrpSpPr>
          <p:cNvPr id="6" name="Group 5">
            <a:extLst>
              <a:ext uri="{FF2B5EF4-FFF2-40B4-BE49-F238E27FC236}">
                <a16:creationId xmlns:a16="http://schemas.microsoft.com/office/drawing/2014/main" id="{CEA9B75A-A866-DFEC-2345-7AE6AA58A8C1}"/>
              </a:ext>
            </a:extLst>
          </p:cNvPr>
          <p:cNvGrpSpPr/>
          <p:nvPr/>
        </p:nvGrpSpPr>
        <p:grpSpPr>
          <a:xfrm>
            <a:off x="5214400" y="0"/>
            <a:ext cx="1919644" cy="5143500"/>
            <a:chOff x="5214400" y="0"/>
            <a:chExt cx="1919644" cy="5143500"/>
          </a:xfrm>
        </p:grpSpPr>
        <p:sp>
          <p:nvSpPr>
            <p:cNvPr id="7" name="Google Shape;57;p13">
              <a:extLst>
                <a:ext uri="{FF2B5EF4-FFF2-40B4-BE49-F238E27FC236}">
                  <a16:creationId xmlns:a16="http://schemas.microsoft.com/office/drawing/2014/main" id="{A1E37234-F882-6E6F-7C2A-BA3997F4E971}"/>
                </a:ext>
              </a:extLst>
            </p:cNvPr>
            <p:cNvSpPr/>
            <p:nvPr/>
          </p:nvSpPr>
          <p:spPr>
            <a:xfrm>
              <a:off x="5510475" y="3115775"/>
              <a:ext cx="1114200" cy="2027700"/>
            </a:xfrm>
            <a:prstGeom prst="parallelogram">
              <a:avLst>
                <a:gd name="adj" fmla="val 54912"/>
              </a:avLst>
            </a:prstGeom>
            <a:solidFill>
              <a:srgbClr val="002F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8" name="Google Shape;58;p13">
              <a:extLst>
                <a:ext uri="{FF2B5EF4-FFF2-40B4-BE49-F238E27FC236}">
                  <a16:creationId xmlns:a16="http://schemas.microsoft.com/office/drawing/2014/main" id="{453C1375-2F53-1929-EAD7-E09C26A8CB8C}"/>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9" name="Google Shape;59;p13">
              <a:extLst>
                <a:ext uri="{FF2B5EF4-FFF2-40B4-BE49-F238E27FC236}">
                  <a16:creationId xmlns:a16="http://schemas.microsoft.com/office/drawing/2014/main" id="{2B168BCC-24B3-F379-C1AF-5C92778A5538}"/>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10" name="Text Placeholder 18">
            <a:extLst>
              <a:ext uri="{FF2B5EF4-FFF2-40B4-BE49-F238E27FC236}">
                <a16:creationId xmlns:a16="http://schemas.microsoft.com/office/drawing/2014/main" id="{294E03ED-5499-E989-BD84-B22F5C0B65F2}"/>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chemeClr val="bg1"/>
                </a:solidFill>
                <a:latin typeface="Franklin Gothic Demi Cond" panose="020B0603020102020204" pitchFamily="34" charset="0"/>
              </a:defRPr>
            </a:lvl1pPr>
          </a:lstStyle>
          <a:p>
            <a:pPr lvl="0"/>
            <a:r>
              <a:rPr lang="en-US"/>
              <a:t>Your Text Here</a:t>
            </a:r>
          </a:p>
        </p:txBody>
      </p:sp>
      <p:sp>
        <p:nvSpPr>
          <p:cNvPr id="14" name="Picture Placeholder 36">
            <a:extLst>
              <a:ext uri="{FF2B5EF4-FFF2-40B4-BE49-F238E27FC236}">
                <a16:creationId xmlns:a16="http://schemas.microsoft.com/office/drawing/2014/main" id="{BFC1991D-77B4-7007-EA82-5D52D5B4365F}"/>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Tree>
    <p:extLst>
      <p:ext uri="{BB962C8B-B14F-4D97-AF65-F5344CB8AC3E}">
        <p14:creationId xmlns:p14="http://schemas.microsoft.com/office/powerpoint/2010/main" val="2193910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rgbClr val="F8BE25"/>
        </a:solidFill>
        <a:effectLst/>
      </p:bgPr>
    </p:bg>
    <p:spTree>
      <p:nvGrpSpPr>
        <p:cNvPr id="1" name="Shape 35"/>
        <p:cNvGrpSpPr/>
        <p:nvPr/>
      </p:nvGrpSpPr>
      <p:grpSpPr>
        <a:xfrm>
          <a:off x="0" y="0"/>
          <a:ext cx="0" cy="0"/>
          <a:chOff x="0" y="0"/>
          <a:chExt cx="0" cy="0"/>
        </a:xfrm>
      </p:grpSpPr>
      <p:grpSp>
        <p:nvGrpSpPr>
          <p:cNvPr id="3" name="Group 2">
            <a:extLst>
              <a:ext uri="{FF2B5EF4-FFF2-40B4-BE49-F238E27FC236}">
                <a16:creationId xmlns:a16="http://schemas.microsoft.com/office/drawing/2014/main" id="{57476950-B893-A161-FB0C-B5AF144A62F6}"/>
              </a:ext>
            </a:extLst>
          </p:cNvPr>
          <p:cNvGrpSpPr/>
          <p:nvPr/>
        </p:nvGrpSpPr>
        <p:grpSpPr>
          <a:xfrm>
            <a:off x="5214400" y="0"/>
            <a:ext cx="1919644" cy="5143500"/>
            <a:chOff x="5214400" y="0"/>
            <a:chExt cx="1919644" cy="5143500"/>
          </a:xfrm>
        </p:grpSpPr>
        <p:sp>
          <p:nvSpPr>
            <p:cNvPr id="4" name="Google Shape;57;p13">
              <a:extLst>
                <a:ext uri="{FF2B5EF4-FFF2-40B4-BE49-F238E27FC236}">
                  <a16:creationId xmlns:a16="http://schemas.microsoft.com/office/drawing/2014/main" id="{7A1854E7-A78D-325F-1238-B13285B61035}"/>
                </a:ext>
              </a:extLst>
            </p:cNvPr>
            <p:cNvSpPr/>
            <p:nvPr/>
          </p:nvSpPr>
          <p:spPr>
            <a:xfrm>
              <a:off x="5510475" y="3115775"/>
              <a:ext cx="1114200" cy="2027700"/>
            </a:xfrm>
            <a:prstGeom prst="parallelogram">
              <a:avLst>
                <a:gd name="adj" fmla="val 54912"/>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58;p13">
              <a:extLst>
                <a:ext uri="{FF2B5EF4-FFF2-40B4-BE49-F238E27FC236}">
                  <a16:creationId xmlns:a16="http://schemas.microsoft.com/office/drawing/2014/main" id="{04E82AB3-693B-E587-0B5C-A1A63FF2792A}"/>
                </a:ext>
              </a:extLst>
            </p:cNvPr>
            <p:cNvSpPr/>
            <p:nvPr/>
          </p:nvSpPr>
          <p:spPr>
            <a:xfrm>
              <a:off x="5214400" y="3708900"/>
              <a:ext cx="476700" cy="1434600"/>
            </a:xfrm>
            <a:prstGeom prst="parallelogram">
              <a:avLst>
                <a:gd name="adj" fmla="val 89973"/>
              </a:avLst>
            </a:prstGeom>
            <a:solidFill>
              <a:srgbClr val="696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59;p13">
              <a:extLst>
                <a:ext uri="{FF2B5EF4-FFF2-40B4-BE49-F238E27FC236}">
                  <a16:creationId xmlns:a16="http://schemas.microsoft.com/office/drawing/2014/main" id="{A9DA1CF4-7C85-1C0B-A4F5-7F619C6C8F81}"/>
                </a:ext>
              </a:extLst>
            </p:cNvPr>
            <p:cNvSpPr/>
            <p:nvPr/>
          </p:nvSpPr>
          <p:spPr>
            <a:xfrm>
              <a:off x="6775244" y="0"/>
              <a:ext cx="358800" cy="1083000"/>
            </a:xfrm>
            <a:prstGeom prst="parallelogram">
              <a:avLst>
                <a:gd name="adj" fmla="val 89892"/>
              </a:avLst>
            </a:prstGeom>
            <a:solidFill>
              <a:srgbClr val="D02C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7" name="Text Placeholder 18">
            <a:extLst>
              <a:ext uri="{FF2B5EF4-FFF2-40B4-BE49-F238E27FC236}">
                <a16:creationId xmlns:a16="http://schemas.microsoft.com/office/drawing/2014/main" id="{BFF2E1FA-CC92-5765-6CA7-614C41998FCD}"/>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rgbClr val="002F87"/>
                </a:solidFill>
                <a:latin typeface="Franklin Gothic Demi Cond" panose="020B0603020102020204" pitchFamily="34" charset="0"/>
              </a:defRPr>
            </a:lvl1pPr>
          </a:lstStyle>
          <a:p>
            <a:pPr lvl="0"/>
            <a:r>
              <a:rPr lang="en-US"/>
              <a:t>Your Text Here</a:t>
            </a:r>
          </a:p>
        </p:txBody>
      </p:sp>
      <p:sp>
        <p:nvSpPr>
          <p:cNvPr id="10" name="Picture Placeholder 36">
            <a:extLst>
              <a:ext uri="{FF2B5EF4-FFF2-40B4-BE49-F238E27FC236}">
                <a16:creationId xmlns:a16="http://schemas.microsoft.com/office/drawing/2014/main" id="{0B9574D7-DC15-395E-6D02-F76BC1200DC3}"/>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grpSp>
        <p:nvGrpSpPr>
          <p:cNvPr id="2" name="Group 1">
            <a:extLst>
              <a:ext uri="{FF2B5EF4-FFF2-40B4-BE49-F238E27FC236}">
                <a16:creationId xmlns:a16="http://schemas.microsoft.com/office/drawing/2014/main" id="{9DB85067-8475-7F11-2439-B8445F9BD49A}"/>
              </a:ext>
            </a:extLst>
          </p:cNvPr>
          <p:cNvGrpSpPr/>
          <p:nvPr/>
        </p:nvGrpSpPr>
        <p:grpSpPr>
          <a:xfrm>
            <a:off x="5214400" y="0"/>
            <a:ext cx="1919644" cy="5143500"/>
            <a:chOff x="5214400" y="0"/>
            <a:chExt cx="1919644" cy="5143500"/>
          </a:xfrm>
        </p:grpSpPr>
        <p:sp>
          <p:nvSpPr>
            <p:cNvPr id="8" name="Google Shape;57;p13">
              <a:extLst>
                <a:ext uri="{FF2B5EF4-FFF2-40B4-BE49-F238E27FC236}">
                  <a16:creationId xmlns:a16="http://schemas.microsoft.com/office/drawing/2014/main" id="{5E066A51-1EBC-85DE-173B-1D4AF6BF5CC9}"/>
                </a:ext>
              </a:extLst>
            </p:cNvPr>
            <p:cNvSpPr/>
            <p:nvPr/>
          </p:nvSpPr>
          <p:spPr>
            <a:xfrm>
              <a:off x="5510475" y="3115775"/>
              <a:ext cx="1114200" cy="2027700"/>
            </a:xfrm>
            <a:prstGeom prst="parallelogram">
              <a:avLst>
                <a:gd name="adj" fmla="val 54912"/>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9" name="Google Shape;58;p13">
              <a:extLst>
                <a:ext uri="{FF2B5EF4-FFF2-40B4-BE49-F238E27FC236}">
                  <a16:creationId xmlns:a16="http://schemas.microsoft.com/office/drawing/2014/main" id="{3227D6B5-6C33-A5D0-CD8C-177C6E2D1F06}"/>
                </a:ext>
              </a:extLst>
            </p:cNvPr>
            <p:cNvSpPr/>
            <p:nvPr/>
          </p:nvSpPr>
          <p:spPr>
            <a:xfrm>
              <a:off x="5214400" y="3708900"/>
              <a:ext cx="476700" cy="1434600"/>
            </a:xfrm>
            <a:prstGeom prst="parallelogram">
              <a:avLst>
                <a:gd name="adj" fmla="val 89973"/>
              </a:avLst>
            </a:prstGeom>
            <a:solidFill>
              <a:srgbClr val="696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1" name="Google Shape;59;p13">
              <a:extLst>
                <a:ext uri="{FF2B5EF4-FFF2-40B4-BE49-F238E27FC236}">
                  <a16:creationId xmlns:a16="http://schemas.microsoft.com/office/drawing/2014/main" id="{890ACDC7-F6D6-EABE-8D43-25D370489901}"/>
                </a:ext>
              </a:extLst>
            </p:cNvPr>
            <p:cNvSpPr/>
            <p:nvPr/>
          </p:nvSpPr>
          <p:spPr>
            <a:xfrm>
              <a:off x="6775244" y="0"/>
              <a:ext cx="358800" cy="1083000"/>
            </a:xfrm>
            <a:prstGeom prst="parallelogram">
              <a:avLst>
                <a:gd name="adj" fmla="val 89892"/>
              </a:avLst>
            </a:prstGeom>
            <a:solidFill>
              <a:srgbClr val="D02C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grpSp>
        <p:nvGrpSpPr>
          <p:cNvPr id="12" name="Group 11">
            <a:extLst>
              <a:ext uri="{FF2B5EF4-FFF2-40B4-BE49-F238E27FC236}">
                <a16:creationId xmlns:a16="http://schemas.microsoft.com/office/drawing/2014/main" id="{A8FDA2A4-EEF4-5A9B-D297-83AB1671B0AE}"/>
              </a:ext>
            </a:extLst>
          </p:cNvPr>
          <p:cNvGrpSpPr/>
          <p:nvPr userDrawn="1"/>
        </p:nvGrpSpPr>
        <p:grpSpPr>
          <a:xfrm>
            <a:off x="5214400" y="0"/>
            <a:ext cx="1919644" cy="5143500"/>
            <a:chOff x="5214400" y="0"/>
            <a:chExt cx="1919644" cy="5143500"/>
          </a:xfrm>
        </p:grpSpPr>
        <p:sp>
          <p:nvSpPr>
            <p:cNvPr id="13" name="Google Shape;57;p13">
              <a:extLst>
                <a:ext uri="{FF2B5EF4-FFF2-40B4-BE49-F238E27FC236}">
                  <a16:creationId xmlns:a16="http://schemas.microsoft.com/office/drawing/2014/main" id="{1C44FEDE-6210-C532-A932-35BCBCF010B1}"/>
                </a:ext>
              </a:extLst>
            </p:cNvPr>
            <p:cNvSpPr/>
            <p:nvPr userDrawn="1"/>
          </p:nvSpPr>
          <p:spPr>
            <a:xfrm>
              <a:off x="5510475" y="3115775"/>
              <a:ext cx="1114200" cy="2027700"/>
            </a:xfrm>
            <a:prstGeom prst="parallelogram">
              <a:avLst>
                <a:gd name="adj" fmla="val 54912"/>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4" name="Google Shape;58;p13">
              <a:extLst>
                <a:ext uri="{FF2B5EF4-FFF2-40B4-BE49-F238E27FC236}">
                  <a16:creationId xmlns:a16="http://schemas.microsoft.com/office/drawing/2014/main" id="{3E47910B-6CFD-2B20-E685-2D77F7A29DB5}"/>
                </a:ext>
              </a:extLst>
            </p:cNvPr>
            <p:cNvSpPr/>
            <p:nvPr userDrawn="1"/>
          </p:nvSpPr>
          <p:spPr>
            <a:xfrm>
              <a:off x="5214400" y="3708900"/>
              <a:ext cx="476700" cy="1434600"/>
            </a:xfrm>
            <a:prstGeom prst="parallelogram">
              <a:avLst>
                <a:gd name="adj" fmla="val 89973"/>
              </a:avLst>
            </a:prstGeom>
            <a:solidFill>
              <a:srgbClr val="696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59;p13">
              <a:extLst>
                <a:ext uri="{FF2B5EF4-FFF2-40B4-BE49-F238E27FC236}">
                  <a16:creationId xmlns:a16="http://schemas.microsoft.com/office/drawing/2014/main" id="{5DCAE4AB-FDF9-C803-EE2E-0F9FEFC3D54B}"/>
                </a:ext>
              </a:extLst>
            </p:cNvPr>
            <p:cNvSpPr/>
            <p:nvPr userDrawn="1"/>
          </p:nvSpPr>
          <p:spPr>
            <a:xfrm>
              <a:off x="6775244" y="0"/>
              <a:ext cx="358800" cy="1083000"/>
            </a:xfrm>
            <a:prstGeom prst="parallelogram">
              <a:avLst>
                <a:gd name="adj" fmla="val 89892"/>
              </a:avLst>
            </a:prstGeom>
            <a:solidFill>
              <a:srgbClr val="D02C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Tree>
    <p:extLst>
      <p:ext uri="{BB962C8B-B14F-4D97-AF65-F5344CB8AC3E}">
        <p14:creationId xmlns:p14="http://schemas.microsoft.com/office/powerpoint/2010/main" val="126711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D69ED0-A357-EF99-5B76-B47B01D0A668}"/>
              </a:ext>
            </a:extLst>
          </p:cNvPr>
          <p:cNvSpPr>
            <a:spLocks noGrp="1"/>
          </p:cNvSpPr>
          <p:nvPr>
            <p:ph type="pic" sz="quarter" idx="15"/>
          </p:nvPr>
        </p:nvSpPr>
        <p:spPr>
          <a:xfrm>
            <a:off x="0" y="0"/>
            <a:ext cx="9144000" cy="5143500"/>
          </a:xfrm>
          <a:prstGeom prst="rect">
            <a:avLst/>
          </a:prstGeom>
        </p:spPr>
        <p:txBody>
          <a:bodyPr/>
          <a:lstStyle/>
          <a:p>
            <a:r>
              <a:rPr lang="en-US"/>
              <a:t>Click icon to add picture</a:t>
            </a:r>
          </a:p>
        </p:txBody>
      </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1136990" y="2087674"/>
            <a:ext cx="6870023" cy="798822"/>
          </a:xfrm>
          <a:prstGeom prst="rect">
            <a:avLst/>
          </a:prstGeom>
        </p:spPr>
        <p:txBody>
          <a:bodyPr lIns="0" tIns="0" rIns="0" bIns="0">
            <a:normAutofit/>
          </a:bodyPr>
          <a:lstStyle>
            <a:lvl1pPr marL="0" indent="0" algn="ctr">
              <a:lnSpc>
                <a:spcPct val="90000"/>
              </a:lnSpc>
              <a:buNone/>
              <a:defRPr sz="5000" b="0" i="0">
                <a:solidFill>
                  <a:schemeClr val="bg1"/>
                </a:solidFill>
                <a:latin typeface="Franklin Gothic Demi Cond" panose="020B0603020102020204" pitchFamily="34" charset="0"/>
              </a:defRPr>
            </a:lvl1pPr>
          </a:lstStyle>
          <a:p>
            <a:pPr lvl="0"/>
            <a:r>
              <a:rPr lang="en-US"/>
              <a:t>Your Text Here</a:t>
            </a:r>
          </a:p>
        </p:txBody>
      </p:sp>
      <p:pic>
        <p:nvPicPr>
          <p:cNvPr id="2" name="Google Shape;103;p15">
            <a:extLst>
              <a:ext uri="{FF2B5EF4-FFF2-40B4-BE49-F238E27FC236}">
                <a16:creationId xmlns:a16="http://schemas.microsoft.com/office/drawing/2014/main" id="{BBA3E053-29EF-3F2F-E6BE-76620B1425DA}"/>
              </a:ext>
            </a:extLst>
          </p:cNvPr>
          <p:cNvPicPr preferRelativeResize="0"/>
          <p:nvPr/>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0" y="4820008"/>
            <a:ext cx="680159" cy="261600"/>
          </a:xfrm>
          <a:prstGeom prst="rect">
            <a:avLst/>
          </a:prstGeom>
          <a:noFill/>
          <a:ln>
            <a:noFill/>
          </a:ln>
        </p:spPr>
      </p:pic>
      <p:sp>
        <p:nvSpPr>
          <p:cNvPr id="3" name="Google Shape;101;p15">
            <a:extLst>
              <a:ext uri="{FF2B5EF4-FFF2-40B4-BE49-F238E27FC236}">
                <a16:creationId xmlns:a16="http://schemas.microsoft.com/office/drawing/2014/main" id="{CDBE92AB-2BF6-6393-4B13-33D0399EEB2A}"/>
              </a:ext>
            </a:extLst>
          </p:cNvPr>
          <p:cNvSpPr/>
          <p:nvPr/>
        </p:nvSpPr>
        <p:spPr>
          <a:xfrm>
            <a:off x="165754" y="4827245"/>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pic>
        <p:nvPicPr>
          <p:cNvPr id="5" name="Google Shape;103;p15">
            <a:extLst>
              <a:ext uri="{FF2B5EF4-FFF2-40B4-BE49-F238E27FC236}">
                <a16:creationId xmlns:a16="http://schemas.microsoft.com/office/drawing/2014/main" id="{0BEE18E1-E4ED-9FAD-4118-E36B06DCEDA9}"/>
              </a:ext>
            </a:extLst>
          </p:cNvPr>
          <p:cNvPicPr preferRelativeResize="0"/>
          <p:nvPr/>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0" y="4820008"/>
            <a:ext cx="680159" cy="261600"/>
          </a:xfrm>
          <a:prstGeom prst="rect">
            <a:avLst/>
          </a:prstGeom>
          <a:noFill/>
          <a:ln>
            <a:noFill/>
          </a:ln>
        </p:spPr>
      </p:pic>
      <p:sp>
        <p:nvSpPr>
          <p:cNvPr id="7" name="Google Shape;101;p15">
            <a:extLst>
              <a:ext uri="{FF2B5EF4-FFF2-40B4-BE49-F238E27FC236}">
                <a16:creationId xmlns:a16="http://schemas.microsoft.com/office/drawing/2014/main" id="{675C1AC8-BBF1-7DCD-9B66-1929D4E0DF8E}"/>
              </a:ext>
            </a:extLst>
          </p:cNvPr>
          <p:cNvSpPr/>
          <p:nvPr/>
        </p:nvSpPr>
        <p:spPr>
          <a:xfrm>
            <a:off x="165754" y="4827245"/>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pic>
        <p:nvPicPr>
          <p:cNvPr id="8" name="Google Shape;103;p15">
            <a:extLst>
              <a:ext uri="{FF2B5EF4-FFF2-40B4-BE49-F238E27FC236}">
                <a16:creationId xmlns:a16="http://schemas.microsoft.com/office/drawing/2014/main" id="{B39ADB64-1F61-5342-EF96-4BA12CDE8B21}"/>
              </a:ext>
            </a:extLst>
          </p:cNvPr>
          <p:cNvPicPr preferRelativeResize="0"/>
          <p:nvPr userDrawn="1"/>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0" y="4820008"/>
            <a:ext cx="680159" cy="261600"/>
          </a:xfrm>
          <a:prstGeom prst="rect">
            <a:avLst/>
          </a:prstGeom>
          <a:noFill/>
          <a:ln>
            <a:noFill/>
          </a:ln>
        </p:spPr>
      </p:pic>
      <p:sp>
        <p:nvSpPr>
          <p:cNvPr id="9" name="Google Shape;101;p15">
            <a:extLst>
              <a:ext uri="{FF2B5EF4-FFF2-40B4-BE49-F238E27FC236}">
                <a16:creationId xmlns:a16="http://schemas.microsoft.com/office/drawing/2014/main" id="{32965DD9-E8A8-3A5E-A92B-75AC26EE27FC}"/>
              </a:ext>
            </a:extLst>
          </p:cNvPr>
          <p:cNvSpPr/>
          <p:nvPr userDrawn="1"/>
        </p:nvSpPr>
        <p:spPr>
          <a:xfrm>
            <a:off x="165754" y="4827245"/>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spTree>
    <p:extLst>
      <p:ext uri="{BB962C8B-B14F-4D97-AF65-F5344CB8AC3E}">
        <p14:creationId xmlns:p14="http://schemas.microsoft.com/office/powerpoint/2010/main" val="2743170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p:nvPicPr>
        <p:blipFill rotWithShape="1">
          <a:blip r:embed="rId2">
            <a:alphaModFix amt="30000"/>
          </a:blip>
          <a:srcRect t="15473" r="24085"/>
          <a:stretch/>
        </p:blipFill>
        <p:spPr>
          <a:xfrm>
            <a:off x="8033215" y="-1"/>
            <a:ext cx="1128346" cy="1259351"/>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2" name="Text Placeholder 29">
            <a:extLst>
              <a:ext uri="{FF2B5EF4-FFF2-40B4-BE49-F238E27FC236}">
                <a16:creationId xmlns:a16="http://schemas.microsoft.com/office/drawing/2014/main" id="{409A0ADA-DA3D-24E5-44AF-EBA6F0EE4A19}"/>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6" name="Text Placeholder 29">
            <a:extLst>
              <a:ext uri="{FF2B5EF4-FFF2-40B4-BE49-F238E27FC236}">
                <a16:creationId xmlns:a16="http://schemas.microsoft.com/office/drawing/2014/main" id="{2209CFBB-419A-B290-F0E0-F49A52BE1E5C}"/>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8" name="Text Placeholder 29">
            <a:extLst>
              <a:ext uri="{FF2B5EF4-FFF2-40B4-BE49-F238E27FC236}">
                <a16:creationId xmlns:a16="http://schemas.microsoft.com/office/drawing/2014/main" id="{25BD1FD8-8183-1268-62B3-3A383F41F6C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9" name="Text Placeholder 29">
            <a:extLst>
              <a:ext uri="{FF2B5EF4-FFF2-40B4-BE49-F238E27FC236}">
                <a16:creationId xmlns:a16="http://schemas.microsoft.com/office/drawing/2014/main" id="{93C51558-755A-1E4A-6D42-80164174418F}"/>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4" name="Text Placeholder 18">
            <a:extLst>
              <a:ext uri="{FF2B5EF4-FFF2-40B4-BE49-F238E27FC236}">
                <a16:creationId xmlns:a16="http://schemas.microsoft.com/office/drawing/2014/main" id="{EB591183-BFA5-5FF6-BA9E-B3327D05D934}"/>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49D1FFA-EFBB-29B9-DFB0-CB63E57C3AD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pic>
        <p:nvPicPr>
          <p:cNvPr id="11" name="Picture 10" descr="Diagram&#10;&#10;Description automatically generated">
            <a:extLst>
              <a:ext uri="{FF2B5EF4-FFF2-40B4-BE49-F238E27FC236}">
                <a16:creationId xmlns:a16="http://schemas.microsoft.com/office/drawing/2014/main" id="{8E119EB3-1179-BE0E-CD54-845D9ECECF1E}"/>
              </a:ext>
            </a:extLst>
          </p:cNvPr>
          <p:cNvPicPr>
            <a:picLocks noChangeAspect="1"/>
          </p:cNvPicPr>
          <p:nvPr/>
        </p:nvPicPr>
        <p:blipFill rotWithShape="1">
          <a:blip r:embed="rId2">
            <a:alphaModFix amt="30000"/>
          </a:blip>
          <a:srcRect t="15473" r="24085"/>
          <a:stretch/>
        </p:blipFill>
        <p:spPr>
          <a:xfrm>
            <a:off x="8033215" y="-1"/>
            <a:ext cx="1128346" cy="1259351"/>
          </a:xfrm>
          <a:prstGeom prst="rect">
            <a:avLst/>
          </a:prstGeom>
        </p:spPr>
      </p:pic>
      <p:sp>
        <p:nvSpPr>
          <p:cNvPr id="13" name="Google Shape;281;p20">
            <a:extLst>
              <a:ext uri="{FF2B5EF4-FFF2-40B4-BE49-F238E27FC236}">
                <a16:creationId xmlns:a16="http://schemas.microsoft.com/office/drawing/2014/main" id="{D44E8F3E-3801-5055-BA62-DAF51FFB4523}"/>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282;p20">
            <a:extLst>
              <a:ext uri="{FF2B5EF4-FFF2-40B4-BE49-F238E27FC236}">
                <a16:creationId xmlns:a16="http://schemas.microsoft.com/office/drawing/2014/main" id="{C054C404-7CE3-0D94-EE60-693FCF359261}"/>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7" name="Google Shape;283;p20">
            <a:extLst>
              <a:ext uri="{FF2B5EF4-FFF2-40B4-BE49-F238E27FC236}">
                <a16:creationId xmlns:a16="http://schemas.microsoft.com/office/drawing/2014/main" id="{B538ABC8-137F-099A-6BAC-647883C7F050}"/>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9" name="Google Shape;132;p15">
            <a:extLst>
              <a:ext uri="{FF2B5EF4-FFF2-40B4-BE49-F238E27FC236}">
                <a16:creationId xmlns:a16="http://schemas.microsoft.com/office/drawing/2014/main" id="{872CCC42-F725-6479-A8C3-3580C61F3AF5}"/>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 name="Google Shape;103;p15">
            <a:extLst>
              <a:ext uri="{FF2B5EF4-FFF2-40B4-BE49-F238E27FC236}">
                <a16:creationId xmlns:a16="http://schemas.microsoft.com/office/drawing/2014/main" id="{3D82C15E-6ED2-73E8-1DA2-27D1CB2E50D8}"/>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1" name="Google Shape;101;p15">
            <a:extLst>
              <a:ext uri="{FF2B5EF4-FFF2-40B4-BE49-F238E27FC236}">
                <a16:creationId xmlns:a16="http://schemas.microsoft.com/office/drawing/2014/main" id="{A60727E7-31E9-7A5E-3ACC-544CA011E800}"/>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22" name="Picture 21" descr="Diagram&#10;&#10;Description automatically generated">
            <a:extLst>
              <a:ext uri="{FF2B5EF4-FFF2-40B4-BE49-F238E27FC236}">
                <a16:creationId xmlns:a16="http://schemas.microsoft.com/office/drawing/2014/main" id="{544DE7AC-DDE8-3FAA-2EFD-4EC019503957}"/>
              </a:ext>
            </a:extLst>
          </p:cNvPr>
          <p:cNvPicPr>
            <a:picLocks noChangeAspect="1"/>
          </p:cNvPicPr>
          <p:nvPr userDrawn="1"/>
        </p:nvPicPr>
        <p:blipFill rotWithShape="1">
          <a:blip r:embed="rId2">
            <a:alphaModFix amt="30000"/>
          </a:blip>
          <a:srcRect t="15473" r="24085"/>
          <a:stretch/>
        </p:blipFill>
        <p:spPr>
          <a:xfrm>
            <a:off x="8033215" y="-1"/>
            <a:ext cx="1128346" cy="1259351"/>
          </a:xfrm>
          <a:prstGeom prst="rect">
            <a:avLst/>
          </a:prstGeom>
        </p:spPr>
      </p:pic>
      <p:sp>
        <p:nvSpPr>
          <p:cNvPr id="23" name="Google Shape;281;p20">
            <a:extLst>
              <a:ext uri="{FF2B5EF4-FFF2-40B4-BE49-F238E27FC236}">
                <a16:creationId xmlns:a16="http://schemas.microsoft.com/office/drawing/2014/main" id="{6A347176-00BE-1B20-4B25-83D166204AAF}"/>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4" name="Google Shape;282;p20">
            <a:extLst>
              <a:ext uri="{FF2B5EF4-FFF2-40B4-BE49-F238E27FC236}">
                <a16:creationId xmlns:a16="http://schemas.microsoft.com/office/drawing/2014/main" id="{566AFD91-1BA2-0B88-3019-1046AD4A9AE8}"/>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283;p20">
            <a:extLst>
              <a:ext uri="{FF2B5EF4-FFF2-40B4-BE49-F238E27FC236}">
                <a16:creationId xmlns:a16="http://schemas.microsoft.com/office/drawing/2014/main" id="{540FF9D2-2E6B-3928-7EDF-49C426AA82FF}"/>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132;p15">
            <a:extLst>
              <a:ext uri="{FF2B5EF4-FFF2-40B4-BE49-F238E27FC236}">
                <a16:creationId xmlns:a16="http://schemas.microsoft.com/office/drawing/2014/main" id="{76108A13-8F0A-30A7-90D2-15A84884AE85}"/>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 name="Google Shape;103;p15">
            <a:extLst>
              <a:ext uri="{FF2B5EF4-FFF2-40B4-BE49-F238E27FC236}">
                <a16:creationId xmlns:a16="http://schemas.microsoft.com/office/drawing/2014/main" id="{39D300FC-776B-8780-E728-42F05584EA5B}"/>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8" name="Google Shape;101;p15">
            <a:extLst>
              <a:ext uri="{FF2B5EF4-FFF2-40B4-BE49-F238E27FC236}">
                <a16:creationId xmlns:a16="http://schemas.microsoft.com/office/drawing/2014/main" id="{232A7FD8-225A-64DA-1258-A69504D70453}"/>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Tree>
    <p:extLst>
      <p:ext uri="{BB962C8B-B14F-4D97-AF65-F5344CB8AC3E}">
        <p14:creationId xmlns:p14="http://schemas.microsoft.com/office/powerpoint/2010/main" val="105093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29">
            <a:extLst>
              <a:ext uri="{FF2B5EF4-FFF2-40B4-BE49-F238E27FC236}">
                <a16:creationId xmlns:a16="http://schemas.microsoft.com/office/drawing/2014/main" id="{9F475AA1-D4C3-2B41-1DD9-BBF0DA84819F}"/>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13" name="Text Placeholder 29">
            <a:extLst>
              <a:ext uri="{FF2B5EF4-FFF2-40B4-BE49-F238E27FC236}">
                <a16:creationId xmlns:a16="http://schemas.microsoft.com/office/drawing/2014/main" id="{5D80CFDB-04F5-D9A5-AC39-99A526E4A224}"/>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14" name="Text Placeholder 29">
            <a:extLst>
              <a:ext uri="{FF2B5EF4-FFF2-40B4-BE49-F238E27FC236}">
                <a16:creationId xmlns:a16="http://schemas.microsoft.com/office/drawing/2014/main" id="{776049F3-D5AA-5D94-8536-6AEAF08BFC9D}"/>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15" name="Text Placeholder 29">
            <a:extLst>
              <a:ext uri="{FF2B5EF4-FFF2-40B4-BE49-F238E27FC236}">
                <a16:creationId xmlns:a16="http://schemas.microsoft.com/office/drawing/2014/main" id="{EFB860D9-6E71-6AE5-6671-565C42A760B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16" name="Text Placeholder 29">
            <a:extLst>
              <a:ext uri="{FF2B5EF4-FFF2-40B4-BE49-F238E27FC236}">
                <a16:creationId xmlns:a16="http://schemas.microsoft.com/office/drawing/2014/main" id="{6D1C1896-8424-D0AC-B6C7-5D5E9C2397FE}"/>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49BF82F7-F61D-CB66-AEED-C36BAC11EE6D}"/>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4206E43-3D48-E0CD-D01C-40FB91D7A8BC}"/>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pic>
        <p:nvPicPr>
          <p:cNvPr id="10" name="Picture 9" descr="Diagram&#10;&#10;Description automatically generated">
            <a:extLst>
              <a:ext uri="{FF2B5EF4-FFF2-40B4-BE49-F238E27FC236}">
                <a16:creationId xmlns:a16="http://schemas.microsoft.com/office/drawing/2014/main" id="{D6F666B1-29A5-6DC0-E395-581B4C1C1C8B}"/>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11" name="Google Shape;281;p20">
            <a:extLst>
              <a:ext uri="{FF2B5EF4-FFF2-40B4-BE49-F238E27FC236}">
                <a16:creationId xmlns:a16="http://schemas.microsoft.com/office/drawing/2014/main" id="{367BAE44-76BB-DAFD-070B-CEDD65D6D2E1}"/>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7" name="Google Shape;282;p20">
            <a:extLst>
              <a:ext uri="{FF2B5EF4-FFF2-40B4-BE49-F238E27FC236}">
                <a16:creationId xmlns:a16="http://schemas.microsoft.com/office/drawing/2014/main" id="{E84B000C-DD05-5C57-A66A-BEC0844E89E1}"/>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8" name="Google Shape;283;p20">
            <a:extLst>
              <a:ext uri="{FF2B5EF4-FFF2-40B4-BE49-F238E27FC236}">
                <a16:creationId xmlns:a16="http://schemas.microsoft.com/office/drawing/2014/main" id="{DB894AEB-921A-7F06-6626-84104C307918}"/>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1" name="Google Shape;132;p15">
            <a:extLst>
              <a:ext uri="{FF2B5EF4-FFF2-40B4-BE49-F238E27FC236}">
                <a16:creationId xmlns:a16="http://schemas.microsoft.com/office/drawing/2014/main" id="{DA8FC772-F0B7-7080-7FFA-6BCC3DCE697E}"/>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 name="Google Shape;103;p15">
            <a:extLst>
              <a:ext uri="{FF2B5EF4-FFF2-40B4-BE49-F238E27FC236}">
                <a16:creationId xmlns:a16="http://schemas.microsoft.com/office/drawing/2014/main" id="{62EBB7ED-6F38-EE09-CB9D-8D7B2467E577}"/>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3" name="Google Shape;101;p15">
            <a:extLst>
              <a:ext uri="{FF2B5EF4-FFF2-40B4-BE49-F238E27FC236}">
                <a16:creationId xmlns:a16="http://schemas.microsoft.com/office/drawing/2014/main" id="{76C561FF-05D1-A665-04E7-3C2954433C47}"/>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4" name="Google Shape;134;p15">
            <a:extLst>
              <a:ext uri="{FF2B5EF4-FFF2-40B4-BE49-F238E27FC236}">
                <a16:creationId xmlns:a16="http://schemas.microsoft.com/office/drawing/2014/main" id="{2199B6ED-9877-4AF3-86DF-FBA3E1316A8E}"/>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Picture 24" descr="Diagram&#10;&#10;Description automatically generated">
            <a:extLst>
              <a:ext uri="{FF2B5EF4-FFF2-40B4-BE49-F238E27FC236}">
                <a16:creationId xmlns:a16="http://schemas.microsoft.com/office/drawing/2014/main" id="{75F88778-1803-51FF-0F2E-CCCD4F1136FB}"/>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26" name="Google Shape;281;p20">
            <a:extLst>
              <a:ext uri="{FF2B5EF4-FFF2-40B4-BE49-F238E27FC236}">
                <a16:creationId xmlns:a16="http://schemas.microsoft.com/office/drawing/2014/main" id="{3C9F3785-AEDF-6213-1FBE-A90EFD0682D7}"/>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282;p20">
            <a:extLst>
              <a:ext uri="{FF2B5EF4-FFF2-40B4-BE49-F238E27FC236}">
                <a16:creationId xmlns:a16="http://schemas.microsoft.com/office/drawing/2014/main" id="{E8E4C5ED-C52B-E9A1-9A62-5EDC6C452B95}"/>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8" name="Google Shape;283;p20">
            <a:extLst>
              <a:ext uri="{FF2B5EF4-FFF2-40B4-BE49-F238E27FC236}">
                <a16:creationId xmlns:a16="http://schemas.microsoft.com/office/drawing/2014/main" id="{98BD684B-DB7D-078F-2491-5696E01BB436}"/>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9" name="Google Shape;132;p15">
            <a:extLst>
              <a:ext uri="{FF2B5EF4-FFF2-40B4-BE49-F238E27FC236}">
                <a16:creationId xmlns:a16="http://schemas.microsoft.com/office/drawing/2014/main" id="{DB1E0A51-546E-DC90-FB36-84AE2B05F7E3}"/>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 name="Google Shape;103;p15">
            <a:extLst>
              <a:ext uri="{FF2B5EF4-FFF2-40B4-BE49-F238E27FC236}">
                <a16:creationId xmlns:a16="http://schemas.microsoft.com/office/drawing/2014/main" id="{6F8F3FED-CDA2-C894-975E-C27561E89395}"/>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31" name="Google Shape;101;p15">
            <a:extLst>
              <a:ext uri="{FF2B5EF4-FFF2-40B4-BE49-F238E27FC236}">
                <a16:creationId xmlns:a16="http://schemas.microsoft.com/office/drawing/2014/main" id="{FC877A91-2F76-CA46-728E-15685E7614F6}"/>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32" name="Google Shape;134;p15">
            <a:extLst>
              <a:ext uri="{FF2B5EF4-FFF2-40B4-BE49-F238E27FC236}">
                <a16:creationId xmlns:a16="http://schemas.microsoft.com/office/drawing/2014/main" id="{52F6AD53-4F20-A44F-CA84-6874C598C03E}"/>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9390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29">
            <a:extLst>
              <a:ext uri="{FF2B5EF4-FFF2-40B4-BE49-F238E27FC236}">
                <a16:creationId xmlns:a16="http://schemas.microsoft.com/office/drawing/2014/main" id="{324B76D2-74C7-23D5-8482-CC750B392D30}"/>
              </a:ext>
            </a:extLst>
          </p:cNvPr>
          <p:cNvSpPr>
            <a:spLocks noGrp="1"/>
          </p:cNvSpPr>
          <p:nvPr>
            <p:ph type="body" sz="quarter" idx="18" hasCustomPrompt="1"/>
          </p:nvPr>
        </p:nvSpPr>
        <p:spPr>
          <a:xfrm>
            <a:off x="299530" y="1334921"/>
            <a:ext cx="7692203" cy="3221199"/>
          </a:xfrm>
          <a:prstGeom prst="rect">
            <a:avLst/>
          </a:prstGeom>
        </p:spPr>
        <p:txBody>
          <a:bodyPr lIns="0" tIns="0" rIns="0" bIns="0">
            <a:noAutofit/>
          </a:bodyPr>
          <a:lstStyle>
            <a:lvl1pPr marL="457200" indent="-342900">
              <a:lnSpc>
                <a:spcPct val="100000"/>
              </a:lnSpc>
              <a:spcAft>
                <a:spcPts val="1200"/>
              </a:spcAft>
              <a:buFontTx/>
              <a:buBlip>
                <a:blip r:embed="rId3"/>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20">
            <a:extLst>
              <a:ext uri="{FF2B5EF4-FFF2-40B4-BE49-F238E27FC236}">
                <a16:creationId xmlns:a16="http://schemas.microsoft.com/office/drawing/2014/main" id="{93179DC4-32BE-FA92-3BE4-63F2AA5297B0}"/>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13" name="Text Placeholder 18">
            <a:extLst>
              <a:ext uri="{FF2B5EF4-FFF2-40B4-BE49-F238E27FC236}">
                <a16:creationId xmlns:a16="http://schemas.microsoft.com/office/drawing/2014/main" id="{185D2F75-D938-4F4C-B7B3-632503CED060}"/>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6" name="Google Shape;281;p20">
            <a:extLst>
              <a:ext uri="{FF2B5EF4-FFF2-40B4-BE49-F238E27FC236}">
                <a16:creationId xmlns:a16="http://schemas.microsoft.com/office/drawing/2014/main" id="{BCEF68A8-57EA-E69E-09D5-7E304C71D1A6}"/>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8" name="Google Shape;282;p20">
            <a:extLst>
              <a:ext uri="{FF2B5EF4-FFF2-40B4-BE49-F238E27FC236}">
                <a16:creationId xmlns:a16="http://schemas.microsoft.com/office/drawing/2014/main" id="{47D13251-5D51-AF35-707C-185AB0599307}"/>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4" name="Google Shape;283;p20">
            <a:extLst>
              <a:ext uri="{FF2B5EF4-FFF2-40B4-BE49-F238E27FC236}">
                <a16:creationId xmlns:a16="http://schemas.microsoft.com/office/drawing/2014/main" id="{B6EC13B5-9941-56F5-7F85-C0B04DDB4CE9}"/>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132;p15">
            <a:extLst>
              <a:ext uri="{FF2B5EF4-FFF2-40B4-BE49-F238E27FC236}">
                <a16:creationId xmlns:a16="http://schemas.microsoft.com/office/drawing/2014/main" id="{F3517A4C-F008-09B5-0497-AD40EE95FA99}"/>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03;p15">
            <a:extLst>
              <a:ext uri="{FF2B5EF4-FFF2-40B4-BE49-F238E27FC236}">
                <a16:creationId xmlns:a16="http://schemas.microsoft.com/office/drawing/2014/main" id="{13A9487C-A64C-2B6B-4352-E120093804B3}"/>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7" name="Google Shape;101;p15">
            <a:extLst>
              <a:ext uri="{FF2B5EF4-FFF2-40B4-BE49-F238E27FC236}">
                <a16:creationId xmlns:a16="http://schemas.microsoft.com/office/drawing/2014/main" id="{EAA15F4C-2A36-CC6E-6D41-74EBD68D1723}"/>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8" name="Google Shape;134;p15">
            <a:extLst>
              <a:ext uri="{FF2B5EF4-FFF2-40B4-BE49-F238E27FC236}">
                <a16:creationId xmlns:a16="http://schemas.microsoft.com/office/drawing/2014/main" id="{FE730CE2-2362-1F97-DB72-58267993DB1C}"/>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81;p20">
            <a:extLst>
              <a:ext uri="{FF2B5EF4-FFF2-40B4-BE49-F238E27FC236}">
                <a16:creationId xmlns:a16="http://schemas.microsoft.com/office/drawing/2014/main" id="{7DAB2B9B-AC00-72AB-0E83-800C44B6097D}"/>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0" name="Google Shape;282;p20">
            <a:extLst>
              <a:ext uri="{FF2B5EF4-FFF2-40B4-BE49-F238E27FC236}">
                <a16:creationId xmlns:a16="http://schemas.microsoft.com/office/drawing/2014/main" id="{FF4B4EDC-1A13-6E76-097F-CE81D8755F48}"/>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1" name="Google Shape;283;p20">
            <a:extLst>
              <a:ext uri="{FF2B5EF4-FFF2-40B4-BE49-F238E27FC236}">
                <a16:creationId xmlns:a16="http://schemas.microsoft.com/office/drawing/2014/main" id="{09806610-FF5F-062E-B91E-1246DB03A6B6}"/>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2" name="Google Shape;132;p15">
            <a:extLst>
              <a:ext uri="{FF2B5EF4-FFF2-40B4-BE49-F238E27FC236}">
                <a16:creationId xmlns:a16="http://schemas.microsoft.com/office/drawing/2014/main" id="{34F6E19C-7227-08C7-F6C3-3BA0142430B9}"/>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103;p15">
            <a:extLst>
              <a:ext uri="{FF2B5EF4-FFF2-40B4-BE49-F238E27FC236}">
                <a16:creationId xmlns:a16="http://schemas.microsoft.com/office/drawing/2014/main" id="{7FCD23C4-552C-243D-1C55-B5B93836C41A}"/>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4" name="Google Shape;101;p15">
            <a:extLst>
              <a:ext uri="{FF2B5EF4-FFF2-40B4-BE49-F238E27FC236}">
                <a16:creationId xmlns:a16="http://schemas.microsoft.com/office/drawing/2014/main" id="{8F7A4406-B57F-0EB0-DB49-9270809C9882}"/>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5" name="Google Shape;134;p15">
            <a:extLst>
              <a:ext uri="{FF2B5EF4-FFF2-40B4-BE49-F238E27FC236}">
                <a16:creationId xmlns:a16="http://schemas.microsoft.com/office/drawing/2014/main" id="{1C1AF32B-4CE3-1FFE-815D-B146050513FB}"/>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7534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29">
            <a:extLst>
              <a:ext uri="{FF2B5EF4-FFF2-40B4-BE49-F238E27FC236}">
                <a16:creationId xmlns:a16="http://schemas.microsoft.com/office/drawing/2014/main" id="{9D9DBCEF-ED01-008A-5BB1-E05BB8661571}"/>
              </a:ext>
            </a:extLst>
          </p:cNvPr>
          <p:cNvSpPr>
            <a:spLocks noGrp="1"/>
          </p:cNvSpPr>
          <p:nvPr>
            <p:ph type="body" sz="quarter" idx="18" hasCustomPrompt="1"/>
          </p:nvPr>
        </p:nvSpPr>
        <p:spPr>
          <a:xfrm>
            <a:off x="299530" y="1334921"/>
            <a:ext cx="7692203"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18">
            <a:extLst>
              <a:ext uri="{FF2B5EF4-FFF2-40B4-BE49-F238E27FC236}">
                <a16:creationId xmlns:a16="http://schemas.microsoft.com/office/drawing/2014/main" id="{89179237-E778-1F42-812B-E96528DCF203}"/>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82A8BFA2-389F-8F3A-7ECD-6D1BAB98B2C1}"/>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993356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reserve="1">
  <p:cSld name="1_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29">
            <a:extLst>
              <a:ext uri="{FF2B5EF4-FFF2-40B4-BE49-F238E27FC236}">
                <a16:creationId xmlns:a16="http://schemas.microsoft.com/office/drawing/2014/main" id="{99E45540-EB18-47E1-EF48-B2B12DDFF1A3}"/>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7" name="Text Placeholder 18">
            <a:extLst>
              <a:ext uri="{FF2B5EF4-FFF2-40B4-BE49-F238E27FC236}">
                <a16:creationId xmlns:a16="http://schemas.microsoft.com/office/drawing/2014/main" id="{A9BDD3A2-2968-332D-4767-EC29449880E6}"/>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73BCC6E3-7CFE-1745-508F-C045D42F9EE7}"/>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pic>
        <p:nvPicPr>
          <p:cNvPr id="10" name="Picture 9" descr="Diagram&#10;&#10;Description automatically generated">
            <a:extLst>
              <a:ext uri="{FF2B5EF4-FFF2-40B4-BE49-F238E27FC236}">
                <a16:creationId xmlns:a16="http://schemas.microsoft.com/office/drawing/2014/main" id="{21928E8D-3135-E30A-895A-BEE6ADBE1045}"/>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12" name="Google Shape;281;p20">
            <a:extLst>
              <a:ext uri="{FF2B5EF4-FFF2-40B4-BE49-F238E27FC236}">
                <a16:creationId xmlns:a16="http://schemas.microsoft.com/office/drawing/2014/main" id="{DAEE4279-F55E-AD4D-DE44-9E499217B696}"/>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3" name="Google Shape;282;p20">
            <a:extLst>
              <a:ext uri="{FF2B5EF4-FFF2-40B4-BE49-F238E27FC236}">
                <a16:creationId xmlns:a16="http://schemas.microsoft.com/office/drawing/2014/main" id="{7A630F91-A9C1-5659-910D-21795BB6ED74}"/>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4" name="Google Shape;283;p20">
            <a:extLst>
              <a:ext uri="{FF2B5EF4-FFF2-40B4-BE49-F238E27FC236}">
                <a16:creationId xmlns:a16="http://schemas.microsoft.com/office/drawing/2014/main" id="{6581A312-83FB-A523-06B2-7FD7CB35AC35}"/>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132;p15">
            <a:extLst>
              <a:ext uri="{FF2B5EF4-FFF2-40B4-BE49-F238E27FC236}">
                <a16:creationId xmlns:a16="http://schemas.microsoft.com/office/drawing/2014/main" id="{597FDEAB-A79D-890A-8B02-AABE48AA0169}"/>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03;p15">
            <a:extLst>
              <a:ext uri="{FF2B5EF4-FFF2-40B4-BE49-F238E27FC236}">
                <a16:creationId xmlns:a16="http://schemas.microsoft.com/office/drawing/2014/main" id="{E96AFB35-8CA2-30E1-1F28-379B6B0FFEC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8" name="Google Shape;101;p15">
            <a:extLst>
              <a:ext uri="{FF2B5EF4-FFF2-40B4-BE49-F238E27FC236}">
                <a16:creationId xmlns:a16="http://schemas.microsoft.com/office/drawing/2014/main" id="{7E08AB40-A1A2-307B-C049-E2CF19C3C5C2}"/>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0" name="Google Shape;134;p15">
            <a:extLst>
              <a:ext uri="{FF2B5EF4-FFF2-40B4-BE49-F238E27FC236}">
                <a16:creationId xmlns:a16="http://schemas.microsoft.com/office/drawing/2014/main" id="{F4E26371-FB03-EFF4-E4E5-BFE1C738EFD5}"/>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Picture 20" descr="Diagram&#10;&#10;Description automatically generated">
            <a:extLst>
              <a:ext uri="{FF2B5EF4-FFF2-40B4-BE49-F238E27FC236}">
                <a16:creationId xmlns:a16="http://schemas.microsoft.com/office/drawing/2014/main" id="{AF64CEC5-50B1-B649-72EE-AA14A13C1BA5}"/>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22" name="Google Shape;281;p20">
            <a:extLst>
              <a:ext uri="{FF2B5EF4-FFF2-40B4-BE49-F238E27FC236}">
                <a16:creationId xmlns:a16="http://schemas.microsoft.com/office/drawing/2014/main" id="{AD2D1C61-C76E-704B-27C6-9922B1027582}"/>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3" name="Google Shape;282;p20">
            <a:extLst>
              <a:ext uri="{FF2B5EF4-FFF2-40B4-BE49-F238E27FC236}">
                <a16:creationId xmlns:a16="http://schemas.microsoft.com/office/drawing/2014/main" id="{0DF831BB-A8F2-54B7-0FFA-A0CB637B5B23}"/>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4" name="Google Shape;283;p20">
            <a:extLst>
              <a:ext uri="{FF2B5EF4-FFF2-40B4-BE49-F238E27FC236}">
                <a16:creationId xmlns:a16="http://schemas.microsoft.com/office/drawing/2014/main" id="{641F8E09-0750-72F4-8AFD-623C9B2AF8AC}"/>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132;p15">
            <a:extLst>
              <a:ext uri="{FF2B5EF4-FFF2-40B4-BE49-F238E27FC236}">
                <a16:creationId xmlns:a16="http://schemas.microsoft.com/office/drawing/2014/main" id="{90714195-6D6E-8809-A83D-3A056D78D23B}"/>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 name="Google Shape;103;p15">
            <a:extLst>
              <a:ext uri="{FF2B5EF4-FFF2-40B4-BE49-F238E27FC236}">
                <a16:creationId xmlns:a16="http://schemas.microsoft.com/office/drawing/2014/main" id="{39282C29-585C-C1F8-32C1-A782C83FA3DA}"/>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7" name="Google Shape;101;p15">
            <a:extLst>
              <a:ext uri="{FF2B5EF4-FFF2-40B4-BE49-F238E27FC236}">
                <a16:creationId xmlns:a16="http://schemas.microsoft.com/office/drawing/2014/main" id="{371623BF-4156-4E59-61AA-325A9468CD5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8" name="Google Shape;134;p15">
            <a:extLst>
              <a:ext uri="{FF2B5EF4-FFF2-40B4-BE49-F238E27FC236}">
                <a16:creationId xmlns:a16="http://schemas.microsoft.com/office/drawing/2014/main" id="{D05E382A-DE20-DD75-9077-23A148C20F1F}"/>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7004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 Placeholder 29">
            <a:extLst>
              <a:ext uri="{FF2B5EF4-FFF2-40B4-BE49-F238E27FC236}">
                <a16:creationId xmlns:a16="http://schemas.microsoft.com/office/drawing/2014/main" id="{B9825253-DAF4-CF92-1D2E-3783A7364A60}"/>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54698FDD-748B-D59C-A6CF-02E25CEE942E}"/>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1BA9A157-0C33-22FA-FD13-AB9F4CA46C11}"/>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2" name="Google Shape;281;p20">
            <a:extLst>
              <a:ext uri="{FF2B5EF4-FFF2-40B4-BE49-F238E27FC236}">
                <a16:creationId xmlns:a16="http://schemas.microsoft.com/office/drawing/2014/main" id="{A9E03BB7-872B-6FB8-2344-B2B5E7F45262}"/>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8" name="Google Shape;282;p20">
            <a:extLst>
              <a:ext uri="{FF2B5EF4-FFF2-40B4-BE49-F238E27FC236}">
                <a16:creationId xmlns:a16="http://schemas.microsoft.com/office/drawing/2014/main" id="{06227A2B-ABB7-C373-F0FB-527B14936810}"/>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9" name="Google Shape;283;p20">
            <a:extLst>
              <a:ext uri="{FF2B5EF4-FFF2-40B4-BE49-F238E27FC236}">
                <a16:creationId xmlns:a16="http://schemas.microsoft.com/office/drawing/2014/main" id="{B68B0A68-9285-DA51-6917-FD04783BBE25}"/>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5" name="Google Shape;132;p15">
            <a:extLst>
              <a:ext uri="{FF2B5EF4-FFF2-40B4-BE49-F238E27FC236}">
                <a16:creationId xmlns:a16="http://schemas.microsoft.com/office/drawing/2014/main" id="{FC7C56AB-4E56-5D11-717C-04DC66A5A546}"/>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 name="Google Shape;103;p15">
            <a:extLst>
              <a:ext uri="{FF2B5EF4-FFF2-40B4-BE49-F238E27FC236}">
                <a16:creationId xmlns:a16="http://schemas.microsoft.com/office/drawing/2014/main" id="{63C5C339-AF83-EC8F-2C5A-7326D884728E}"/>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7" name="Google Shape;101;p15">
            <a:extLst>
              <a:ext uri="{FF2B5EF4-FFF2-40B4-BE49-F238E27FC236}">
                <a16:creationId xmlns:a16="http://schemas.microsoft.com/office/drawing/2014/main" id="{0CBC0870-C780-2A01-5D58-7033FB1E7180}"/>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8" name="Google Shape;134;p15">
            <a:extLst>
              <a:ext uri="{FF2B5EF4-FFF2-40B4-BE49-F238E27FC236}">
                <a16:creationId xmlns:a16="http://schemas.microsoft.com/office/drawing/2014/main" id="{AC8A1342-D2D7-3699-E0AE-438CB436AAC9}"/>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81;p20">
            <a:extLst>
              <a:ext uri="{FF2B5EF4-FFF2-40B4-BE49-F238E27FC236}">
                <a16:creationId xmlns:a16="http://schemas.microsoft.com/office/drawing/2014/main" id="{B0F741B4-D5F0-31E9-A154-2AE6D8C104ED}"/>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0" name="Google Shape;282;p20">
            <a:extLst>
              <a:ext uri="{FF2B5EF4-FFF2-40B4-BE49-F238E27FC236}">
                <a16:creationId xmlns:a16="http://schemas.microsoft.com/office/drawing/2014/main" id="{E448206E-4054-3920-86C2-7E48E190F7B3}"/>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1" name="Google Shape;283;p20">
            <a:extLst>
              <a:ext uri="{FF2B5EF4-FFF2-40B4-BE49-F238E27FC236}">
                <a16:creationId xmlns:a16="http://schemas.microsoft.com/office/drawing/2014/main" id="{513C77E9-CCE0-D54E-E981-1809B5CEFD6B}"/>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2" name="Google Shape;132;p15">
            <a:extLst>
              <a:ext uri="{FF2B5EF4-FFF2-40B4-BE49-F238E27FC236}">
                <a16:creationId xmlns:a16="http://schemas.microsoft.com/office/drawing/2014/main" id="{623AC419-BFDB-872C-5126-ED89CFBF3278}"/>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103;p15">
            <a:extLst>
              <a:ext uri="{FF2B5EF4-FFF2-40B4-BE49-F238E27FC236}">
                <a16:creationId xmlns:a16="http://schemas.microsoft.com/office/drawing/2014/main" id="{F20F42F7-07F4-C6C9-CD90-91C41B463C6A}"/>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4" name="Google Shape;101;p15">
            <a:extLst>
              <a:ext uri="{FF2B5EF4-FFF2-40B4-BE49-F238E27FC236}">
                <a16:creationId xmlns:a16="http://schemas.microsoft.com/office/drawing/2014/main" id="{0C8E8E58-3EC9-D70C-2F71-053D1ECDD553}"/>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5" name="Google Shape;134;p15">
            <a:extLst>
              <a:ext uri="{FF2B5EF4-FFF2-40B4-BE49-F238E27FC236}">
                <a16:creationId xmlns:a16="http://schemas.microsoft.com/office/drawing/2014/main" id="{B4994A0F-2E79-8E20-A5CD-FC50984691C1}"/>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976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29">
            <a:extLst>
              <a:ext uri="{FF2B5EF4-FFF2-40B4-BE49-F238E27FC236}">
                <a16:creationId xmlns:a16="http://schemas.microsoft.com/office/drawing/2014/main" id="{1BEFC2EE-54C5-876C-3B16-6E155043D20A}"/>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9" name="Text Placeholder 18">
            <a:extLst>
              <a:ext uri="{FF2B5EF4-FFF2-40B4-BE49-F238E27FC236}">
                <a16:creationId xmlns:a16="http://schemas.microsoft.com/office/drawing/2014/main" id="{8335FA2C-2EC7-535B-D0D1-8F8546A3C62E}"/>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21F11182-DFB1-0D4F-C579-7597584B0573}"/>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004680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6" name="Text Placeholder 29">
            <a:extLst>
              <a:ext uri="{FF2B5EF4-FFF2-40B4-BE49-F238E27FC236}">
                <a16:creationId xmlns:a16="http://schemas.microsoft.com/office/drawing/2014/main" id="{59ADEDAA-20A5-A6AF-21EB-6ABD137F6951}"/>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18">
            <a:extLst>
              <a:ext uri="{FF2B5EF4-FFF2-40B4-BE49-F238E27FC236}">
                <a16:creationId xmlns:a16="http://schemas.microsoft.com/office/drawing/2014/main" id="{FB81D4AB-C775-88F6-7E88-7A0620C58B55}"/>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F2A5555-8422-D7DE-4BC1-E5F097D2E8F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pic>
        <p:nvPicPr>
          <p:cNvPr id="2" name="Picture 1" descr="Diagram&#10;&#10;Description automatically generated">
            <a:extLst>
              <a:ext uri="{FF2B5EF4-FFF2-40B4-BE49-F238E27FC236}">
                <a16:creationId xmlns:a16="http://schemas.microsoft.com/office/drawing/2014/main" id="{024FE561-4134-379D-A914-6FDD173EBAA0}"/>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8" name="Google Shape;281;p20">
            <a:extLst>
              <a:ext uri="{FF2B5EF4-FFF2-40B4-BE49-F238E27FC236}">
                <a16:creationId xmlns:a16="http://schemas.microsoft.com/office/drawing/2014/main" id="{A9EB2F15-E37E-1529-E37E-0C46044615FD}"/>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9" name="Google Shape;282;p20">
            <a:extLst>
              <a:ext uri="{FF2B5EF4-FFF2-40B4-BE49-F238E27FC236}">
                <a16:creationId xmlns:a16="http://schemas.microsoft.com/office/drawing/2014/main" id="{2AB6795C-72DF-CCE7-ED52-AE205DABB2AD}"/>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3" name="Google Shape;283;p20">
            <a:extLst>
              <a:ext uri="{FF2B5EF4-FFF2-40B4-BE49-F238E27FC236}">
                <a16:creationId xmlns:a16="http://schemas.microsoft.com/office/drawing/2014/main" id="{6F8206A5-389B-25D8-E022-4B01102CCD34}"/>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4" name="Google Shape;132;p15">
            <a:extLst>
              <a:ext uri="{FF2B5EF4-FFF2-40B4-BE49-F238E27FC236}">
                <a16:creationId xmlns:a16="http://schemas.microsoft.com/office/drawing/2014/main" id="{A28F8787-8BEC-E1CF-582E-2E5120F35557}"/>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03;p15">
            <a:extLst>
              <a:ext uri="{FF2B5EF4-FFF2-40B4-BE49-F238E27FC236}">
                <a16:creationId xmlns:a16="http://schemas.microsoft.com/office/drawing/2014/main" id="{2680D96B-8BDA-0662-0720-BFFC58477C7F}"/>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9" name="Google Shape;101;p15">
            <a:extLst>
              <a:ext uri="{FF2B5EF4-FFF2-40B4-BE49-F238E27FC236}">
                <a16:creationId xmlns:a16="http://schemas.microsoft.com/office/drawing/2014/main" id="{87FADBBE-AAC9-5EC2-4AC9-D35E1C09F06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0" name="Google Shape;134;p15">
            <a:extLst>
              <a:ext uri="{FF2B5EF4-FFF2-40B4-BE49-F238E27FC236}">
                <a16:creationId xmlns:a16="http://schemas.microsoft.com/office/drawing/2014/main" id="{3EA15076-FF51-D7B0-C5C1-3A6D862D5F69}"/>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Picture 20" descr="Diagram&#10;&#10;Description automatically generated">
            <a:extLst>
              <a:ext uri="{FF2B5EF4-FFF2-40B4-BE49-F238E27FC236}">
                <a16:creationId xmlns:a16="http://schemas.microsoft.com/office/drawing/2014/main" id="{683281F4-4A6B-679A-3B1E-1E59249C0B95}"/>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22" name="Google Shape;281;p20">
            <a:extLst>
              <a:ext uri="{FF2B5EF4-FFF2-40B4-BE49-F238E27FC236}">
                <a16:creationId xmlns:a16="http://schemas.microsoft.com/office/drawing/2014/main" id="{D046BAC7-8AAF-FD71-6C8C-FA1C07A98AD8}"/>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3" name="Google Shape;282;p20">
            <a:extLst>
              <a:ext uri="{FF2B5EF4-FFF2-40B4-BE49-F238E27FC236}">
                <a16:creationId xmlns:a16="http://schemas.microsoft.com/office/drawing/2014/main" id="{8ED5F2E8-5AA9-58FB-46FD-4073EB23B827}"/>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4" name="Google Shape;283;p20">
            <a:extLst>
              <a:ext uri="{FF2B5EF4-FFF2-40B4-BE49-F238E27FC236}">
                <a16:creationId xmlns:a16="http://schemas.microsoft.com/office/drawing/2014/main" id="{2E0BBCC6-554A-661B-3C77-71D2A84C046A}"/>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132;p15">
            <a:extLst>
              <a:ext uri="{FF2B5EF4-FFF2-40B4-BE49-F238E27FC236}">
                <a16:creationId xmlns:a16="http://schemas.microsoft.com/office/drawing/2014/main" id="{C45D77B9-0B25-C471-1F85-B9E6B4A8D112}"/>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 name="Google Shape;103;p15">
            <a:extLst>
              <a:ext uri="{FF2B5EF4-FFF2-40B4-BE49-F238E27FC236}">
                <a16:creationId xmlns:a16="http://schemas.microsoft.com/office/drawing/2014/main" id="{D2BADE64-F9BE-B63F-9D07-48EE935BDC85}"/>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7" name="Google Shape;101;p15">
            <a:extLst>
              <a:ext uri="{FF2B5EF4-FFF2-40B4-BE49-F238E27FC236}">
                <a16:creationId xmlns:a16="http://schemas.microsoft.com/office/drawing/2014/main" id="{44C0A1A4-43D4-6C18-7469-C5EEC56637C3}"/>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8" name="Google Shape;134;p15">
            <a:extLst>
              <a:ext uri="{FF2B5EF4-FFF2-40B4-BE49-F238E27FC236}">
                <a16:creationId xmlns:a16="http://schemas.microsoft.com/office/drawing/2014/main" id="{9A39393E-2C20-93FF-C10E-3F7F5461B5CB}"/>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2070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29">
            <a:extLst>
              <a:ext uri="{FF2B5EF4-FFF2-40B4-BE49-F238E27FC236}">
                <a16:creationId xmlns:a16="http://schemas.microsoft.com/office/drawing/2014/main" id="{7C5776A3-F24E-C2A8-FE9F-B586E0EFA6FA}"/>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6" name="Text Placeholder 29">
            <a:extLst>
              <a:ext uri="{FF2B5EF4-FFF2-40B4-BE49-F238E27FC236}">
                <a16:creationId xmlns:a16="http://schemas.microsoft.com/office/drawing/2014/main" id="{AF780C56-428D-10F3-178A-1BED62E9CEAC}"/>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8" name="Text Placeholder 18">
            <a:extLst>
              <a:ext uri="{FF2B5EF4-FFF2-40B4-BE49-F238E27FC236}">
                <a16:creationId xmlns:a16="http://schemas.microsoft.com/office/drawing/2014/main" id="{4725CE9E-3172-5647-5AD1-1C7730364F1D}"/>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324603AE-4496-CA69-24CE-9DA27A7D4C9A}"/>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882670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29">
            <a:extLst>
              <a:ext uri="{FF2B5EF4-FFF2-40B4-BE49-F238E27FC236}">
                <a16:creationId xmlns:a16="http://schemas.microsoft.com/office/drawing/2014/main" id="{4D56EC5A-F444-8113-8AA6-6746290C18EC}"/>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29">
            <a:extLst>
              <a:ext uri="{FF2B5EF4-FFF2-40B4-BE49-F238E27FC236}">
                <a16:creationId xmlns:a16="http://schemas.microsoft.com/office/drawing/2014/main" id="{D8C378EE-B625-0C78-314D-E371A7AB022E}"/>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8" name="Text Placeholder 18">
            <a:extLst>
              <a:ext uri="{FF2B5EF4-FFF2-40B4-BE49-F238E27FC236}">
                <a16:creationId xmlns:a16="http://schemas.microsoft.com/office/drawing/2014/main" id="{9E512E1B-1D09-EE7B-DE57-3990CD084F0A}"/>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55E892CD-BA01-46F6-407D-CF3C54BE2B8B}"/>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1367154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reserve="1">
  <p:cSld name="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2" name="Text Placeholder 29">
            <a:extLst>
              <a:ext uri="{FF2B5EF4-FFF2-40B4-BE49-F238E27FC236}">
                <a16:creationId xmlns:a16="http://schemas.microsoft.com/office/drawing/2014/main" id="{7854707D-6329-26E2-E08D-0B548653075B}"/>
              </a:ext>
            </a:extLst>
          </p:cNvPr>
          <p:cNvSpPr>
            <a:spLocks noGrp="1"/>
          </p:cNvSpPr>
          <p:nvPr>
            <p:ph type="body" sz="quarter" idx="20" hasCustomPrompt="1"/>
          </p:nvPr>
        </p:nvSpPr>
        <p:spPr>
          <a:xfrm>
            <a:off x="299529" y="1334921"/>
            <a:ext cx="6768026"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3" name="Text Placeholder 18">
            <a:extLst>
              <a:ext uri="{FF2B5EF4-FFF2-40B4-BE49-F238E27FC236}">
                <a16:creationId xmlns:a16="http://schemas.microsoft.com/office/drawing/2014/main" id="{E44FC51F-D0DC-C30E-4C3E-B6FE1A4B1A2E}"/>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7A732B54-24ED-A8A9-DE40-8F66C36FEAF8}"/>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3" name="Google Shape;181;p17">
            <a:extLst>
              <a:ext uri="{FF2B5EF4-FFF2-40B4-BE49-F238E27FC236}">
                <a16:creationId xmlns:a16="http://schemas.microsoft.com/office/drawing/2014/main" id="{53707AA4-A249-0B5E-C878-200574E41225}"/>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p15">
            <a:extLst>
              <a:ext uri="{FF2B5EF4-FFF2-40B4-BE49-F238E27FC236}">
                <a16:creationId xmlns:a16="http://schemas.microsoft.com/office/drawing/2014/main" id="{16B6168D-51E1-1FF9-0725-6E9AC5F49D95}"/>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8" name="Google Shape;103;p15">
            <a:extLst>
              <a:ext uri="{FF2B5EF4-FFF2-40B4-BE49-F238E27FC236}">
                <a16:creationId xmlns:a16="http://schemas.microsoft.com/office/drawing/2014/main" id="{9B2A43FD-93C9-F5FF-572E-8D4F596C34A5}"/>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9" name="Picture 8" descr="Background pattern&#10;&#10;Description automatically generated">
            <a:extLst>
              <a:ext uri="{FF2B5EF4-FFF2-40B4-BE49-F238E27FC236}">
                <a16:creationId xmlns:a16="http://schemas.microsoft.com/office/drawing/2014/main" id="{5589CD6E-74A8-CEE7-5772-40E877F498B2}"/>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0" name="Google Shape;181;p17">
            <a:extLst>
              <a:ext uri="{FF2B5EF4-FFF2-40B4-BE49-F238E27FC236}">
                <a16:creationId xmlns:a16="http://schemas.microsoft.com/office/drawing/2014/main" id="{CB2DE604-1006-C0D9-3AA0-1EAB23C658F7}"/>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1;p15">
            <a:extLst>
              <a:ext uri="{FF2B5EF4-FFF2-40B4-BE49-F238E27FC236}">
                <a16:creationId xmlns:a16="http://schemas.microsoft.com/office/drawing/2014/main" id="{9BA84DA3-13AD-CBDB-C3F4-D9C6752563B7}"/>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5" name="Google Shape;103;p15">
            <a:extLst>
              <a:ext uri="{FF2B5EF4-FFF2-40B4-BE49-F238E27FC236}">
                <a16:creationId xmlns:a16="http://schemas.microsoft.com/office/drawing/2014/main" id="{37E187BC-E8DA-BE69-4694-23A3C9F16C54}"/>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16" name="Picture 15" descr="Background pattern&#10;&#10;Description automatically generated">
            <a:extLst>
              <a:ext uri="{FF2B5EF4-FFF2-40B4-BE49-F238E27FC236}">
                <a16:creationId xmlns:a16="http://schemas.microsoft.com/office/drawing/2014/main" id="{C8FE72BC-A983-D629-EC24-9738C8D3178C}"/>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Tree>
    <p:extLst>
      <p:ext uri="{BB962C8B-B14F-4D97-AF65-F5344CB8AC3E}">
        <p14:creationId xmlns:p14="http://schemas.microsoft.com/office/powerpoint/2010/main" val="343835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1" name="Text Placeholder 29">
            <a:extLst>
              <a:ext uri="{FF2B5EF4-FFF2-40B4-BE49-F238E27FC236}">
                <a16:creationId xmlns:a16="http://schemas.microsoft.com/office/drawing/2014/main" id="{05AC3C03-D79C-AC2E-E09F-5DAA927E1B87}"/>
              </a:ext>
            </a:extLst>
          </p:cNvPr>
          <p:cNvSpPr>
            <a:spLocks noGrp="1"/>
          </p:cNvSpPr>
          <p:nvPr>
            <p:ph type="body" sz="quarter" idx="21" hasCustomPrompt="1"/>
          </p:nvPr>
        </p:nvSpPr>
        <p:spPr>
          <a:xfrm>
            <a:off x="445861" y="1339459"/>
            <a:ext cx="6621694"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7" name="Text Placeholder 18">
            <a:extLst>
              <a:ext uri="{FF2B5EF4-FFF2-40B4-BE49-F238E27FC236}">
                <a16:creationId xmlns:a16="http://schemas.microsoft.com/office/drawing/2014/main" id="{350C05DE-AE19-65DB-3CBD-4BC741C85BD4}"/>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8" name="Text Placeholder 20">
            <a:extLst>
              <a:ext uri="{FF2B5EF4-FFF2-40B4-BE49-F238E27FC236}">
                <a16:creationId xmlns:a16="http://schemas.microsoft.com/office/drawing/2014/main" id="{0397AF4C-6D07-AC93-2FCD-66E88B8F7F03}"/>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3" name="Google Shape;181;p17">
            <a:extLst>
              <a:ext uri="{FF2B5EF4-FFF2-40B4-BE49-F238E27FC236}">
                <a16:creationId xmlns:a16="http://schemas.microsoft.com/office/drawing/2014/main" id="{630ADA8B-010F-B960-8E47-3C96B3D96BAA}"/>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1;p15">
            <a:extLst>
              <a:ext uri="{FF2B5EF4-FFF2-40B4-BE49-F238E27FC236}">
                <a16:creationId xmlns:a16="http://schemas.microsoft.com/office/drawing/2014/main" id="{7DB67E08-E27F-C5E0-CE15-04F0F59E55C2}"/>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0" name="Google Shape;103;p15">
            <a:extLst>
              <a:ext uri="{FF2B5EF4-FFF2-40B4-BE49-F238E27FC236}">
                <a16:creationId xmlns:a16="http://schemas.microsoft.com/office/drawing/2014/main" id="{02FE6927-93EB-4896-29AE-6F179117EB0D}"/>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12" name="Picture 11" descr="Background pattern&#10;&#10;Description automatically generated">
            <a:extLst>
              <a:ext uri="{FF2B5EF4-FFF2-40B4-BE49-F238E27FC236}">
                <a16:creationId xmlns:a16="http://schemas.microsoft.com/office/drawing/2014/main" id="{ADF887A0-7C6A-D9EB-7FD9-1CD43DFDD97A}"/>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3" name="Google Shape;181;p17">
            <a:extLst>
              <a:ext uri="{FF2B5EF4-FFF2-40B4-BE49-F238E27FC236}">
                <a16:creationId xmlns:a16="http://schemas.microsoft.com/office/drawing/2014/main" id="{80AD5B61-9B58-3C1D-A81E-9A0E3B0E4B93}"/>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01;p15">
            <a:extLst>
              <a:ext uri="{FF2B5EF4-FFF2-40B4-BE49-F238E27FC236}">
                <a16:creationId xmlns:a16="http://schemas.microsoft.com/office/drawing/2014/main" id="{502B35AE-6786-BF25-8623-E91FEE7FFC7D}"/>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5" name="Google Shape;103;p15">
            <a:extLst>
              <a:ext uri="{FF2B5EF4-FFF2-40B4-BE49-F238E27FC236}">
                <a16:creationId xmlns:a16="http://schemas.microsoft.com/office/drawing/2014/main" id="{8C1E6C04-22DC-1DEA-0298-FA302BF544B4}"/>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16" name="Picture 15" descr="Background pattern&#10;&#10;Description automatically generated">
            <a:extLst>
              <a:ext uri="{FF2B5EF4-FFF2-40B4-BE49-F238E27FC236}">
                <a16:creationId xmlns:a16="http://schemas.microsoft.com/office/drawing/2014/main" id="{EB6D3BA5-527A-AF58-F86B-776BDE3AACF9}"/>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Tree>
    <p:extLst>
      <p:ext uri="{BB962C8B-B14F-4D97-AF65-F5344CB8AC3E}">
        <p14:creationId xmlns:p14="http://schemas.microsoft.com/office/powerpoint/2010/main" val="1132951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r>
              <a:rPr lang="en-US"/>
              <a:t>Click icon to add picture</a:t>
            </a:r>
          </a:p>
        </p:txBody>
      </p:sp>
      <p:sp>
        <p:nvSpPr>
          <p:cNvPr id="8" name="Text Placeholder 29">
            <a:extLst>
              <a:ext uri="{FF2B5EF4-FFF2-40B4-BE49-F238E27FC236}">
                <a16:creationId xmlns:a16="http://schemas.microsoft.com/office/drawing/2014/main" id="{83C4DB91-449E-5B40-445E-3480B3EB4844}"/>
              </a:ext>
            </a:extLst>
          </p:cNvPr>
          <p:cNvSpPr>
            <a:spLocks noGrp="1"/>
          </p:cNvSpPr>
          <p:nvPr>
            <p:ph type="body" sz="quarter" idx="20"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1" name="Text Placeholder 18">
            <a:extLst>
              <a:ext uri="{FF2B5EF4-FFF2-40B4-BE49-F238E27FC236}">
                <a16:creationId xmlns:a16="http://schemas.microsoft.com/office/drawing/2014/main" id="{6C285DB6-09A0-D040-8832-9A40124D6EDD}"/>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3" name="Text Placeholder 20">
            <a:extLst>
              <a:ext uri="{FF2B5EF4-FFF2-40B4-BE49-F238E27FC236}">
                <a16:creationId xmlns:a16="http://schemas.microsoft.com/office/drawing/2014/main" id="{D98A0BAB-8A0A-5471-E822-79E4CD33851B}"/>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3" name="Google Shape;181;p17">
            <a:extLst>
              <a:ext uri="{FF2B5EF4-FFF2-40B4-BE49-F238E27FC236}">
                <a16:creationId xmlns:a16="http://schemas.microsoft.com/office/drawing/2014/main" id="{45C3599F-5FC1-FDA3-C766-3F3A67934262}"/>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Background pattern&#10;&#10;Description automatically generated">
            <a:extLst>
              <a:ext uri="{FF2B5EF4-FFF2-40B4-BE49-F238E27FC236}">
                <a16:creationId xmlns:a16="http://schemas.microsoft.com/office/drawing/2014/main" id="{DE4BD5EB-475E-8AC2-4FF4-979B26B35086}"/>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9" name="Google Shape;101;p15">
            <a:extLst>
              <a:ext uri="{FF2B5EF4-FFF2-40B4-BE49-F238E27FC236}">
                <a16:creationId xmlns:a16="http://schemas.microsoft.com/office/drawing/2014/main" id="{3A12E8BA-A70F-5D17-A005-491789445C2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0" name="Google Shape;103;p15">
            <a:extLst>
              <a:ext uri="{FF2B5EF4-FFF2-40B4-BE49-F238E27FC236}">
                <a16:creationId xmlns:a16="http://schemas.microsoft.com/office/drawing/2014/main" id="{A0FB9C78-0ED8-546E-A608-327BCBE3EF22}"/>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81;p17">
            <a:extLst>
              <a:ext uri="{FF2B5EF4-FFF2-40B4-BE49-F238E27FC236}">
                <a16:creationId xmlns:a16="http://schemas.microsoft.com/office/drawing/2014/main" id="{9C32A3F8-E816-7B62-40A2-926E8D22F197}"/>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Picture 13" descr="Background pattern&#10;&#10;Description automatically generated">
            <a:extLst>
              <a:ext uri="{FF2B5EF4-FFF2-40B4-BE49-F238E27FC236}">
                <a16:creationId xmlns:a16="http://schemas.microsoft.com/office/drawing/2014/main" id="{A0EA6B98-188A-A43D-F34F-B4A57CB98D1B}"/>
              </a:ext>
            </a:extLst>
          </p:cNvPr>
          <p:cNvPicPr>
            <a:picLocks noChangeAspect="1"/>
          </p:cNvPicPr>
          <p:nvPr userDrawn="1"/>
        </p:nvPicPr>
        <p:blipFill rotWithShape="1">
          <a:blip r:embed="rId2">
            <a:alphaModFix amt="30000"/>
          </a:blip>
          <a:srcRect l="-2151" t="31763" r="75535" b="-6398"/>
          <a:stretch/>
        </p:blipFill>
        <p:spPr>
          <a:xfrm>
            <a:off x="7298950" y="0"/>
            <a:ext cx="1997401" cy="5143500"/>
          </a:xfrm>
          <a:prstGeom prst="rect">
            <a:avLst/>
          </a:prstGeom>
        </p:spPr>
      </p:pic>
      <p:sp>
        <p:nvSpPr>
          <p:cNvPr id="17" name="Google Shape;101;p15">
            <a:extLst>
              <a:ext uri="{FF2B5EF4-FFF2-40B4-BE49-F238E27FC236}">
                <a16:creationId xmlns:a16="http://schemas.microsoft.com/office/drawing/2014/main" id="{95951ADA-854E-CBDA-55A9-7EBA2B556266}"/>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8" name="Google Shape;103;p15">
            <a:extLst>
              <a:ext uri="{FF2B5EF4-FFF2-40B4-BE49-F238E27FC236}">
                <a16:creationId xmlns:a16="http://schemas.microsoft.com/office/drawing/2014/main" id="{02B568D4-C064-7844-ED3E-0FDF1A9710B6}"/>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Tree>
    <p:extLst>
      <p:ext uri="{BB962C8B-B14F-4D97-AF65-F5344CB8AC3E}">
        <p14:creationId xmlns:p14="http://schemas.microsoft.com/office/powerpoint/2010/main" val="26980957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4" name="Picture Placeholder 10">
            <a:extLst>
              <a:ext uri="{FF2B5EF4-FFF2-40B4-BE49-F238E27FC236}">
                <a16:creationId xmlns:a16="http://schemas.microsoft.com/office/drawing/2014/main" id="{E7E42B8B-065A-3EDE-FE20-675975160E98}"/>
              </a:ext>
            </a:extLst>
          </p:cNvPr>
          <p:cNvSpPr>
            <a:spLocks noGrp="1"/>
          </p:cNvSpPr>
          <p:nvPr>
            <p:ph type="pic" sz="quarter" idx="18"/>
          </p:nvPr>
        </p:nvSpPr>
        <p:spPr>
          <a:xfrm>
            <a:off x="6521762" y="-194567"/>
            <a:ext cx="2130552" cy="2130552"/>
          </a:xfrm>
          <a:prstGeom prst="ellipse">
            <a:avLst/>
          </a:prstGeom>
          <a:ln w="38100">
            <a:solidFill>
              <a:schemeClr val="bg1"/>
            </a:solidFill>
          </a:ln>
        </p:spPr>
        <p:txBody>
          <a:bodyPr/>
          <a:lstStyle/>
          <a:p>
            <a:r>
              <a:rPr lang="en-US"/>
              <a:t>Click icon to add picture</a:t>
            </a:r>
          </a:p>
        </p:txBody>
      </p:sp>
      <p:sp>
        <p:nvSpPr>
          <p:cNvPr id="15" name="Picture Placeholder 10">
            <a:extLst>
              <a:ext uri="{FF2B5EF4-FFF2-40B4-BE49-F238E27FC236}">
                <a16:creationId xmlns:a16="http://schemas.microsoft.com/office/drawing/2014/main" id="{F6805369-F8E0-B6CC-FE37-C4BC9EC3CCFF}"/>
              </a:ext>
            </a:extLst>
          </p:cNvPr>
          <p:cNvSpPr>
            <a:spLocks noGrp="1"/>
          </p:cNvSpPr>
          <p:nvPr>
            <p:ph type="pic" sz="quarter" idx="19"/>
          </p:nvPr>
        </p:nvSpPr>
        <p:spPr>
          <a:xfrm>
            <a:off x="5937321" y="1265206"/>
            <a:ext cx="2084831" cy="2084831"/>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1CC262FF-81BF-AFCE-2123-5F65EB740EFD}"/>
              </a:ext>
            </a:extLst>
          </p:cNvPr>
          <p:cNvSpPr>
            <a:spLocks noGrp="1"/>
          </p:cNvSpPr>
          <p:nvPr>
            <p:ph type="pic" sz="quarter" idx="20"/>
          </p:nvPr>
        </p:nvSpPr>
        <p:spPr>
          <a:xfrm>
            <a:off x="6238298" y="3056558"/>
            <a:ext cx="2697480" cy="2697480"/>
          </a:xfrm>
          <a:prstGeom prst="ellipse">
            <a:avLst/>
          </a:prstGeom>
          <a:ln w="38100">
            <a:solidFill>
              <a:schemeClr val="bg1"/>
            </a:solidFill>
          </a:ln>
        </p:spPr>
        <p:txBody>
          <a:bodyPr/>
          <a:lstStyle/>
          <a:p>
            <a:r>
              <a:rPr lang="en-US"/>
              <a:t>Click icon to add picture</a:t>
            </a:r>
          </a:p>
        </p:txBody>
      </p:sp>
      <p:sp>
        <p:nvSpPr>
          <p:cNvPr id="10" name="Text Placeholder 29">
            <a:extLst>
              <a:ext uri="{FF2B5EF4-FFF2-40B4-BE49-F238E27FC236}">
                <a16:creationId xmlns:a16="http://schemas.microsoft.com/office/drawing/2014/main" id="{A98273EE-78B6-B790-5D3A-946B388640B9}"/>
              </a:ext>
            </a:extLst>
          </p:cNvPr>
          <p:cNvSpPr>
            <a:spLocks noGrp="1"/>
          </p:cNvSpPr>
          <p:nvPr>
            <p:ph type="body" sz="quarter" idx="21"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9274CF2D-FA8F-AB16-E5D7-5EBF62DA0A32}"/>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8053258-0DBF-11AE-556D-322B71AB6931}"/>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3" name="Google Shape;181;p17">
            <a:extLst>
              <a:ext uri="{FF2B5EF4-FFF2-40B4-BE49-F238E27FC236}">
                <a16:creationId xmlns:a16="http://schemas.microsoft.com/office/drawing/2014/main" id="{6D11486D-03C5-A269-4637-0039C5465CBF}"/>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01;p15">
            <a:extLst>
              <a:ext uri="{FF2B5EF4-FFF2-40B4-BE49-F238E27FC236}">
                <a16:creationId xmlns:a16="http://schemas.microsoft.com/office/drawing/2014/main" id="{7DEB5B00-C3F8-2E40-1E79-3D6690D19112}"/>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8" name="Google Shape;103;p15">
            <a:extLst>
              <a:ext uri="{FF2B5EF4-FFF2-40B4-BE49-F238E27FC236}">
                <a16:creationId xmlns:a16="http://schemas.microsoft.com/office/drawing/2014/main" id="{97B3CA3D-CDF6-D081-0482-AC7AE4D05887}"/>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9" name="Picture 8" descr="Background pattern&#10;&#10;Description automatically generated">
            <a:extLst>
              <a:ext uri="{FF2B5EF4-FFF2-40B4-BE49-F238E27FC236}">
                <a16:creationId xmlns:a16="http://schemas.microsoft.com/office/drawing/2014/main" id="{51153256-3FDC-89C8-6433-A18167D5AAC5}"/>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1" name="Google Shape;181;p17">
            <a:extLst>
              <a:ext uri="{FF2B5EF4-FFF2-40B4-BE49-F238E27FC236}">
                <a16:creationId xmlns:a16="http://schemas.microsoft.com/office/drawing/2014/main" id="{3BA8AEEF-20D1-BCD1-4AC7-2CDC8F048599}"/>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1;p15">
            <a:extLst>
              <a:ext uri="{FF2B5EF4-FFF2-40B4-BE49-F238E27FC236}">
                <a16:creationId xmlns:a16="http://schemas.microsoft.com/office/drawing/2014/main" id="{F1BD523C-6EF3-93B2-96F4-5C82BBA31A40}"/>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3" name="Google Shape;103;p15">
            <a:extLst>
              <a:ext uri="{FF2B5EF4-FFF2-40B4-BE49-F238E27FC236}">
                <a16:creationId xmlns:a16="http://schemas.microsoft.com/office/drawing/2014/main" id="{38E14076-58FB-6F34-0D26-8F3002BDB4D3}"/>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17" name="Picture 16" descr="Background pattern&#10;&#10;Description automatically generated">
            <a:extLst>
              <a:ext uri="{FF2B5EF4-FFF2-40B4-BE49-F238E27FC236}">
                <a16:creationId xmlns:a16="http://schemas.microsoft.com/office/drawing/2014/main" id="{FA48D165-BB91-4158-1F25-7D40F12B2383}"/>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Tree>
    <p:extLst>
      <p:ext uri="{BB962C8B-B14F-4D97-AF65-F5344CB8AC3E}">
        <p14:creationId xmlns:p14="http://schemas.microsoft.com/office/powerpoint/2010/main" val="211889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r>
              <a:rPr lang="en-US"/>
              <a:t>Click icon to add picture</a:t>
            </a:r>
          </a:p>
        </p:txBody>
      </p:sp>
      <p:sp>
        <p:nvSpPr>
          <p:cNvPr id="11" name="Text Placeholder 29">
            <a:extLst>
              <a:ext uri="{FF2B5EF4-FFF2-40B4-BE49-F238E27FC236}">
                <a16:creationId xmlns:a16="http://schemas.microsoft.com/office/drawing/2014/main" id="{9A39F6E9-B1AD-BBEA-7974-49AEAF9DB42D}"/>
              </a:ext>
            </a:extLst>
          </p:cNvPr>
          <p:cNvSpPr>
            <a:spLocks noGrp="1"/>
          </p:cNvSpPr>
          <p:nvPr>
            <p:ph type="body" sz="quarter" idx="21" hasCustomPrompt="1"/>
          </p:nvPr>
        </p:nvSpPr>
        <p:spPr>
          <a:xfrm>
            <a:off x="445861" y="1339459"/>
            <a:ext cx="5148400"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F655DE28-5E37-5944-E471-A7CFC26BA139}"/>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5B871439-AF05-C555-A6CE-33599322A8AE}"/>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3" name="Google Shape;181;p17">
            <a:extLst>
              <a:ext uri="{FF2B5EF4-FFF2-40B4-BE49-F238E27FC236}">
                <a16:creationId xmlns:a16="http://schemas.microsoft.com/office/drawing/2014/main" id="{86B0758A-1D00-BB0E-0466-70890BC6A557}"/>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Picture 6" descr="Background pattern&#10;&#10;Description automatically generated">
            <a:extLst>
              <a:ext uri="{FF2B5EF4-FFF2-40B4-BE49-F238E27FC236}">
                <a16:creationId xmlns:a16="http://schemas.microsoft.com/office/drawing/2014/main" id="{12F9C7E2-9FBD-4DA6-5299-A4B0E824D385}"/>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8" name="Google Shape;101;p15">
            <a:extLst>
              <a:ext uri="{FF2B5EF4-FFF2-40B4-BE49-F238E27FC236}">
                <a16:creationId xmlns:a16="http://schemas.microsoft.com/office/drawing/2014/main" id="{2402700B-9534-9F0A-9135-575FBC93DDC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9" name="Google Shape;103;p15">
            <a:extLst>
              <a:ext uri="{FF2B5EF4-FFF2-40B4-BE49-F238E27FC236}">
                <a16:creationId xmlns:a16="http://schemas.microsoft.com/office/drawing/2014/main" id="{5A903A38-54AC-0B8D-8F3C-0F0718455389}"/>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0" name="Google Shape;181;p17">
            <a:extLst>
              <a:ext uri="{FF2B5EF4-FFF2-40B4-BE49-F238E27FC236}">
                <a16:creationId xmlns:a16="http://schemas.microsoft.com/office/drawing/2014/main" id="{F88E0A09-445E-CDE7-3D05-6E39268D1BE6}"/>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Picture 11" descr="Background pattern&#10;&#10;Description automatically generated">
            <a:extLst>
              <a:ext uri="{FF2B5EF4-FFF2-40B4-BE49-F238E27FC236}">
                <a16:creationId xmlns:a16="http://schemas.microsoft.com/office/drawing/2014/main" id="{415166C3-28CA-31B1-F451-A56F031922BA}"/>
              </a:ext>
            </a:extLst>
          </p:cNvPr>
          <p:cNvPicPr>
            <a:picLocks noChangeAspect="1"/>
          </p:cNvPicPr>
          <p:nvPr userDrawn="1"/>
        </p:nvPicPr>
        <p:blipFill rotWithShape="1">
          <a:blip r:embed="rId2">
            <a:alphaModFix amt="30000"/>
          </a:blip>
          <a:srcRect l="-2151" t="31763" r="75535" b="-6398"/>
          <a:stretch/>
        </p:blipFill>
        <p:spPr>
          <a:xfrm>
            <a:off x="7298950" y="0"/>
            <a:ext cx="1997401" cy="5143500"/>
          </a:xfrm>
          <a:prstGeom prst="rect">
            <a:avLst/>
          </a:prstGeom>
        </p:spPr>
      </p:pic>
      <p:sp>
        <p:nvSpPr>
          <p:cNvPr id="17" name="Google Shape;101;p15">
            <a:extLst>
              <a:ext uri="{FF2B5EF4-FFF2-40B4-BE49-F238E27FC236}">
                <a16:creationId xmlns:a16="http://schemas.microsoft.com/office/drawing/2014/main" id="{DAB762A7-EF9D-FFF6-E19E-B46C781DD619}"/>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18" name="Google Shape;103;p15">
            <a:extLst>
              <a:ext uri="{FF2B5EF4-FFF2-40B4-BE49-F238E27FC236}">
                <a16:creationId xmlns:a16="http://schemas.microsoft.com/office/drawing/2014/main" id="{EFF06E6B-6849-DF6F-242A-3F0687A4ACBC}"/>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Tree>
    <p:extLst>
      <p:ext uri="{BB962C8B-B14F-4D97-AF65-F5344CB8AC3E}">
        <p14:creationId xmlns:p14="http://schemas.microsoft.com/office/powerpoint/2010/main" val="39351958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4" name="Picture Placeholder 10">
            <a:extLst>
              <a:ext uri="{FF2B5EF4-FFF2-40B4-BE49-F238E27FC236}">
                <a16:creationId xmlns:a16="http://schemas.microsoft.com/office/drawing/2014/main" id="{E7E42B8B-065A-3EDE-FE20-675975160E98}"/>
              </a:ext>
            </a:extLst>
          </p:cNvPr>
          <p:cNvSpPr>
            <a:spLocks noGrp="1"/>
          </p:cNvSpPr>
          <p:nvPr>
            <p:ph type="pic" sz="quarter" idx="18"/>
          </p:nvPr>
        </p:nvSpPr>
        <p:spPr>
          <a:xfrm>
            <a:off x="6521762" y="-194567"/>
            <a:ext cx="2130552" cy="2130552"/>
          </a:xfrm>
          <a:prstGeom prst="ellipse">
            <a:avLst/>
          </a:prstGeom>
          <a:ln w="38100">
            <a:solidFill>
              <a:schemeClr val="bg1"/>
            </a:solidFill>
          </a:ln>
        </p:spPr>
        <p:txBody>
          <a:bodyPr/>
          <a:lstStyle/>
          <a:p>
            <a:r>
              <a:rPr lang="en-US"/>
              <a:t>Click icon to add picture</a:t>
            </a:r>
          </a:p>
        </p:txBody>
      </p:sp>
      <p:sp>
        <p:nvSpPr>
          <p:cNvPr id="15" name="Picture Placeholder 10">
            <a:extLst>
              <a:ext uri="{FF2B5EF4-FFF2-40B4-BE49-F238E27FC236}">
                <a16:creationId xmlns:a16="http://schemas.microsoft.com/office/drawing/2014/main" id="{F6805369-F8E0-B6CC-FE37-C4BC9EC3CCFF}"/>
              </a:ext>
            </a:extLst>
          </p:cNvPr>
          <p:cNvSpPr>
            <a:spLocks noGrp="1"/>
          </p:cNvSpPr>
          <p:nvPr>
            <p:ph type="pic" sz="quarter" idx="19"/>
          </p:nvPr>
        </p:nvSpPr>
        <p:spPr>
          <a:xfrm>
            <a:off x="5937321" y="1265206"/>
            <a:ext cx="2084831" cy="2084831"/>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1CC262FF-81BF-AFCE-2123-5F65EB740EFD}"/>
              </a:ext>
            </a:extLst>
          </p:cNvPr>
          <p:cNvSpPr>
            <a:spLocks noGrp="1"/>
          </p:cNvSpPr>
          <p:nvPr>
            <p:ph type="pic" sz="quarter" idx="20"/>
          </p:nvPr>
        </p:nvSpPr>
        <p:spPr>
          <a:xfrm>
            <a:off x="6238298" y="3056558"/>
            <a:ext cx="2697480" cy="2697480"/>
          </a:xfrm>
          <a:prstGeom prst="ellipse">
            <a:avLst/>
          </a:prstGeom>
          <a:ln w="38100">
            <a:solidFill>
              <a:schemeClr val="bg1"/>
            </a:solidFill>
          </a:ln>
        </p:spPr>
        <p:txBody>
          <a:bodyPr/>
          <a:lstStyle/>
          <a:p>
            <a:r>
              <a:rPr lang="en-US"/>
              <a:t>Click icon to add picture</a:t>
            </a:r>
          </a:p>
        </p:txBody>
      </p:sp>
      <p:sp>
        <p:nvSpPr>
          <p:cNvPr id="8" name="Text Placeholder 29">
            <a:extLst>
              <a:ext uri="{FF2B5EF4-FFF2-40B4-BE49-F238E27FC236}">
                <a16:creationId xmlns:a16="http://schemas.microsoft.com/office/drawing/2014/main" id="{3D8EC0EF-025B-D0AC-1022-B56FBF43177E}"/>
              </a:ext>
            </a:extLst>
          </p:cNvPr>
          <p:cNvSpPr>
            <a:spLocks noGrp="1"/>
          </p:cNvSpPr>
          <p:nvPr>
            <p:ph type="body" sz="quarter" idx="21" hasCustomPrompt="1"/>
          </p:nvPr>
        </p:nvSpPr>
        <p:spPr>
          <a:xfrm>
            <a:off x="445861" y="1339459"/>
            <a:ext cx="5148400"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69EA4CA0-03FE-34AE-EF6D-41C765C273F4}"/>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7" name="Text Placeholder 20">
            <a:extLst>
              <a:ext uri="{FF2B5EF4-FFF2-40B4-BE49-F238E27FC236}">
                <a16:creationId xmlns:a16="http://schemas.microsoft.com/office/drawing/2014/main" id="{8DF54227-4A13-3256-89AB-59093D416E8B}"/>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384983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reserve="1">
  <p:cSld name="Main point">
    <p:spTree>
      <p:nvGrpSpPr>
        <p:cNvPr id="1" name="Shape 32"/>
        <p:cNvGrpSpPr/>
        <p:nvPr/>
      </p:nvGrpSpPr>
      <p:grpSpPr>
        <a:xfrm>
          <a:off x="0" y="0"/>
          <a:ext cx="0" cy="0"/>
          <a:chOff x="0" y="0"/>
          <a:chExt cx="0" cy="0"/>
        </a:xfrm>
      </p:grpSpPr>
      <p:sp>
        <p:nvSpPr>
          <p:cNvPr id="2" name="Google Shape;247;p19">
            <a:extLst>
              <a:ext uri="{FF2B5EF4-FFF2-40B4-BE49-F238E27FC236}">
                <a16:creationId xmlns:a16="http://schemas.microsoft.com/office/drawing/2014/main" id="{758F07DD-E6DA-4FA0-6A74-57CB9DE4C0FC}"/>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03;p15">
            <a:extLst>
              <a:ext uri="{FF2B5EF4-FFF2-40B4-BE49-F238E27FC236}">
                <a16:creationId xmlns:a16="http://schemas.microsoft.com/office/drawing/2014/main" id="{0570A159-DE52-FCDE-C8A8-97E5F2A36725}"/>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6" name="Google Shape;101;p15">
            <a:extLst>
              <a:ext uri="{FF2B5EF4-FFF2-40B4-BE49-F238E27FC236}">
                <a16:creationId xmlns:a16="http://schemas.microsoft.com/office/drawing/2014/main" id="{0AAE119A-FD35-E9F8-9D02-9A6CA4F6E25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92;p14">
            <a:extLst>
              <a:ext uri="{FF2B5EF4-FFF2-40B4-BE49-F238E27FC236}">
                <a16:creationId xmlns:a16="http://schemas.microsoft.com/office/drawing/2014/main" id="{B4836845-D06F-E9BF-8B33-3FC6F5D19EF1}"/>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3;p14">
            <a:extLst>
              <a:ext uri="{FF2B5EF4-FFF2-40B4-BE49-F238E27FC236}">
                <a16:creationId xmlns:a16="http://schemas.microsoft.com/office/drawing/2014/main" id="{91FD2730-B160-A247-36FC-0793553284E3}"/>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4;p14">
            <a:extLst>
              <a:ext uri="{FF2B5EF4-FFF2-40B4-BE49-F238E27FC236}">
                <a16:creationId xmlns:a16="http://schemas.microsoft.com/office/drawing/2014/main" id="{449528D1-5DBB-823F-3601-50993B803577}"/>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Picture 13" descr="Background pattern&#10;&#10;Description automatically generated">
            <a:extLst>
              <a:ext uri="{FF2B5EF4-FFF2-40B4-BE49-F238E27FC236}">
                <a16:creationId xmlns:a16="http://schemas.microsoft.com/office/drawing/2014/main" id="{88E1857C-8D72-6502-E64C-4BF4295D587C}"/>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4" name="Google Shape;88;p14">
            <a:extLst>
              <a:ext uri="{FF2B5EF4-FFF2-40B4-BE49-F238E27FC236}">
                <a16:creationId xmlns:a16="http://schemas.microsoft.com/office/drawing/2014/main" id="{ACAFCD32-AEFC-294A-056C-4E09FD85F3D5}"/>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25">
            <a:extLst>
              <a:ext uri="{FF2B5EF4-FFF2-40B4-BE49-F238E27FC236}">
                <a16:creationId xmlns:a16="http://schemas.microsoft.com/office/drawing/2014/main" id="{A971803F-251C-C426-D6B1-CD8F36E1CDFC}"/>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8" name="Text Placeholder 29">
            <a:extLst>
              <a:ext uri="{FF2B5EF4-FFF2-40B4-BE49-F238E27FC236}">
                <a16:creationId xmlns:a16="http://schemas.microsoft.com/office/drawing/2014/main" id="{D7258BDA-14A6-DE92-DA66-D646E7CD33B3}"/>
              </a:ext>
            </a:extLst>
          </p:cNvPr>
          <p:cNvSpPr>
            <a:spLocks noGrp="1"/>
          </p:cNvSpPr>
          <p:nvPr>
            <p:ph type="body" sz="quarter" idx="21" hasCustomPrompt="1"/>
          </p:nvPr>
        </p:nvSpPr>
        <p:spPr>
          <a:xfrm>
            <a:off x="609731" y="1799871"/>
            <a:ext cx="7979315"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13" name="Picture 12" descr="Diagram&#10;&#10;Description automatically generated">
            <a:extLst>
              <a:ext uri="{FF2B5EF4-FFF2-40B4-BE49-F238E27FC236}">
                <a16:creationId xmlns:a16="http://schemas.microsoft.com/office/drawing/2014/main" id="{EF2A24FA-8327-C322-1FB8-9EB28E5B1774}"/>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
        <p:nvSpPr>
          <p:cNvPr id="7" name="Google Shape;247;p19">
            <a:extLst>
              <a:ext uri="{FF2B5EF4-FFF2-40B4-BE49-F238E27FC236}">
                <a16:creationId xmlns:a16="http://schemas.microsoft.com/office/drawing/2014/main" id="{3F7014B2-E1D2-2E51-CD2D-D20E7BF61CC5}"/>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03;p15">
            <a:extLst>
              <a:ext uri="{FF2B5EF4-FFF2-40B4-BE49-F238E27FC236}">
                <a16:creationId xmlns:a16="http://schemas.microsoft.com/office/drawing/2014/main" id="{20C755BE-4435-D865-CD7C-67D131377192}"/>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Google Shape;101;p15">
            <a:extLst>
              <a:ext uri="{FF2B5EF4-FFF2-40B4-BE49-F238E27FC236}">
                <a16:creationId xmlns:a16="http://schemas.microsoft.com/office/drawing/2014/main" id="{F85979AC-A668-2C04-BCA3-B8D8498E24BE}"/>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6" name="Google Shape;92;p14">
            <a:extLst>
              <a:ext uri="{FF2B5EF4-FFF2-40B4-BE49-F238E27FC236}">
                <a16:creationId xmlns:a16="http://schemas.microsoft.com/office/drawing/2014/main" id="{723A1716-F41A-692D-3C5B-3175BD98FA56}"/>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3;p14">
            <a:extLst>
              <a:ext uri="{FF2B5EF4-FFF2-40B4-BE49-F238E27FC236}">
                <a16:creationId xmlns:a16="http://schemas.microsoft.com/office/drawing/2014/main" id="{38171A30-6BFA-6677-C6DB-4A9B5B012ABA}"/>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4;p14">
            <a:extLst>
              <a:ext uri="{FF2B5EF4-FFF2-40B4-BE49-F238E27FC236}">
                <a16:creationId xmlns:a16="http://schemas.microsoft.com/office/drawing/2014/main" id="{F878257D-59FB-6A60-E63F-CF12D2C6980D}"/>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Picture 18" descr="Background pattern&#10;&#10;Description automatically generated">
            <a:extLst>
              <a:ext uri="{FF2B5EF4-FFF2-40B4-BE49-F238E27FC236}">
                <a16:creationId xmlns:a16="http://schemas.microsoft.com/office/drawing/2014/main" id="{1FCDF4F7-7F08-1541-5402-1F10C51FACD7}"/>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20" name="Google Shape;88;p14">
            <a:extLst>
              <a:ext uri="{FF2B5EF4-FFF2-40B4-BE49-F238E27FC236}">
                <a16:creationId xmlns:a16="http://schemas.microsoft.com/office/drawing/2014/main" id="{23757E8B-40DE-6CF0-7063-D2DFB49112BD}"/>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Picture 20" descr="Diagram&#10;&#10;Description automatically generated">
            <a:extLst>
              <a:ext uri="{FF2B5EF4-FFF2-40B4-BE49-F238E27FC236}">
                <a16:creationId xmlns:a16="http://schemas.microsoft.com/office/drawing/2014/main" id="{DFA823B8-F597-6054-9004-BA8FB7A0823C}"/>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
        <p:nvSpPr>
          <p:cNvPr id="22" name="Google Shape;247;p19">
            <a:extLst>
              <a:ext uri="{FF2B5EF4-FFF2-40B4-BE49-F238E27FC236}">
                <a16:creationId xmlns:a16="http://schemas.microsoft.com/office/drawing/2014/main" id="{CF3422E4-E90F-5752-B247-0CF2C65A6DCE}"/>
              </a:ext>
            </a:extLst>
          </p:cNvPr>
          <p:cNvSpPr/>
          <p:nvPr userDrawn="1"/>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103;p15">
            <a:extLst>
              <a:ext uri="{FF2B5EF4-FFF2-40B4-BE49-F238E27FC236}">
                <a16:creationId xmlns:a16="http://schemas.microsoft.com/office/drawing/2014/main" id="{7A3EDC7B-2771-5E6D-4018-76FF02BD8ED5}"/>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4" name="Google Shape;101;p15">
            <a:extLst>
              <a:ext uri="{FF2B5EF4-FFF2-40B4-BE49-F238E27FC236}">
                <a16:creationId xmlns:a16="http://schemas.microsoft.com/office/drawing/2014/main" id="{EBC92C0D-15F8-5CCE-CAAF-8BE42EF821F0}"/>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5" name="Google Shape;92;p14">
            <a:extLst>
              <a:ext uri="{FF2B5EF4-FFF2-40B4-BE49-F238E27FC236}">
                <a16:creationId xmlns:a16="http://schemas.microsoft.com/office/drawing/2014/main" id="{0B0DA501-A392-2E6A-D313-8EB04127C220}"/>
              </a:ext>
            </a:extLst>
          </p:cNvPr>
          <p:cNvSpPr/>
          <p:nvPr userDrawn="1"/>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93;p14">
            <a:extLst>
              <a:ext uri="{FF2B5EF4-FFF2-40B4-BE49-F238E27FC236}">
                <a16:creationId xmlns:a16="http://schemas.microsoft.com/office/drawing/2014/main" id="{EA236E93-BEA3-4D08-825E-647DCCB270DE}"/>
              </a:ext>
            </a:extLst>
          </p:cNvPr>
          <p:cNvSpPr/>
          <p:nvPr userDrawn="1"/>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94;p14">
            <a:extLst>
              <a:ext uri="{FF2B5EF4-FFF2-40B4-BE49-F238E27FC236}">
                <a16:creationId xmlns:a16="http://schemas.microsoft.com/office/drawing/2014/main" id="{5790AE64-0CB6-09E1-4F8C-D96B20CEA9C1}"/>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Picture 27" descr="Background pattern&#10;&#10;Description automatically generated">
            <a:extLst>
              <a:ext uri="{FF2B5EF4-FFF2-40B4-BE49-F238E27FC236}">
                <a16:creationId xmlns:a16="http://schemas.microsoft.com/office/drawing/2014/main" id="{938C43E7-A01A-1D53-AFAF-27448BF5C771}"/>
              </a:ext>
            </a:extLst>
          </p:cNvPr>
          <p:cNvPicPr>
            <a:picLocks noChangeAspect="1"/>
          </p:cNvPicPr>
          <p:nvPr userDrawn="1"/>
        </p:nvPicPr>
        <p:blipFill rotWithShape="1">
          <a:blip r:embed="rId3">
            <a:alphaModFix amt="30000"/>
          </a:blip>
          <a:srcRect l="1682" t="45926" r="78056" b="33112"/>
          <a:stretch/>
        </p:blipFill>
        <p:spPr>
          <a:xfrm flipH="1">
            <a:off x="-5554" y="-1"/>
            <a:ext cx="1520535" cy="1444646"/>
          </a:xfrm>
          <a:prstGeom prst="rect">
            <a:avLst/>
          </a:prstGeom>
        </p:spPr>
      </p:pic>
      <p:sp>
        <p:nvSpPr>
          <p:cNvPr id="29" name="Google Shape;88;p14">
            <a:extLst>
              <a:ext uri="{FF2B5EF4-FFF2-40B4-BE49-F238E27FC236}">
                <a16:creationId xmlns:a16="http://schemas.microsoft.com/office/drawing/2014/main" id="{ABBE67B2-35DB-BDEF-075B-5137974751EB}"/>
              </a:ext>
            </a:extLst>
          </p:cNvPr>
          <p:cNvSpPr/>
          <p:nvPr userDrawn="1"/>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 name="Picture 29" descr="Diagram&#10;&#10;Description automatically generated">
            <a:extLst>
              <a:ext uri="{FF2B5EF4-FFF2-40B4-BE49-F238E27FC236}">
                <a16:creationId xmlns:a16="http://schemas.microsoft.com/office/drawing/2014/main" id="{3CE47EA9-E8B6-4D2D-74C4-1783C2227CD3}"/>
              </a:ext>
            </a:extLst>
          </p:cNvPr>
          <p:cNvPicPr>
            <a:picLocks noChangeAspect="1"/>
          </p:cNvPicPr>
          <p:nvPr userDrawn="1"/>
        </p:nvPicPr>
        <p:blipFill>
          <a:blip r:embed="rId4">
            <a:alphaModFix amt="30000"/>
          </a:blip>
          <a:stretch>
            <a:fillRect/>
          </a:stretch>
        </p:blipFill>
        <p:spPr>
          <a:xfrm>
            <a:off x="8033215" y="4320119"/>
            <a:ext cx="1486324" cy="1489888"/>
          </a:xfrm>
          <a:prstGeom prst="rect">
            <a:avLst/>
          </a:prstGeom>
        </p:spPr>
      </p:pic>
    </p:spTree>
    <p:extLst>
      <p:ext uri="{BB962C8B-B14F-4D97-AF65-F5344CB8AC3E}">
        <p14:creationId xmlns:p14="http://schemas.microsoft.com/office/powerpoint/2010/main" val="26882677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preserve="1">
  <p:cSld name="Title and two columns">
    <p:spTree>
      <p:nvGrpSpPr>
        <p:cNvPr id="1" name="Shape 20"/>
        <p:cNvGrpSpPr/>
        <p:nvPr/>
      </p:nvGrpSpPr>
      <p:grpSpPr>
        <a:xfrm>
          <a:off x="0" y="0"/>
          <a:ext cx="0" cy="0"/>
          <a:chOff x="0" y="0"/>
          <a:chExt cx="0" cy="0"/>
        </a:xfrm>
      </p:grpSpPr>
      <p:sp>
        <p:nvSpPr>
          <p:cNvPr id="24" name="Google Shape;247;p19">
            <a:extLst>
              <a:ext uri="{FF2B5EF4-FFF2-40B4-BE49-F238E27FC236}">
                <a16:creationId xmlns:a16="http://schemas.microsoft.com/office/drawing/2014/main" id="{335BBF17-24A9-0AF5-89B9-F53A20201EC1}"/>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103;p15">
            <a:extLst>
              <a:ext uri="{FF2B5EF4-FFF2-40B4-BE49-F238E27FC236}">
                <a16:creationId xmlns:a16="http://schemas.microsoft.com/office/drawing/2014/main" id="{9021B761-220F-2F9F-225D-AED38E19CA67}"/>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7" name="Google Shape;101;p15">
            <a:extLst>
              <a:ext uri="{FF2B5EF4-FFF2-40B4-BE49-F238E27FC236}">
                <a16:creationId xmlns:a16="http://schemas.microsoft.com/office/drawing/2014/main" id="{3B21F888-D1CC-72D1-0522-60641BAADE2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8" name="Google Shape;92;p14">
            <a:extLst>
              <a:ext uri="{FF2B5EF4-FFF2-40B4-BE49-F238E27FC236}">
                <a16:creationId xmlns:a16="http://schemas.microsoft.com/office/drawing/2014/main" id="{05EE169E-EE38-79E3-CAB2-289D79DE3FD1}"/>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3;p14">
            <a:extLst>
              <a:ext uri="{FF2B5EF4-FFF2-40B4-BE49-F238E27FC236}">
                <a16:creationId xmlns:a16="http://schemas.microsoft.com/office/drawing/2014/main" id="{74B48D8F-5AC4-03FC-657E-83B2B8D0DCD8}"/>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94;p14">
            <a:extLst>
              <a:ext uri="{FF2B5EF4-FFF2-40B4-BE49-F238E27FC236}">
                <a16:creationId xmlns:a16="http://schemas.microsoft.com/office/drawing/2014/main" id="{C3A1E57E-CFD6-873E-7D89-C42A9715BCB8}"/>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Picture 30" descr="Background pattern&#10;&#10;Description automatically generated">
            <a:extLst>
              <a:ext uri="{FF2B5EF4-FFF2-40B4-BE49-F238E27FC236}">
                <a16:creationId xmlns:a16="http://schemas.microsoft.com/office/drawing/2014/main" id="{47B76BF8-1766-BF3E-9D87-0BBB717E4AFB}"/>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32" name="Google Shape;88;p14">
            <a:extLst>
              <a:ext uri="{FF2B5EF4-FFF2-40B4-BE49-F238E27FC236}">
                <a16:creationId xmlns:a16="http://schemas.microsoft.com/office/drawing/2014/main" id="{3802A774-7EFE-76B7-38EF-0BB14D4B0A44}"/>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Text Placeholder 25">
            <a:extLst>
              <a:ext uri="{FF2B5EF4-FFF2-40B4-BE49-F238E27FC236}">
                <a16:creationId xmlns:a16="http://schemas.microsoft.com/office/drawing/2014/main" id="{FB654785-9A81-9229-47F5-8E019DE2B14B}"/>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34" name="Text Placeholder 29">
            <a:extLst>
              <a:ext uri="{FF2B5EF4-FFF2-40B4-BE49-F238E27FC236}">
                <a16:creationId xmlns:a16="http://schemas.microsoft.com/office/drawing/2014/main" id="{F640A075-EC15-F729-F060-5C5B3DC50E1A}"/>
              </a:ext>
            </a:extLst>
          </p:cNvPr>
          <p:cNvSpPr>
            <a:spLocks noGrp="1"/>
          </p:cNvSpPr>
          <p:nvPr>
            <p:ph type="body" sz="quarter" idx="21" hasCustomPrompt="1"/>
          </p:nvPr>
        </p:nvSpPr>
        <p:spPr>
          <a:xfrm>
            <a:off x="609732" y="1799871"/>
            <a:ext cx="3530948"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35" name="Picture 34" descr="Diagram&#10;&#10;Description automatically generated">
            <a:extLst>
              <a:ext uri="{FF2B5EF4-FFF2-40B4-BE49-F238E27FC236}">
                <a16:creationId xmlns:a16="http://schemas.microsoft.com/office/drawing/2014/main" id="{B27FB147-D1BE-5007-0B59-5BDCCABD99B8}"/>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
        <p:nvSpPr>
          <p:cNvPr id="36" name="Text Placeholder 29">
            <a:extLst>
              <a:ext uri="{FF2B5EF4-FFF2-40B4-BE49-F238E27FC236}">
                <a16:creationId xmlns:a16="http://schemas.microsoft.com/office/drawing/2014/main" id="{1F35884D-68D0-8054-0D21-17B28156D929}"/>
              </a:ext>
            </a:extLst>
          </p:cNvPr>
          <p:cNvSpPr>
            <a:spLocks noGrp="1"/>
          </p:cNvSpPr>
          <p:nvPr>
            <p:ph type="body" sz="quarter" idx="22" hasCustomPrompt="1"/>
          </p:nvPr>
        </p:nvSpPr>
        <p:spPr>
          <a:xfrm>
            <a:off x="4319090" y="1799871"/>
            <a:ext cx="4269956"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2" name="Google Shape;247;p19">
            <a:extLst>
              <a:ext uri="{FF2B5EF4-FFF2-40B4-BE49-F238E27FC236}">
                <a16:creationId xmlns:a16="http://schemas.microsoft.com/office/drawing/2014/main" id="{7E5FF50C-8332-3FD4-D09C-7576BBCC7D19}"/>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103;p15">
            <a:extLst>
              <a:ext uri="{FF2B5EF4-FFF2-40B4-BE49-F238E27FC236}">
                <a16:creationId xmlns:a16="http://schemas.microsoft.com/office/drawing/2014/main" id="{707C64FF-1D8D-9F2C-2D1F-3D1E7154BC30}"/>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4" name="Google Shape;101;p15">
            <a:extLst>
              <a:ext uri="{FF2B5EF4-FFF2-40B4-BE49-F238E27FC236}">
                <a16:creationId xmlns:a16="http://schemas.microsoft.com/office/drawing/2014/main" id="{E90C4304-0D2F-6D75-61D9-298FA964630F}"/>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5" name="Google Shape;92;p14">
            <a:extLst>
              <a:ext uri="{FF2B5EF4-FFF2-40B4-BE49-F238E27FC236}">
                <a16:creationId xmlns:a16="http://schemas.microsoft.com/office/drawing/2014/main" id="{D9E798DC-AB67-B6F2-D93C-91F6661002FF}"/>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93;p14">
            <a:extLst>
              <a:ext uri="{FF2B5EF4-FFF2-40B4-BE49-F238E27FC236}">
                <a16:creationId xmlns:a16="http://schemas.microsoft.com/office/drawing/2014/main" id="{7D58E840-930E-FA7A-F71C-C2B2AC7A2285}"/>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4;p14">
            <a:extLst>
              <a:ext uri="{FF2B5EF4-FFF2-40B4-BE49-F238E27FC236}">
                <a16:creationId xmlns:a16="http://schemas.microsoft.com/office/drawing/2014/main" id="{6E94C8AD-D002-DEC9-51A0-5889B6CD74E9}"/>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descr="Background pattern&#10;&#10;Description automatically generated">
            <a:extLst>
              <a:ext uri="{FF2B5EF4-FFF2-40B4-BE49-F238E27FC236}">
                <a16:creationId xmlns:a16="http://schemas.microsoft.com/office/drawing/2014/main" id="{2EDA4D23-A370-DEF7-27E1-BE34E9CBD02A}"/>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9" name="Google Shape;88;p14">
            <a:extLst>
              <a:ext uri="{FF2B5EF4-FFF2-40B4-BE49-F238E27FC236}">
                <a16:creationId xmlns:a16="http://schemas.microsoft.com/office/drawing/2014/main" id="{3245C021-27E1-F677-83E9-3B7D0654E2D8}"/>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Picture 9" descr="Diagram&#10;&#10;Description automatically generated">
            <a:extLst>
              <a:ext uri="{FF2B5EF4-FFF2-40B4-BE49-F238E27FC236}">
                <a16:creationId xmlns:a16="http://schemas.microsoft.com/office/drawing/2014/main" id="{7D2AE13B-1A53-0A4D-AE17-6F3E59EB5CE4}"/>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
        <p:nvSpPr>
          <p:cNvPr id="11" name="Google Shape;247;p19">
            <a:extLst>
              <a:ext uri="{FF2B5EF4-FFF2-40B4-BE49-F238E27FC236}">
                <a16:creationId xmlns:a16="http://schemas.microsoft.com/office/drawing/2014/main" id="{20D712F0-BB31-21CE-7B0A-D930AF89FEEC}"/>
              </a:ext>
            </a:extLst>
          </p:cNvPr>
          <p:cNvSpPr/>
          <p:nvPr userDrawn="1"/>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Google Shape;103;p15">
            <a:extLst>
              <a:ext uri="{FF2B5EF4-FFF2-40B4-BE49-F238E27FC236}">
                <a16:creationId xmlns:a16="http://schemas.microsoft.com/office/drawing/2014/main" id="{1EF0548A-F568-A28D-66B7-2DC46491E6E8}"/>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3" name="Google Shape;101;p15">
            <a:extLst>
              <a:ext uri="{FF2B5EF4-FFF2-40B4-BE49-F238E27FC236}">
                <a16:creationId xmlns:a16="http://schemas.microsoft.com/office/drawing/2014/main" id="{21DC6300-9825-17BF-4D51-50162DF9915E}"/>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4" name="Google Shape;92;p14">
            <a:extLst>
              <a:ext uri="{FF2B5EF4-FFF2-40B4-BE49-F238E27FC236}">
                <a16:creationId xmlns:a16="http://schemas.microsoft.com/office/drawing/2014/main" id="{ACFFDF8F-505A-42A2-4514-5FF656E9794F}"/>
              </a:ext>
            </a:extLst>
          </p:cNvPr>
          <p:cNvSpPr/>
          <p:nvPr userDrawn="1"/>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3;p14">
            <a:extLst>
              <a:ext uri="{FF2B5EF4-FFF2-40B4-BE49-F238E27FC236}">
                <a16:creationId xmlns:a16="http://schemas.microsoft.com/office/drawing/2014/main" id="{4BA2E103-071C-8E36-1A1D-87F9598D3399}"/>
              </a:ext>
            </a:extLst>
          </p:cNvPr>
          <p:cNvSpPr/>
          <p:nvPr userDrawn="1"/>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94;p14">
            <a:extLst>
              <a:ext uri="{FF2B5EF4-FFF2-40B4-BE49-F238E27FC236}">
                <a16:creationId xmlns:a16="http://schemas.microsoft.com/office/drawing/2014/main" id="{7CFED853-9419-616E-E5E4-370F0CC9C5F8}"/>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Picture 16" descr="Background pattern&#10;&#10;Description automatically generated">
            <a:extLst>
              <a:ext uri="{FF2B5EF4-FFF2-40B4-BE49-F238E27FC236}">
                <a16:creationId xmlns:a16="http://schemas.microsoft.com/office/drawing/2014/main" id="{8E7B3248-49ED-3679-3742-09B2473D88DD}"/>
              </a:ext>
            </a:extLst>
          </p:cNvPr>
          <p:cNvPicPr>
            <a:picLocks noChangeAspect="1"/>
          </p:cNvPicPr>
          <p:nvPr userDrawn="1"/>
        </p:nvPicPr>
        <p:blipFill rotWithShape="1">
          <a:blip r:embed="rId3">
            <a:alphaModFix amt="30000"/>
          </a:blip>
          <a:srcRect l="1682" t="45926" r="78056" b="33112"/>
          <a:stretch/>
        </p:blipFill>
        <p:spPr>
          <a:xfrm flipH="1">
            <a:off x="-5554" y="-1"/>
            <a:ext cx="1520535" cy="1444646"/>
          </a:xfrm>
          <a:prstGeom prst="rect">
            <a:avLst/>
          </a:prstGeom>
        </p:spPr>
      </p:pic>
      <p:sp>
        <p:nvSpPr>
          <p:cNvPr id="18" name="Google Shape;88;p14">
            <a:extLst>
              <a:ext uri="{FF2B5EF4-FFF2-40B4-BE49-F238E27FC236}">
                <a16:creationId xmlns:a16="http://schemas.microsoft.com/office/drawing/2014/main" id="{324642E2-AA6C-A848-E8A7-DE3CE6099BB2}"/>
              </a:ext>
            </a:extLst>
          </p:cNvPr>
          <p:cNvSpPr/>
          <p:nvPr userDrawn="1"/>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Picture 18" descr="Diagram&#10;&#10;Description automatically generated">
            <a:extLst>
              <a:ext uri="{FF2B5EF4-FFF2-40B4-BE49-F238E27FC236}">
                <a16:creationId xmlns:a16="http://schemas.microsoft.com/office/drawing/2014/main" id="{978D82D5-DF7A-93D0-151B-0BE8A555C7FB}"/>
              </a:ext>
            </a:extLst>
          </p:cNvPr>
          <p:cNvPicPr>
            <a:picLocks noChangeAspect="1"/>
          </p:cNvPicPr>
          <p:nvPr userDrawn="1"/>
        </p:nvPicPr>
        <p:blipFill>
          <a:blip r:embed="rId4">
            <a:alphaModFix amt="30000"/>
          </a:blip>
          <a:stretch>
            <a:fillRect/>
          </a:stretch>
        </p:blipFill>
        <p:spPr>
          <a:xfrm>
            <a:off x="8033215" y="4320119"/>
            <a:ext cx="1486324" cy="1489888"/>
          </a:xfrm>
          <a:prstGeom prst="rect">
            <a:avLst/>
          </a:prstGeom>
        </p:spPr>
      </p:pic>
    </p:spTree>
    <p:extLst>
      <p:ext uri="{BB962C8B-B14F-4D97-AF65-F5344CB8AC3E}">
        <p14:creationId xmlns:p14="http://schemas.microsoft.com/office/powerpoint/2010/main" val="26843049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p:cSld name="1_Title and two columns">
    <p:spTree>
      <p:nvGrpSpPr>
        <p:cNvPr id="1" name="Shape 20"/>
        <p:cNvGrpSpPr/>
        <p:nvPr/>
      </p:nvGrpSpPr>
      <p:grpSpPr>
        <a:xfrm>
          <a:off x="0" y="0"/>
          <a:ext cx="0" cy="0"/>
          <a:chOff x="0" y="0"/>
          <a:chExt cx="0" cy="0"/>
        </a:xfrm>
      </p:grpSpPr>
      <p:pic>
        <p:nvPicPr>
          <p:cNvPr id="8" name="Google Shape;63;p13">
            <a:extLst>
              <a:ext uri="{FF2B5EF4-FFF2-40B4-BE49-F238E27FC236}">
                <a16:creationId xmlns:a16="http://schemas.microsoft.com/office/drawing/2014/main" id="{08AE03E9-1866-87CE-2CDA-3027F2365151}"/>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sp>
        <p:nvSpPr>
          <p:cNvPr id="12" name="TextBox 11">
            <a:extLst>
              <a:ext uri="{FF2B5EF4-FFF2-40B4-BE49-F238E27FC236}">
                <a16:creationId xmlns:a16="http://schemas.microsoft.com/office/drawing/2014/main" id="{0D764B48-D185-539E-0B4F-3029EEB8A5C7}"/>
              </a:ext>
            </a:extLst>
          </p:cNvPr>
          <p:cNvSpPr txBox="1"/>
          <p:nvPr/>
        </p:nvSpPr>
        <p:spPr>
          <a:xfrm>
            <a:off x="10293927" y="-734291"/>
            <a:ext cx="184731" cy="307777"/>
          </a:xfrm>
          <a:prstGeom prst="rect">
            <a:avLst/>
          </a:prstGeom>
          <a:noFill/>
        </p:spPr>
        <p:txBody>
          <a:bodyPr wrap="none" rtlCol="0">
            <a:spAutoFit/>
          </a:bodyPr>
          <a:lstStyle/>
          <a:p>
            <a:endParaRPr lang="en-US"/>
          </a:p>
        </p:txBody>
      </p:sp>
      <p:sp>
        <p:nvSpPr>
          <p:cNvPr id="19" name="Google Shape;459;p27">
            <a:extLst>
              <a:ext uri="{FF2B5EF4-FFF2-40B4-BE49-F238E27FC236}">
                <a16:creationId xmlns:a16="http://schemas.microsoft.com/office/drawing/2014/main" id="{136793A1-E138-F096-1CFF-A8F7DD8617BE}"/>
              </a:ext>
            </a:extLst>
          </p:cNvPr>
          <p:cNvSpPr txBox="1"/>
          <p:nvPr/>
        </p:nvSpPr>
        <p:spPr>
          <a:xfrm>
            <a:off x="857100" y="1887836"/>
            <a:ext cx="2981400" cy="5232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600"/>
              </a:spcBef>
              <a:spcAft>
                <a:spcPts val="0"/>
              </a:spcAft>
              <a:buNone/>
            </a:pPr>
            <a:r>
              <a:rPr lang="en" sz="1700" b="1">
                <a:solidFill>
                  <a:srgbClr val="002F87"/>
                </a:solidFill>
              </a:rPr>
              <a:t>Learn more about </a:t>
            </a:r>
            <a:br>
              <a:rPr lang="en" sz="1700" b="1">
                <a:solidFill>
                  <a:srgbClr val="002F87"/>
                </a:solidFill>
              </a:rPr>
            </a:br>
            <a:r>
              <a:rPr lang="en" sz="1700" b="1">
                <a:solidFill>
                  <a:srgbClr val="002F87"/>
                </a:solidFill>
              </a:rPr>
              <a:t>APHSA and our partners</a:t>
            </a:r>
            <a:endParaRPr sz="1700" b="1">
              <a:solidFill>
                <a:srgbClr val="002F87"/>
              </a:solidFill>
            </a:endParaRPr>
          </a:p>
        </p:txBody>
      </p:sp>
      <p:sp>
        <p:nvSpPr>
          <p:cNvPr id="20" name="Google Shape;460;p27">
            <a:extLst>
              <a:ext uri="{FF2B5EF4-FFF2-40B4-BE49-F238E27FC236}">
                <a16:creationId xmlns:a16="http://schemas.microsoft.com/office/drawing/2014/main" id="{7F3F9669-E2B4-E594-C0B2-8D2EB61670E3}"/>
              </a:ext>
            </a:extLst>
          </p:cNvPr>
          <p:cNvSpPr txBox="1"/>
          <p:nvPr/>
        </p:nvSpPr>
        <p:spPr>
          <a:xfrm>
            <a:off x="704700" y="2772818"/>
            <a:ext cx="3867300" cy="20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600"/>
              </a:spcBef>
              <a:spcAft>
                <a:spcPts val="0"/>
              </a:spcAft>
              <a:buNone/>
            </a:pPr>
            <a:r>
              <a:rPr lang="en" sz="1300">
                <a:solidFill>
                  <a:srgbClr val="54565A"/>
                </a:solidFill>
              </a:rPr>
              <a:t>www.aphsa.org</a:t>
            </a:r>
            <a:endParaRPr sz="1300" b="1">
              <a:solidFill>
                <a:srgbClr val="54565A"/>
              </a:solidFill>
            </a:endParaRPr>
          </a:p>
        </p:txBody>
      </p:sp>
      <p:cxnSp>
        <p:nvCxnSpPr>
          <p:cNvPr id="21" name="Google Shape;461;p27">
            <a:extLst>
              <a:ext uri="{FF2B5EF4-FFF2-40B4-BE49-F238E27FC236}">
                <a16:creationId xmlns:a16="http://schemas.microsoft.com/office/drawing/2014/main" id="{540A85FE-D367-81EC-ED14-82D726DD3E9F}"/>
              </a:ext>
            </a:extLst>
          </p:cNvPr>
          <p:cNvCxnSpPr/>
          <p:nvPr/>
        </p:nvCxnSpPr>
        <p:spPr>
          <a:xfrm>
            <a:off x="719000" y="2025624"/>
            <a:ext cx="0" cy="425100"/>
          </a:xfrm>
          <a:prstGeom prst="straightConnector1">
            <a:avLst/>
          </a:prstGeom>
          <a:noFill/>
          <a:ln w="28575" cap="flat" cmpd="sng">
            <a:solidFill>
              <a:srgbClr val="D02C2F"/>
            </a:solidFill>
            <a:prstDash val="solid"/>
            <a:round/>
            <a:headEnd type="none" w="med" len="med"/>
            <a:tailEnd type="none" w="med" len="med"/>
          </a:ln>
        </p:spPr>
      </p:cxnSp>
      <p:grpSp>
        <p:nvGrpSpPr>
          <p:cNvPr id="23" name="Group 22">
            <a:extLst>
              <a:ext uri="{FF2B5EF4-FFF2-40B4-BE49-F238E27FC236}">
                <a16:creationId xmlns:a16="http://schemas.microsoft.com/office/drawing/2014/main" id="{C857F0C2-C6D4-A3F3-29DA-4F2FA9A65846}"/>
              </a:ext>
            </a:extLst>
          </p:cNvPr>
          <p:cNvGrpSpPr/>
          <p:nvPr/>
        </p:nvGrpSpPr>
        <p:grpSpPr>
          <a:xfrm>
            <a:off x="5214400" y="0"/>
            <a:ext cx="1919644" cy="5143500"/>
            <a:chOff x="5214400" y="0"/>
            <a:chExt cx="1919644" cy="5143500"/>
          </a:xfrm>
        </p:grpSpPr>
        <p:sp>
          <p:nvSpPr>
            <p:cNvPr id="24" name="Google Shape;57;p13">
              <a:extLst>
                <a:ext uri="{FF2B5EF4-FFF2-40B4-BE49-F238E27FC236}">
                  <a16:creationId xmlns:a16="http://schemas.microsoft.com/office/drawing/2014/main" id="{E4327425-0C7B-3464-16DB-AFDE5E109573}"/>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58;p13">
              <a:extLst>
                <a:ext uri="{FF2B5EF4-FFF2-40B4-BE49-F238E27FC236}">
                  <a16:creationId xmlns:a16="http://schemas.microsoft.com/office/drawing/2014/main" id="{49F88E1A-6DE1-0D59-B74F-8B1A8C09D3B6}"/>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00E57355-9DEA-51A0-B07A-C983DA530174}"/>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2" name="Picture Placeholder 36">
            <a:extLst>
              <a:ext uri="{FF2B5EF4-FFF2-40B4-BE49-F238E27FC236}">
                <a16:creationId xmlns:a16="http://schemas.microsoft.com/office/drawing/2014/main" id="{CB581A8D-FE26-D518-EE39-F17D96B0F111}"/>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pic>
        <p:nvPicPr>
          <p:cNvPr id="3" name="Google Shape;63;p13">
            <a:extLst>
              <a:ext uri="{FF2B5EF4-FFF2-40B4-BE49-F238E27FC236}">
                <a16:creationId xmlns:a16="http://schemas.microsoft.com/office/drawing/2014/main" id="{97C7FD6A-371F-F762-EAAF-C3CC922FBD63}"/>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sp>
        <p:nvSpPr>
          <p:cNvPr id="4" name="TextBox 3">
            <a:extLst>
              <a:ext uri="{FF2B5EF4-FFF2-40B4-BE49-F238E27FC236}">
                <a16:creationId xmlns:a16="http://schemas.microsoft.com/office/drawing/2014/main" id="{75D62D8E-2C45-5994-254D-FC9E27917863}"/>
              </a:ext>
            </a:extLst>
          </p:cNvPr>
          <p:cNvSpPr txBox="1"/>
          <p:nvPr/>
        </p:nvSpPr>
        <p:spPr>
          <a:xfrm>
            <a:off x="10293927" y="-734291"/>
            <a:ext cx="184731" cy="307777"/>
          </a:xfrm>
          <a:prstGeom prst="rect">
            <a:avLst/>
          </a:prstGeom>
          <a:noFill/>
        </p:spPr>
        <p:txBody>
          <a:bodyPr wrap="none" rtlCol="0">
            <a:spAutoFit/>
          </a:bodyPr>
          <a:lstStyle/>
          <a:p>
            <a:endParaRPr lang="en-US"/>
          </a:p>
        </p:txBody>
      </p:sp>
      <p:sp>
        <p:nvSpPr>
          <p:cNvPr id="5" name="Google Shape;459;p27">
            <a:extLst>
              <a:ext uri="{FF2B5EF4-FFF2-40B4-BE49-F238E27FC236}">
                <a16:creationId xmlns:a16="http://schemas.microsoft.com/office/drawing/2014/main" id="{1744F3D6-9FC4-5BAC-B629-D478448DD4C5}"/>
              </a:ext>
            </a:extLst>
          </p:cNvPr>
          <p:cNvSpPr txBox="1"/>
          <p:nvPr/>
        </p:nvSpPr>
        <p:spPr>
          <a:xfrm>
            <a:off x="857100" y="1887836"/>
            <a:ext cx="2981400" cy="5232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600"/>
              </a:spcBef>
              <a:spcAft>
                <a:spcPts val="0"/>
              </a:spcAft>
              <a:buNone/>
            </a:pPr>
            <a:r>
              <a:rPr lang="en" sz="1700" b="1">
                <a:solidFill>
                  <a:srgbClr val="002F87"/>
                </a:solidFill>
              </a:rPr>
              <a:t>Learn more about </a:t>
            </a:r>
            <a:br>
              <a:rPr lang="en" sz="1700" b="1">
                <a:solidFill>
                  <a:srgbClr val="002F87"/>
                </a:solidFill>
              </a:rPr>
            </a:br>
            <a:r>
              <a:rPr lang="en" sz="1700" b="1">
                <a:solidFill>
                  <a:srgbClr val="002F87"/>
                </a:solidFill>
              </a:rPr>
              <a:t>APHSA and our partners</a:t>
            </a:r>
            <a:endParaRPr sz="1700" b="1">
              <a:solidFill>
                <a:srgbClr val="002F87"/>
              </a:solidFill>
            </a:endParaRPr>
          </a:p>
        </p:txBody>
      </p:sp>
      <p:sp>
        <p:nvSpPr>
          <p:cNvPr id="6" name="Google Shape;460;p27">
            <a:extLst>
              <a:ext uri="{FF2B5EF4-FFF2-40B4-BE49-F238E27FC236}">
                <a16:creationId xmlns:a16="http://schemas.microsoft.com/office/drawing/2014/main" id="{99DF0442-DC27-2971-4C52-76F9E7654BE6}"/>
              </a:ext>
            </a:extLst>
          </p:cNvPr>
          <p:cNvSpPr txBox="1"/>
          <p:nvPr/>
        </p:nvSpPr>
        <p:spPr>
          <a:xfrm>
            <a:off x="704700" y="2772818"/>
            <a:ext cx="3867300" cy="20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600"/>
              </a:spcBef>
              <a:spcAft>
                <a:spcPts val="0"/>
              </a:spcAft>
              <a:buNone/>
            </a:pPr>
            <a:r>
              <a:rPr lang="en" sz="1300">
                <a:solidFill>
                  <a:srgbClr val="54565A"/>
                </a:solidFill>
              </a:rPr>
              <a:t>www.aphsa.org</a:t>
            </a:r>
            <a:endParaRPr sz="1300" b="1">
              <a:solidFill>
                <a:srgbClr val="54565A"/>
              </a:solidFill>
            </a:endParaRPr>
          </a:p>
        </p:txBody>
      </p:sp>
      <p:cxnSp>
        <p:nvCxnSpPr>
          <p:cNvPr id="7" name="Google Shape;461;p27">
            <a:extLst>
              <a:ext uri="{FF2B5EF4-FFF2-40B4-BE49-F238E27FC236}">
                <a16:creationId xmlns:a16="http://schemas.microsoft.com/office/drawing/2014/main" id="{9D1A830C-1C30-A38B-E74C-7A38B41C99B8}"/>
              </a:ext>
            </a:extLst>
          </p:cNvPr>
          <p:cNvCxnSpPr/>
          <p:nvPr/>
        </p:nvCxnSpPr>
        <p:spPr>
          <a:xfrm>
            <a:off x="719000" y="2025624"/>
            <a:ext cx="0" cy="425100"/>
          </a:xfrm>
          <a:prstGeom prst="straightConnector1">
            <a:avLst/>
          </a:prstGeom>
          <a:noFill/>
          <a:ln w="28575" cap="flat" cmpd="sng">
            <a:solidFill>
              <a:srgbClr val="D02C2F"/>
            </a:solidFill>
            <a:prstDash val="solid"/>
            <a:round/>
            <a:headEnd type="none" w="med" len="med"/>
            <a:tailEnd type="none" w="med" len="med"/>
          </a:ln>
        </p:spPr>
      </p:cxnSp>
      <p:grpSp>
        <p:nvGrpSpPr>
          <p:cNvPr id="9" name="Group 8">
            <a:extLst>
              <a:ext uri="{FF2B5EF4-FFF2-40B4-BE49-F238E27FC236}">
                <a16:creationId xmlns:a16="http://schemas.microsoft.com/office/drawing/2014/main" id="{064F7B1B-D296-AEBE-38B0-268D853D025F}"/>
              </a:ext>
            </a:extLst>
          </p:cNvPr>
          <p:cNvGrpSpPr/>
          <p:nvPr/>
        </p:nvGrpSpPr>
        <p:grpSpPr>
          <a:xfrm>
            <a:off x="5214400" y="0"/>
            <a:ext cx="1919644" cy="5143500"/>
            <a:chOff x="5214400" y="0"/>
            <a:chExt cx="1919644" cy="5143500"/>
          </a:xfrm>
        </p:grpSpPr>
        <p:sp>
          <p:nvSpPr>
            <p:cNvPr id="10" name="Google Shape;57;p13">
              <a:extLst>
                <a:ext uri="{FF2B5EF4-FFF2-40B4-BE49-F238E27FC236}">
                  <a16:creationId xmlns:a16="http://schemas.microsoft.com/office/drawing/2014/main" id="{F90C6E04-9D81-9D6C-66E0-AE42602A7AAA}"/>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1" name="Google Shape;58;p13">
              <a:extLst>
                <a:ext uri="{FF2B5EF4-FFF2-40B4-BE49-F238E27FC236}">
                  <a16:creationId xmlns:a16="http://schemas.microsoft.com/office/drawing/2014/main" id="{B8AFDAE9-E4C9-AB94-539D-FF793ABD74C4}"/>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13" name="Google Shape;59;p13">
              <a:extLst>
                <a:ext uri="{FF2B5EF4-FFF2-40B4-BE49-F238E27FC236}">
                  <a16:creationId xmlns:a16="http://schemas.microsoft.com/office/drawing/2014/main" id="{0FCCB5C3-38AA-9A4B-CA57-401CA1382C0F}"/>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pic>
        <p:nvPicPr>
          <p:cNvPr id="14" name="Google Shape;63;p13">
            <a:extLst>
              <a:ext uri="{FF2B5EF4-FFF2-40B4-BE49-F238E27FC236}">
                <a16:creationId xmlns:a16="http://schemas.microsoft.com/office/drawing/2014/main" id="{A779877B-7349-14E3-D907-E2B8DE425872}"/>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sp>
        <p:nvSpPr>
          <p:cNvPr id="15" name="TextBox 14">
            <a:extLst>
              <a:ext uri="{FF2B5EF4-FFF2-40B4-BE49-F238E27FC236}">
                <a16:creationId xmlns:a16="http://schemas.microsoft.com/office/drawing/2014/main" id="{CABA695D-4307-181B-95DF-66D0525ECB97}"/>
              </a:ext>
            </a:extLst>
          </p:cNvPr>
          <p:cNvSpPr txBox="1"/>
          <p:nvPr userDrawn="1"/>
        </p:nvSpPr>
        <p:spPr>
          <a:xfrm>
            <a:off x="10293927" y="-734291"/>
            <a:ext cx="184731" cy="307777"/>
          </a:xfrm>
          <a:prstGeom prst="rect">
            <a:avLst/>
          </a:prstGeom>
          <a:noFill/>
        </p:spPr>
        <p:txBody>
          <a:bodyPr wrap="none" rtlCol="0">
            <a:spAutoFit/>
          </a:bodyPr>
          <a:lstStyle/>
          <a:p>
            <a:endParaRPr lang="en-US"/>
          </a:p>
        </p:txBody>
      </p:sp>
      <p:sp>
        <p:nvSpPr>
          <p:cNvPr id="16" name="Google Shape;459;p27">
            <a:extLst>
              <a:ext uri="{FF2B5EF4-FFF2-40B4-BE49-F238E27FC236}">
                <a16:creationId xmlns:a16="http://schemas.microsoft.com/office/drawing/2014/main" id="{AAC35789-9501-D4A2-F9AE-823ED8FA0A1F}"/>
              </a:ext>
            </a:extLst>
          </p:cNvPr>
          <p:cNvSpPr txBox="1"/>
          <p:nvPr userDrawn="1"/>
        </p:nvSpPr>
        <p:spPr>
          <a:xfrm>
            <a:off x="857100" y="1887836"/>
            <a:ext cx="2981400" cy="5232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600"/>
              </a:spcBef>
              <a:spcAft>
                <a:spcPts val="0"/>
              </a:spcAft>
              <a:buNone/>
            </a:pPr>
            <a:r>
              <a:rPr lang="en" sz="1700" b="1">
                <a:solidFill>
                  <a:srgbClr val="002F87"/>
                </a:solidFill>
              </a:rPr>
              <a:t>Learn more about </a:t>
            </a:r>
            <a:br>
              <a:rPr lang="en" sz="1700" b="1">
                <a:solidFill>
                  <a:srgbClr val="002F87"/>
                </a:solidFill>
              </a:rPr>
            </a:br>
            <a:r>
              <a:rPr lang="en" sz="1700" b="1">
                <a:solidFill>
                  <a:srgbClr val="002F87"/>
                </a:solidFill>
              </a:rPr>
              <a:t>APHSA and our partners</a:t>
            </a:r>
            <a:endParaRPr sz="1700" b="1">
              <a:solidFill>
                <a:srgbClr val="002F87"/>
              </a:solidFill>
            </a:endParaRPr>
          </a:p>
        </p:txBody>
      </p:sp>
      <p:sp>
        <p:nvSpPr>
          <p:cNvPr id="17" name="Google Shape;460;p27">
            <a:extLst>
              <a:ext uri="{FF2B5EF4-FFF2-40B4-BE49-F238E27FC236}">
                <a16:creationId xmlns:a16="http://schemas.microsoft.com/office/drawing/2014/main" id="{401AE6C2-A266-47F1-CEAC-2C5F041ADAA9}"/>
              </a:ext>
            </a:extLst>
          </p:cNvPr>
          <p:cNvSpPr txBox="1"/>
          <p:nvPr userDrawn="1"/>
        </p:nvSpPr>
        <p:spPr>
          <a:xfrm>
            <a:off x="704700" y="2772818"/>
            <a:ext cx="3867300" cy="20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600"/>
              </a:spcBef>
              <a:spcAft>
                <a:spcPts val="0"/>
              </a:spcAft>
              <a:buNone/>
            </a:pPr>
            <a:r>
              <a:rPr lang="en" sz="1300">
                <a:solidFill>
                  <a:srgbClr val="54565A"/>
                </a:solidFill>
              </a:rPr>
              <a:t>www.aphsa.org</a:t>
            </a:r>
            <a:endParaRPr sz="1300" b="1">
              <a:solidFill>
                <a:srgbClr val="54565A"/>
              </a:solidFill>
            </a:endParaRPr>
          </a:p>
        </p:txBody>
      </p:sp>
      <p:cxnSp>
        <p:nvCxnSpPr>
          <p:cNvPr id="18" name="Google Shape;461;p27">
            <a:extLst>
              <a:ext uri="{FF2B5EF4-FFF2-40B4-BE49-F238E27FC236}">
                <a16:creationId xmlns:a16="http://schemas.microsoft.com/office/drawing/2014/main" id="{B04DD75D-E636-3875-B866-33E2CB9D86D9}"/>
              </a:ext>
            </a:extLst>
          </p:cNvPr>
          <p:cNvCxnSpPr/>
          <p:nvPr userDrawn="1"/>
        </p:nvCxnSpPr>
        <p:spPr>
          <a:xfrm>
            <a:off x="719000" y="2025624"/>
            <a:ext cx="0" cy="425100"/>
          </a:xfrm>
          <a:prstGeom prst="straightConnector1">
            <a:avLst/>
          </a:prstGeom>
          <a:noFill/>
          <a:ln w="28575" cap="flat" cmpd="sng">
            <a:solidFill>
              <a:srgbClr val="D02C2F"/>
            </a:solidFill>
            <a:prstDash val="solid"/>
            <a:round/>
            <a:headEnd type="none" w="med" len="med"/>
            <a:tailEnd type="none" w="med" len="med"/>
          </a:ln>
        </p:spPr>
      </p:cxnSp>
      <p:grpSp>
        <p:nvGrpSpPr>
          <p:cNvPr id="22" name="Group 21">
            <a:extLst>
              <a:ext uri="{FF2B5EF4-FFF2-40B4-BE49-F238E27FC236}">
                <a16:creationId xmlns:a16="http://schemas.microsoft.com/office/drawing/2014/main" id="{474A9FE7-B79D-D87C-E913-B61B22F4FB51}"/>
              </a:ext>
            </a:extLst>
          </p:cNvPr>
          <p:cNvGrpSpPr/>
          <p:nvPr userDrawn="1"/>
        </p:nvGrpSpPr>
        <p:grpSpPr>
          <a:xfrm>
            <a:off x="5214400" y="0"/>
            <a:ext cx="1919644" cy="5143500"/>
            <a:chOff x="5214400" y="0"/>
            <a:chExt cx="1919644" cy="5143500"/>
          </a:xfrm>
        </p:grpSpPr>
        <p:sp>
          <p:nvSpPr>
            <p:cNvPr id="26" name="Google Shape;57;p13">
              <a:extLst>
                <a:ext uri="{FF2B5EF4-FFF2-40B4-BE49-F238E27FC236}">
                  <a16:creationId xmlns:a16="http://schemas.microsoft.com/office/drawing/2014/main" id="{2BDEBCFE-4DCC-A82A-D6D8-F9094838C7A8}"/>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8" name="Google Shape;58;p13">
              <a:extLst>
                <a:ext uri="{FF2B5EF4-FFF2-40B4-BE49-F238E27FC236}">
                  <a16:creationId xmlns:a16="http://schemas.microsoft.com/office/drawing/2014/main" id="{734C7009-02A6-F7C1-8F4B-A84C9DD69C8B}"/>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9" name="Google Shape;59;p13">
              <a:extLst>
                <a:ext uri="{FF2B5EF4-FFF2-40B4-BE49-F238E27FC236}">
                  <a16:creationId xmlns:a16="http://schemas.microsoft.com/office/drawing/2014/main" id="{B705343F-AAD8-3FCB-2F3B-59EB805BC599}"/>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Tree>
    <p:extLst>
      <p:ext uri="{BB962C8B-B14F-4D97-AF65-F5344CB8AC3E}">
        <p14:creationId xmlns:p14="http://schemas.microsoft.com/office/powerpoint/2010/main" val="3187677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reserve="1">
  <p:cSld name="1_Main point">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572717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preserve="1">
  <p:cSld name="1_Title and two columns">
    <p:spTree>
      <p:nvGrpSpPr>
        <p:cNvPr id="1" name="Shape 20"/>
        <p:cNvGrpSpPr/>
        <p:nvPr/>
      </p:nvGrpSpPr>
      <p:grpSpPr>
        <a:xfrm>
          <a:off x="0" y="0"/>
          <a:ext cx="0" cy="0"/>
          <a:chOff x="0" y="0"/>
          <a:chExt cx="0" cy="0"/>
        </a:xfrm>
      </p:grpSpPr>
    </p:spTree>
    <p:extLst>
      <p:ext uri="{BB962C8B-B14F-4D97-AF65-F5344CB8AC3E}">
        <p14:creationId xmlns:p14="http://schemas.microsoft.com/office/powerpoint/2010/main" val="6261773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14392813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9"/>
        <p:cNvGrpSpPr/>
        <p:nvPr/>
      </p:nvGrpSpPr>
      <p:grpSpPr>
        <a:xfrm>
          <a:off x="0" y="0"/>
          <a:ext cx="0" cy="0"/>
          <a:chOff x="0" y="0"/>
          <a:chExt cx="0" cy="0"/>
        </a:xfrm>
      </p:grpSpPr>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cxnSp>
        <p:nvCxnSpPr>
          <p:cNvPr id="5" name="Google Shape;69;p13">
            <a:extLst>
              <a:ext uri="{FF2B5EF4-FFF2-40B4-BE49-F238E27FC236}">
                <a16:creationId xmlns:a16="http://schemas.microsoft.com/office/drawing/2014/main" id="{A8236A7A-D370-964D-F987-2FF1C9B0426B}"/>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sp>
        <p:nvSpPr>
          <p:cNvPr id="19" name="Text Placeholder 18">
            <a:extLst>
              <a:ext uri="{FF2B5EF4-FFF2-40B4-BE49-F238E27FC236}">
                <a16:creationId xmlns:a16="http://schemas.microsoft.com/office/drawing/2014/main" id="{1A98B400-5E89-70B5-7C8D-3C3C63DD45AE}"/>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21" name="Text Placeholder 20">
            <a:extLst>
              <a:ext uri="{FF2B5EF4-FFF2-40B4-BE49-F238E27FC236}">
                <a16:creationId xmlns:a16="http://schemas.microsoft.com/office/drawing/2014/main" id="{D4486C40-6EDE-C5FE-BE00-51AEFB270745}"/>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23" name="Text Placeholder 22">
            <a:extLst>
              <a:ext uri="{FF2B5EF4-FFF2-40B4-BE49-F238E27FC236}">
                <a16:creationId xmlns:a16="http://schemas.microsoft.com/office/drawing/2014/main" id="{CEFCE67F-9B27-FDF6-7D81-0C024D2FDC55}"/>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sp>
        <p:nvSpPr>
          <p:cNvPr id="37" name="Picture Placeholder 36">
            <a:extLst>
              <a:ext uri="{FF2B5EF4-FFF2-40B4-BE49-F238E27FC236}">
                <a16:creationId xmlns:a16="http://schemas.microsoft.com/office/drawing/2014/main" id="{DDD68E87-C281-8338-F8A4-613C647816AD}"/>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Tree>
    <p:extLst>
      <p:ext uri="{BB962C8B-B14F-4D97-AF65-F5344CB8AC3E}">
        <p14:creationId xmlns:p14="http://schemas.microsoft.com/office/powerpoint/2010/main" val="3186413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preserve="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p:nvSpPr>
        <p:spPr>
          <a:xfrm>
            <a:off x="5757311" y="0"/>
            <a:ext cx="5721300" cy="5143500"/>
          </a:xfrm>
          <a:prstGeom prst="parallelogram">
            <a:avLst>
              <a:gd name="adj" fmla="val 29911"/>
            </a:avLst>
          </a:prstGeom>
          <a:gradFill>
            <a:gsLst>
              <a:gs pos="0">
                <a:srgbClr val="002F87"/>
              </a:gs>
              <a:gs pos="100000">
                <a:srgbClr val="0071BC"/>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Google Shape;63;p13">
            <a:extLst>
              <a:ext uri="{FF2B5EF4-FFF2-40B4-BE49-F238E27FC236}">
                <a16:creationId xmlns:a16="http://schemas.microsoft.com/office/drawing/2014/main" id="{76D0E23B-4D20-A41D-6C13-9BC13285644B}"/>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6" name="Google Shape;56;p13">
            <a:extLst>
              <a:ext uri="{FF2B5EF4-FFF2-40B4-BE49-F238E27FC236}">
                <a16:creationId xmlns:a16="http://schemas.microsoft.com/office/drawing/2014/main" id="{FB92E44F-15DF-AA26-0549-EBC0626874D8}"/>
              </a:ext>
            </a:extLst>
          </p:cNvPr>
          <p:cNvSpPr/>
          <p:nvPr/>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 Placeholder 18">
            <a:extLst>
              <a:ext uri="{FF2B5EF4-FFF2-40B4-BE49-F238E27FC236}">
                <a16:creationId xmlns:a16="http://schemas.microsoft.com/office/drawing/2014/main" id="{059ADBDF-BB7C-1667-7B67-7D8E40E70AEC}"/>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8" name="Text Placeholder 20">
            <a:extLst>
              <a:ext uri="{FF2B5EF4-FFF2-40B4-BE49-F238E27FC236}">
                <a16:creationId xmlns:a16="http://schemas.microsoft.com/office/drawing/2014/main" id="{4875AC63-98F4-2E60-9203-303B275D0909}"/>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9" name="Text Placeholder 22">
            <a:extLst>
              <a:ext uri="{FF2B5EF4-FFF2-40B4-BE49-F238E27FC236}">
                <a16:creationId xmlns:a16="http://schemas.microsoft.com/office/drawing/2014/main" id="{A67D0266-AF02-8188-181F-62A18AE64291}"/>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10" name="Google Shape;69;p13">
            <a:extLst>
              <a:ext uri="{FF2B5EF4-FFF2-40B4-BE49-F238E27FC236}">
                <a16:creationId xmlns:a16="http://schemas.microsoft.com/office/drawing/2014/main" id="{72D505C8-3A44-4C05-15A6-9D9FC3D1D2AD}"/>
              </a:ext>
            </a:extLst>
          </p:cNvPr>
          <p:cNvCxnSpPr/>
          <p:nvPr/>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pic>
        <p:nvPicPr>
          <p:cNvPr id="11" name="Picture 10" descr="Background pattern&#10;&#10;Description automatically generated">
            <a:extLst>
              <a:ext uri="{FF2B5EF4-FFF2-40B4-BE49-F238E27FC236}">
                <a16:creationId xmlns:a16="http://schemas.microsoft.com/office/drawing/2014/main" id="{88E82ACC-4642-896F-FA72-C7C9960B8DA6}"/>
              </a:ext>
            </a:extLst>
          </p:cNvPr>
          <p:cNvPicPr>
            <a:picLocks noChangeAspect="1"/>
          </p:cNvPicPr>
          <p:nvPr/>
        </p:nvPicPr>
        <p:blipFill rotWithShape="1">
          <a:blip r:embed="rId3">
            <a:alphaModFix amt="30000"/>
          </a:blip>
          <a:srcRect l="63014" t="-7159" r="2228" b="41569"/>
          <a:stretch/>
        </p:blipFill>
        <p:spPr>
          <a:xfrm flipH="1">
            <a:off x="6547449" y="379561"/>
            <a:ext cx="2748950" cy="4763913"/>
          </a:xfrm>
          <a:prstGeom prst="rect">
            <a:avLst/>
          </a:prstGeom>
        </p:spPr>
      </p:pic>
    </p:spTree>
    <p:extLst>
      <p:ext uri="{BB962C8B-B14F-4D97-AF65-F5344CB8AC3E}">
        <p14:creationId xmlns:p14="http://schemas.microsoft.com/office/powerpoint/2010/main" val="2747003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grpSp>
        <p:nvGrpSpPr>
          <p:cNvPr id="38" name="Group 37">
            <a:extLst>
              <a:ext uri="{FF2B5EF4-FFF2-40B4-BE49-F238E27FC236}">
                <a16:creationId xmlns:a16="http://schemas.microsoft.com/office/drawing/2014/main" id="{A607C360-B04C-B607-540B-65074BB813EC}"/>
              </a:ext>
            </a:extLst>
          </p:cNvPr>
          <p:cNvGrpSpPr/>
          <p:nvPr/>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p:nvSpPr>
          <p:spPr>
            <a:xfrm>
              <a:off x="5510475" y="3115775"/>
              <a:ext cx="1114200" cy="2027700"/>
            </a:xfrm>
            <a:prstGeom prst="parallelogram">
              <a:avLst>
                <a:gd name="adj" fmla="val 54912"/>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chemeClr val="bg1"/>
                </a:solidFill>
                <a:latin typeface="Franklin Gothic Demi Cond" panose="020B0603020102020204" pitchFamily="34" charset="0"/>
              </a:defRPr>
            </a:lvl1pPr>
          </a:lstStyle>
          <a:p>
            <a:pPr lvl="0"/>
            <a:r>
              <a:rPr lang="en-US"/>
              <a:t>Your Text Here</a:t>
            </a:r>
          </a:p>
        </p:txBody>
      </p:sp>
      <p:sp>
        <p:nvSpPr>
          <p:cNvPr id="3" name="Picture Placeholder 36">
            <a:extLst>
              <a:ext uri="{FF2B5EF4-FFF2-40B4-BE49-F238E27FC236}">
                <a16:creationId xmlns:a16="http://schemas.microsoft.com/office/drawing/2014/main" id="{10624037-BA2F-BC4F-6AFA-391F2B2CD46F}"/>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Tree>
    <p:extLst>
      <p:ext uri="{BB962C8B-B14F-4D97-AF65-F5344CB8AC3E}">
        <p14:creationId xmlns:p14="http://schemas.microsoft.com/office/powerpoint/2010/main" val="3927331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bg>
      <p:bgPr>
        <a:solidFill>
          <a:srgbClr val="F8BE25"/>
        </a:solidFill>
        <a:effectLst/>
      </p:bgPr>
    </p:bg>
    <p:spTree>
      <p:nvGrpSpPr>
        <p:cNvPr id="1" name="Shape 35"/>
        <p:cNvGrpSpPr/>
        <p:nvPr/>
      </p:nvGrpSpPr>
      <p:grpSpPr>
        <a:xfrm>
          <a:off x="0" y="0"/>
          <a:ext cx="0" cy="0"/>
          <a:chOff x="0" y="0"/>
          <a:chExt cx="0" cy="0"/>
        </a:xfrm>
      </p:grpSpPr>
      <p:grpSp>
        <p:nvGrpSpPr>
          <p:cNvPr id="3" name="Group 2">
            <a:extLst>
              <a:ext uri="{FF2B5EF4-FFF2-40B4-BE49-F238E27FC236}">
                <a16:creationId xmlns:a16="http://schemas.microsoft.com/office/drawing/2014/main" id="{57476950-B893-A161-FB0C-B5AF144A62F6}"/>
              </a:ext>
            </a:extLst>
          </p:cNvPr>
          <p:cNvGrpSpPr/>
          <p:nvPr/>
        </p:nvGrpSpPr>
        <p:grpSpPr>
          <a:xfrm>
            <a:off x="5214400" y="0"/>
            <a:ext cx="1919644" cy="5143500"/>
            <a:chOff x="5214400" y="0"/>
            <a:chExt cx="1919644" cy="5143500"/>
          </a:xfrm>
        </p:grpSpPr>
        <p:sp>
          <p:nvSpPr>
            <p:cNvPr id="4" name="Google Shape;57;p13">
              <a:extLst>
                <a:ext uri="{FF2B5EF4-FFF2-40B4-BE49-F238E27FC236}">
                  <a16:creationId xmlns:a16="http://schemas.microsoft.com/office/drawing/2014/main" id="{7A1854E7-A78D-325F-1238-B13285B61035}"/>
                </a:ext>
              </a:extLst>
            </p:cNvPr>
            <p:cNvSpPr/>
            <p:nvPr/>
          </p:nvSpPr>
          <p:spPr>
            <a:xfrm>
              <a:off x="5510475" y="3115775"/>
              <a:ext cx="1114200" cy="2027700"/>
            </a:xfrm>
            <a:prstGeom prst="parallelogram">
              <a:avLst>
                <a:gd name="adj" fmla="val 54912"/>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58;p13">
              <a:extLst>
                <a:ext uri="{FF2B5EF4-FFF2-40B4-BE49-F238E27FC236}">
                  <a16:creationId xmlns:a16="http://schemas.microsoft.com/office/drawing/2014/main" id="{04E82AB3-693B-E587-0B5C-A1A63FF2792A}"/>
                </a:ext>
              </a:extLst>
            </p:cNvPr>
            <p:cNvSpPr/>
            <p:nvPr/>
          </p:nvSpPr>
          <p:spPr>
            <a:xfrm>
              <a:off x="5214400" y="3708900"/>
              <a:ext cx="476700" cy="1434600"/>
            </a:xfrm>
            <a:prstGeom prst="parallelogram">
              <a:avLst>
                <a:gd name="adj" fmla="val 89973"/>
              </a:avLst>
            </a:prstGeom>
            <a:solidFill>
              <a:srgbClr val="696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59;p13">
              <a:extLst>
                <a:ext uri="{FF2B5EF4-FFF2-40B4-BE49-F238E27FC236}">
                  <a16:creationId xmlns:a16="http://schemas.microsoft.com/office/drawing/2014/main" id="{A9DA1CF4-7C85-1C0B-A4F5-7F619C6C8F81}"/>
                </a:ext>
              </a:extLst>
            </p:cNvPr>
            <p:cNvSpPr/>
            <p:nvPr/>
          </p:nvSpPr>
          <p:spPr>
            <a:xfrm>
              <a:off x="6775244" y="0"/>
              <a:ext cx="358800" cy="1083000"/>
            </a:xfrm>
            <a:prstGeom prst="parallelogram">
              <a:avLst>
                <a:gd name="adj" fmla="val 89892"/>
              </a:avLst>
            </a:prstGeom>
            <a:solidFill>
              <a:srgbClr val="D02C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7" name="Text Placeholder 18">
            <a:extLst>
              <a:ext uri="{FF2B5EF4-FFF2-40B4-BE49-F238E27FC236}">
                <a16:creationId xmlns:a16="http://schemas.microsoft.com/office/drawing/2014/main" id="{BFF2E1FA-CC92-5765-6CA7-614C41998FCD}"/>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rgbClr val="002F87"/>
                </a:solidFill>
                <a:latin typeface="Franklin Gothic Demi Cond" panose="020B0603020102020204" pitchFamily="34" charset="0"/>
              </a:defRPr>
            </a:lvl1pPr>
          </a:lstStyle>
          <a:p>
            <a:pPr lvl="0"/>
            <a:r>
              <a:rPr lang="en-US"/>
              <a:t>Your Text Here</a:t>
            </a:r>
          </a:p>
        </p:txBody>
      </p:sp>
      <p:sp>
        <p:nvSpPr>
          <p:cNvPr id="10" name="Picture Placeholder 36">
            <a:extLst>
              <a:ext uri="{FF2B5EF4-FFF2-40B4-BE49-F238E27FC236}">
                <a16:creationId xmlns:a16="http://schemas.microsoft.com/office/drawing/2014/main" id="{0B9574D7-DC15-395E-6D02-F76BC1200DC3}"/>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Tree>
    <p:extLst>
      <p:ext uri="{BB962C8B-B14F-4D97-AF65-F5344CB8AC3E}">
        <p14:creationId xmlns:p14="http://schemas.microsoft.com/office/powerpoint/2010/main" val="4145245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preserve="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D69ED0-A357-EF99-5B76-B47B01D0A668}"/>
              </a:ext>
            </a:extLst>
          </p:cNvPr>
          <p:cNvSpPr>
            <a:spLocks noGrp="1"/>
          </p:cNvSpPr>
          <p:nvPr>
            <p:ph type="pic" sz="quarter" idx="15"/>
          </p:nvPr>
        </p:nvSpPr>
        <p:spPr>
          <a:xfrm>
            <a:off x="0" y="0"/>
            <a:ext cx="9144000" cy="5143500"/>
          </a:xfrm>
          <a:prstGeom prst="rect">
            <a:avLst/>
          </a:prstGeom>
        </p:spPr>
        <p:txBody>
          <a:bodyPr/>
          <a:lstStyle/>
          <a:p>
            <a:r>
              <a:rPr lang="en-US"/>
              <a:t>Click icon to add picture</a:t>
            </a:r>
          </a:p>
        </p:txBody>
      </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1136990" y="2087674"/>
            <a:ext cx="6870023" cy="798822"/>
          </a:xfrm>
          <a:prstGeom prst="rect">
            <a:avLst/>
          </a:prstGeom>
        </p:spPr>
        <p:txBody>
          <a:bodyPr lIns="0" tIns="0" rIns="0" bIns="0">
            <a:normAutofit/>
          </a:bodyPr>
          <a:lstStyle>
            <a:lvl1pPr marL="0" indent="0" algn="ctr">
              <a:lnSpc>
                <a:spcPct val="90000"/>
              </a:lnSpc>
              <a:buNone/>
              <a:defRPr sz="5000" b="0" i="0">
                <a:solidFill>
                  <a:schemeClr val="bg1"/>
                </a:solidFill>
                <a:latin typeface="Franklin Gothic Demi Cond" panose="020B0603020102020204" pitchFamily="34" charset="0"/>
              </a:defRPr>
            </a:lvl1pPr>
          </a:lstStyle>
          <a:p>
            <a:pPr lvl="0"/>
            <a:r>
              <a:rPr lang="en-US"/>
              <a:t>Your Text Here</a:t>
            </a:r>
          </a:p>
        </p:txBody>
      </p:sp>
      <p:pic>
        <p:nvPicPr>
          <p:cNvPr id="2" name="Google Shape;103;p15">
            <a:extLst>
              <a:ext uri="{FF2B5EF4-FFF2-40B4-BE49-F238E27FC236}">
                <a16:creationId xmlns:a16="http://schemas.microsoft.com/office/drawing/2014/main" id="{BBA3E053-29EF-3F2F-E6BE-76620B1425DA}"/>
              </a:ext>
            </a:extLst>
          </p:cNvPr>
          <p:cNvPicPr preferRelativeResize="0"/>
          <p:nvPr/>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0" y="4820008"/>
            <a:ext cx="680159" cy="261600"/>
          </a:xfrm>
          <a:prstGeom prst="rect">
            <a:avLst/>
          </a:prstGeom>
          <a:noFill/>
          <a:ln>
            <a:noFill/>
          </a:ln>
        </p:spPr>
      </p:pic>
      <p:sp>
        <p:nvSpPr>
          <p:cNvPr id="3" name="Google Shape;101;p15">
            <a:extLst>
              <a:ext uri="{FF2B5EF4-FFF2-40B4-BE49-F238E27FC236}">
                <a16:creationId xmlns:a16="http://schemas.microsoft.com/office/drawing/2014/main" id="{CDBE92AB-2BF6-6393-4B13-33D0399EEB2A}"/>
              </a:ext>
            </a:extLst>
          </p:cNvPr>
          <p:cNvSpPr/>
          <p:nvPr/>
        </p:nvSpPr>
        <p:spPr>
          <a:xfrm>
            <a:off x="165754" y="4827245"/>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spTree>
    <p:extLst>
      <p:ext uri="{BB962C8B-B14F-4D97-AF65-F5344CB8AC3E}">
        <p14:creationId xmlns:p14="http://schemas.microsoft.com/office/powerpoint/2010/main" val="6269853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p:nvPicPr>
        <p:blipFill rotWithShape="1">
          <a:blip r:embed="rId2">
            <a:alphaModFix amt="30000"/>
          </a:blip>
          <a:srcRect t="15473" r="24085"/>
          <a:stretch/>
        </p:blipFill>
        <p:spPr>
          <a:xfrm>
            <a:off x="8033215" y="-1"/>
            <a:ext cx="1128346" cy="1259351"/>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2" name="Text Placeholder 29">
            <a:extLst>
              <a:ext uri="{FF2B5EF4-FFF2-40B4-BE49-F238E27FC236}">
                <a16:creationId xmlns:a16="http://schemas.microsoft.com/office/drawing/2014/main" id="{409A0ADA-DA3D-24E5-44AF-EBA6F0EE4A19}"/>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6" name="Text Placeholder 29">
            <a:extLst>
              <a:ext uri="{FF2B5EF4-FFF2-40B4-BE49-F238E27FC236}">
                <a16:creationId xmlns:a16="http://schemas.microsoft.com/office/drawing/2014/main" id="{2209CFBB-419A-B290-F0E0-F49A52BE1E5C}"/>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8" name="Text Placeholder 29">
            <a:extLst>
              <a:ext uri="{FF2B5EF4-FFF2-40B4-BE49-F238E27FC236}">
                <a16:creationId xmlns:a16="http://schemas.microsoft.com/office/drawing/2014/main" id="{25BD1FD8-8183-1268-62B3-3A383F41F6C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9" name="Text Placeholder 29">
            <a:extLst>
              <a:ext uri="{FF2B5EF4-FFF2-40B4-BE49-F238E27FC236}">
                <a16:creationId xmlns:a16="http://schemas.microsoft.com/office/drawing/2014/main" id="{93C51558-755A-1E4A-6D42-80164174418F}"/>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4" name="Text Placeholder 18">
            <a:extLst>
              <a:ext uri="{FF2B5EF4-FFF2-40B4-BE49-F238E27FC236}">
                <a16:creationId xmlns:a16="http://schemas.microsoft.com/office/drawing/2014/main" id="{EB591183-BFA5-5FF6-BA9E-B3327D05D934}"/>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49D1FFA-EFBB-29B9-DFB0-CB63E57C3AD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42184533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g number">
  <p:cSld name="1_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29">
            <a:extLst>
              <a:ext uri="{FF2B5EF4-FFF2-40B4-BE49-F238E27FC236}">
                <a16:creationId xmlns:a16="http://schemas.microsoft.com/office/drawing/2014/main" id="{9F475AA1-D4C3-2B41-1DD9-BBF0DA84819F}"/>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13" name="Text Placeholder 29">
            <a:extLst>
              <a:ext uri="{FF2B5EF4-FFF2-40B4-BE49-F238E27FC236}">
                <a16:creationId xmlns:a16="http://schemas.microsoft.com/office/drawing/2014/main" id="{5D80CFDB-04F5-D9A5-AC39-99A526E4A224}"/>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14" name="Text Placeholder 29">
            <a:extLst>
              <a:ext uri="{FF2B5EF4-FFF2-40B4-BE49-F238E27FC236}">
                <a16:creationId xmlns:a16="http://schemas.microsoft.com/office/drawing/2014/main" id="{776049F3-D5AA-5D94-8536-6AEAF08BFC9D}"/>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15" name="Text Placeholder 29">
            <a:extLst>
              <a:ext uri="{FF2B5EF4-FFF2-40B4-BE49-F238E27FC236}">
                <a16:creationId xmlns:a16="http://schemas.microsoft.com/office/drawing/2014/main" id="{EFB860D9-6E71-6AE5-6671-565C42A760B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16" name="Text Placeholder 29">
            <a:extLst>
              <a:ext uri="{FF2B5EF4-FFF2-40B4-BE49-F238E27FC236}">
                <a16:creationId xmlns:a16="http://schemas.microsoft.com/office/drawing/2014/main" id="{6D1C1896-8424-D0AC-B6C7-5D5E9C2397FE}"/>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49BF82F7-F61D-CB66-AEED-C36BAC11EE6D}"/>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4206E43-3D48-E0CD-D01C-40FB91D7A8BC}"/>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3737029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29">
            <a:extLst>
              <a:ext uri="{FF2B5EF4-FFF2-40B4-BE49-F238E27FC236}">
                <a16:creationId xmlns:a16="http://schemas.microsoft.com/office/drawing/2014/main" id="{324B76D2-74C7-23D5-8482-CC750B392D30}"/>
              </a:ext>
            </a:extLst>
          </p:cNvPr>
          <p:cNvSpPr>
            <a:spLocks noGrp="1"/>
          </p:cNvSpPr>
          <p:nvPr>
            <p:ph type="body" sz="quarter" idx="18" hasCustomPrompt="1"/>
          </p:nvPr>
        </p:nvSpPr>
        <p:spPr>
          <a:xfrm>
            <a:off x="299530" y="1334921"/>
            <a:ext cx="7692203" cy="3221199"/>
          </a:xfrm>
          <a:prstGeom prst="rect">
            <a:avLst/>
          </a:prstGeom>
        </p:spPr>
        <p:txBody>
          <a:bodyPr lIns="0" tIns="0" rIns="0" bIns="0">
            <a:noAutofit/>
          </a:bodyPr>
          <a:lstStyle>
            <a:lvl1pPr marL="457200" indent="-342900">
              <a:lnSpc>
                <a:spcPct val="100000"/>
              </a:lnSpc>
              <a:spcAft>
                <a:spcPts val="1200"/>
              </a:spcAft>
              <a:buFontTx/>
              <a:buBlip>
                <a:blip r:embed="rId3"/>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20">
            <a:extLst>
              <a:ext uri="{FF2B5EF4-FFF2-40B4-BE49-F238E27FC236}">
                <a16:creationId xmlns:a16="http://schemas.microsoft.com/office/drawing/2014/main" id="{93179DC4-32BE-FA92-3BE4-63F2AA5297B0}"/>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13" name="Text Placeholder 18">
            <a:extLst>
              <a:ext uri="{FF2B5EF4-FFF2-40B4-BE49-F238E27FC236}">
                <a16:creationId xmlns:a16="http://schemas.microsoft.com/office/drawing/2014/main" id="{185D2F75-D938-4F4C-B7B3-632503CED060}"/>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Tree>
    <p:extLst>
      <p:ext uri="{BB962C8B-B14F-4D97-AF65-F5344CB8AC3E}">
        <p14:creationId xmlns:p14="http://schemas.microsoft.com/office/powerpoint/2010/main" val="2142874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number" preserve="1">
  <p:cSld name="1_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29">
            <a:extLst>
              <a:ext uri="{FF2B5EF4-FFF2-40B4-BE49-F238E27FC236}">
                <a16:creationId xmlns:a16="http://schemas.microsoft.com/office/drawing/2014/main" id="{99E45540-EB18-47E1-EF48-B2B12DDFF1A3}"/>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7" name="Text Placeholder 18">
            <a:extLst>
              <a:ext uri="{FF2B5EF4-FFF2-40B4-BE49-F238E27FC236}">
                <a16:creationId xmlns:a16="http://schemas.microsoft.com/office/drawing/2014/main" id="{A9BDD3A2-2968-332D-4767-EC29449880E6}"/>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73BCC6E3-7CFE-1745-508F-C045D42F9EE7}"/>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6210315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 Placeholder 29">
            <a:extLst>
              <a:ext uri="{FF2B5EF4-FFF2-40B4-BE49-F238E27FC236}">
                <a16:creationId xmlns:a16="http://schemas.microsoft.com/office/drawing/2014/main" id="{B9825253-DAF4-CF92-1D2E-3783A7364A60}"/>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54698FDD-748B-D59C-A6CF-02E25CEE942E}"/>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1BA9A157-0C33-22FA-FD13-AB9F4CA46C11}"/>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856239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6" name="Text Placeholder 29">
            <a:extLst>
              <a:ext uri="{FF2B5EF4-FFF2-40B4-BE49-F238E27FC236}">
                <a16:creationId xmlns:a16="http://schemas.microsoft.com/office/drawing/2014/main" id="{59ADEDAA-20A5-A6AF-21EB-6ABD137F6951}"/>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18">
            <a:extLst>
              <a:ext uri="{FF2B5EF4-FFF2-40B4-BE49-F238E27FC236}">
                <a16:creationId xmlns:a16="http://schemas.microsoft.com/office/drawing/2014/main" id="{FB81D4AB-C775-88F6-7E88-7A0620C58B55}"/>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F2A5555-8422-D7DE-4BC1-E5F097D2E8F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1358646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2" name="Text Placeholder 29">
            <a:extLst>
              <a:ext uri="{FF2B5EF4-FFF2-40B4-BE49-F238E27FC236}">
                <a16:creationId xmlns:a16="http://schemas.microsoft.com/office/drawing/2014/main" id="{7854707D-6329-26E2-E08D-0B548653075B}"/>
              </a:ext>
            </a:extLst>
          </p:cNvPr>
          <p:cNvSpPr>
            <a:spLocks noGrp="1"/>
          </p:cNvSpPr>
          <p:nvPr>
            <p:ph type="body" sz="quarter" idx="20" hasCustomPrompt="1"/>
          </p:nvPr>
        </p:nvSpPr>
        <p:spPr>
          <a:xfrm>
            <a:off x="299529" y="1334921"/>
            <a:ext cx="6768026"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3" name="Text Placeholder 18">
            <a:extLst>
              <a:ext uri="{FF2B5EF4-FFF2-40B4-BE49-F238E27FC236}">
                <a16:creationId xmlns:a16="http://schemas.microsoft.com/office/drawing/2014/main" id="{E44FC51F-D0DC-C30E-4C3E-B6FE1A4B1A2E}"/>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7A732B54-24ED-A8A9-DE40-8F66C36FEAF8}"/>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14304998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1" name="Text Placeholder 29">
            <a:extLst>
              <a:ext uri="{FF2B5EF4-FFF2-40B4-BE49-F238E27FC236}">
                <a16:creationId xmlns:a16="http://schemas.microsoft.com/office/drawing/2014/main" id="{05AC3C03-D79C-AC2E-E09F-5DAA927E1B87}"/>
              </a:ext>
            </a:extLst>
          </p:cNvPr>
          <p:cNvSpPr>
            <a:spLocks noGrp="1"/>
          </p:cNvSpPr>
          <p:nvPr>
            <p:ph type="body" sz="quarter" idx="21" hasCustomPrompt="1"/>
          </p:nvPr>
        </p:nvSpPr>
        <p:spPr>
          <a:xfrm>
            <a:off x="445861" y="1339459"/>
            <a:ext cx="6621694"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7" name="Text Placeholder 18">
            <a:extLst>
              <a:ext uri="{FF2B5EF4-FFF2-40B4-BE49-F238E27FC236}">
                <a16:creationId xmlns:a16="http://schemas.microsoft.com/office/drawing/2014/main" id="{350C05DE-AE19-65DB-3CBD-4BC741C85BD4}"/>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8" name="Text Placeholder 20">
            <a:extLst>
              <a:ext uri="{FF2B5EF4-FFF2-40B4-BE49-F238E27FC236}">
                <a16:creationId xmlns:a16="http://schemas.microsoft.com/office/drawing/2014/main" id="{0397AF4C-6D07-AC93-2FCD-66E88B8F7F03}"/>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229046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r>
              <a:rPr lang="en-US"/>
              <a:t>Click icon to add picture</a:t>
            </a:r>
          </a:p>
        </p:txBody>
      </p:sp>
      <p:sp>
        <p:nvSpPr>
          <p:cNvPr id="8" name="Text Placeholder 29">
            <a:extLst>
              <a:ext uri="{FF2B5EF4-FFF2-40B4-BE49-F238E27FC236}">
                <a16:creationId xmlns:a16="http://schemas.microsoft.com/office/drawing/2014/main" id="{83C4DB91-449E-5B40-445E-3480B3EB4844}"/>
              </a:ext>
            </a:extLst>
          </p:cNvPr>
          <p:cNvSpPr>
            <a:spLocks noGrp="1"/>
          </p:cNvSpPr>
          <p:nvPr>
            <p:ph type="body" sz="quarter" idx="20"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1" name="Text Placeholder 18">
            <a:extLst>
              <a:ext uri="{FF2B5EF4-FFF2-40B4-BE49-F238E27FC236}">
                <a16:creationId xmlns:a16="http://schemas.microsoft.com/office/drawing/2014/main" id="{6C285DB6-09A0-D040-8832-9A40124D6EDD}"/>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3" name="Text Placeholder 20">
            <a:extLst>
              <a:ext uri="{FF2B5EF4-FFF2-40B4-BE49-F238E27FC236}">
                <a16:creationId xmlns:a16="http://schemas.microsoft.com/office/drawing/2014/main" id="{D98A0BAB-8A0A-5471-E822-79E4CD33851B}"/>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4966188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3">
            <a:alphaModFix amt="30000"/>
          </a:blip>
          <a:srcRect l="-2151" t="31763" r="75535" b="-6398"/>
          <a:stretch/>
        </p:blipFill>
        <p:spPr>
          <a:xfrm>
            <a:off x="7298950" y="0"/>
            <a:ext cx="1997401" cy="5143500"/>
          </a:xfrm>
          <a:prstGeom prst="rect">
            <a:avLst/>
          </a:prstGeom>
        </p:spPr>
      </p:pic>
      <p:sp>
        <p:nvSpPr>
          <p:cNvPr id="14" name="Picture Placeholder 10">
            <a:extLst>
              <a:ext uri="{FF2B5EF4-FFF2-40B4-BE49-F238E27FC236}">
                <a16:creationId xmlns:a16="http://schemas.microsoft.com/office/drawing/2014/main" id="{E7E42B8B-065A-3EDE-FE20-675975160E98}"/>
              </a:ext>
            </a:extLst>
          </p:cNvPr>
          <p:cNvSpPr>
            <a:spLocks noGrp="1"/>
          </p:cNvSpPr>
          <p:nvPr>
            <p:ph type="pic" sz="quarter" idx="18"/>
          </p:nvPr>
        </p:nvSpPr>
        <p:spPr>
          <a:xfrm>
            <a:off x="6521762" y="-194567"/>
            <a:ext cx="2130552" cy="2130552"/>
          </a:xfrm>
          <a:prstGeom prst="ellipse">
            <a:avLst/>
          </a:prstGeom>
          <a:ln w="38100">
            <a:solidFill>
              <a:schemeClr val="bg1"/>
            </a:solidFill>
          </a:ln>
        </p:spPr>
        <p:txBody>
          <a:bodyPr/>
          <a:lstStyle/>
          <a:p>
            <a:r>
              <a:rPr lang="en-US"/>
              <a:t>Click icon to add picture</a:t>
            </a:r>
          </a:p>
        </p:txBody>
      </p:sp>
      <p:sp>
        <p:nvSpPr>
          <p:cNvPr id="15" name="Picture Placeholder 10">
            <a:extLst>
              <a:ext uri="{FF2B5EF4-FFF2-40B4-BE49-F238E27FC236}">
                <a16:creationId xmlns:a16="http://schemas.microsoft.com/office/drawing/2014/main" id="{F6805369-F8E0-B6CC-FE37-C4BC9EC3CCFF}"/>
              </a:ext>
            </a:extLst>
          </p:cNvPr>
          <p:cNvSpPr>
            <a:spLocks noGrp="1"/>
          </p:cNvSpPr>
          <p:nvPr>
            <p:ph type="pic" sz="quarter" idx="19"/>
          </p:nvPr>
        </p:nvSpPr>
        <p:spPr>
          <a:xfrm>
            <a:off x="5937321" y="1265206"/>
            <a:ext cx="2084831" cy="2084831"/>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1CC262FF-81BF-AFCE-2123-5F65EB740EFD}"/>
              </a:ext>
            </a:extLst>
          </p:cNvPr>
          <p:cNvSpPr>
            <a:spLocks noGrp="1"/>
          </p:cNvSpPr>
          <p:nvPr>
            <p:ph type="pic" sz="quarter" idx="20"/>
          </p:nvPr>
        </p:nvSpPr>
        <p:spPr>
          <a:xfrm>
            <a:off x="6238298" y="3056558"/>
            <a:ext cx="2697480" cy="2697480"/>
          </a:xfrm>
          <a:prstGeom prst="ellipse">
            <a:avLst/>
          </a:prstGeom>
          <a:ln w="38100">
            <a:solidFill>
              <a:schemeClr val="bg1"/>
            </a:solidFill>
          </a:ln>
        </p:spPr>
        <p:txBody>
          <a:bodyPr/>
          <a:lstStyle/>
          <a:p>
            <a:r>
              <a:rPr lang="en-US"/>
              <a:t>Click icon to add picture</a:t>
            </a:r>
          </a:p>
        </p:txBody>
      </p:sp>
      <p:sp>
        <p:nvSpPr>
          <p:cNvPr id="10" name="Text Placeholder 29">
            <a:extLst>
              <a:ext uri="{FF2B5EF4-FFF2-40B4-BE49-F238E27FC236}">
                <a16:creationId xmlns:a16="http://schemas.microsoft.com/office/drawing/2014/main" id="{A98273EE-78B6-B790-5D3A-946B388640B9}"/>
              </a:ext>
            </a:extLst>
          </p:cNvPr>
          <p:cNvSpPr>
            <a:spLocks noGrp="1"/>
          </p:cNvSpPr>
          <p:nvPr>
            <p:ph type="body" sz="quarter" idx="21"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9274CF2D-FA8F-AB16-E5D7-5EBF62DA0A32}"/>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8053258-0DBF-11AE-556D-322B71AB6931}"/>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58174316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One column text" preserve="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r>
              <a:rPr lang="en-US"/>
              <a:t>Click icon to add picture</a:t>
            </a:r>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r>
              <a:rPr lang="en-US"/>
              <a:t>Click icon to add picture</a:t>
            </a:r>
          </a:p>
        </p:txBody>
      </p:sp>
      <p:sp>
        <p:nvSpPr>
          <p:cNvPr id="11" name="Text Placeholder 29">
            <a:extLst>
              <a:ext uri="{FF2B5EF4-FFF2-40B4-BE49-F238E27FC236}">
                <a16:creationId xmlns:a16="http://schemas.microsoft.com/office/drawing/2014/main" id="{9A39F6E9-B1AD-BBEA-7974-49AEAF9DB42D}"/>
              </a:ext>
            </a:extLst>
          </p:cNvPr>
          <p:cNvSpPr>
            <a:spLocks noGrp="1"/>
          </p:cNvSpPr>
          <p:nvPr>
            <p:ph type="body" sz="quarter" idx="21" hasCustomPrompt="1"/>
          </p:nvPr>
        </p:nvSpPr>
        <p:spPr>
          <a:xfrm>
            <a:off x="445861" y="1339459"/>
            <a:ext cx="5148400"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F655DE28-5E37-5944-E471-A7CFC26BA139}"/>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5B871439-AF05-C555-A6CE-33599322A8AE}"/>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918161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Main point" preserve="1">
  <p:cSld name="1_Main point">
    <p:spTree>
      <p:nvGrpSpPr>
        <p:cNvPr id="1" name="Shape 32"/>
        <p:cNvGrpSpPr/>
        <p:nvPr/>
      </p:nvGrpSpPr>
      <p:grpSpPr>
        <a:xfrm>
          <a:off x="0" y="0"/>
          <a:ext cx="0" cy="0"/>
          <a:chOff x="0" y="0"/>
          <a:chExt cx="0" cy="0"/>
        </a:xfrm>
      </p:grpSpPr>
      <p:sp>
        <p:nvSpPr>
          <p:cNvPr id="2" name="Google Shape;247;p19">
            <a:extLst>
              <a:ext uri="{FF2B5EF4-FFF2-40B4-BE49-F238E27FC236}">
                <a16:creationId xmlns:a16="http://schemas.microsoft.com/office/drawing/2014/main" id="{758F07DD-E6DA-4FA0-6A74-57CB9DE4C0FC}"/>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03;p15">
            <a:extLst>
              <a:ext uri="{FF2B5EF4-FFF2-40B4-BE49-F238E27FC236}">
                <a16:creationId xmlns:a16="http://schemas.microsoft.com/office/drawing/2014/main" id="{0570A159-DE52-FCDE-C8A8-97E5F2A36725}"/>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6" name="Google Shape;101;p15">
            <a:extLst>
              <a:ext uri="{FF2B5EF4-FFF2-40B4-BE49-F238E27FC236}">
                <a16:creationId xmlns:a16="http://schemas.microsoft.com/office/drawing/2014/main" id="{0AAE119A-FD35-E9F8-9D02-9A6CA4F6E25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92;p14">
            <a:extLst>
              <a:ext uri="{FF2B5EF4-FFF2-40B4-BE49-F238E27FC236}">
                <a16:creationId xmlns:a16="http://schemas.microsoft.com/office/drawing/2014/main" id="{B4836845-D06F-E9BF-8B33-3FC6F5D19EF1}"/>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3;p14">
            <a:extLst>
              <a:ext uri="{FF2B5EF4-FFF2-40B4-BE49-F238E27FC236}">
                <a16:creationId xmlns:a16="http://schemas.microsoft.com/office/drawing/2014/main" id="{91FD2730-B160-A247-36FC-0793553284E3}"/>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4;p14">
            <a:extLst>
              <a:ext uri="{FF2B5EF4-FFF2-40B4-BE49-F238E27FC236}">
                <a16:creationId xmlns:a16="http://schemas.microsoft.com/office/drawing/2014/main" id="{449528D1-5DBB-823F-3601-50993B803577}"/>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Picture 13" descr="Background pattern&#10;&#10;Description automatically generated">
            <a:extLst>
              <a:ext uri="{FF2B5EF4-FFF2-40B4-BE49-F238E27FC236}">
                <a16:creationId xmlns:a16="http://schemas.microsoft.com/office/drawing/2014/main" id="{88E1857C-8D72-6502-E64C-4BF4295D587C}"/>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4" name="Google Shape;88;p14">
            <a:extLst>
              <a:ext uri="{FF2B5EF4-FFF2-40B4-BE49-F238E27FC236}">
                <a16:creationId xmlns:a16="http://schemas.microsoft.com/office/drawing/2014/main" id="{ACAFCD32-AEFC-294A-056C-4E09FD85F3D5}"/>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25">
            <a:extLst>
              <a:ext uri="{FF2B5EF4-FFF2-40B4-BE49-F238E27FC236}">
                <a16:creationId xmlns:a16="http://schemas.microsoft.com/office/drawing/2014/main" id="{A971803F-251C-C426-D6B1-CD8F36E1CDFC}"/>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8" name="Text Placeholder 29">
            <a:extLst>
              <a:ext uri="{FF2B5EF4-FFF2-40B4-BE49-F238E27FC236}">
                <a16:creationId xmlns:a16="http://schemas.microsoft.com/office/drawing/2014/main" id="{D7258BDA-14A6-DE92-DA66-D646E7CD33B3}"/>
              </a:ext>
            </a:extLst>
          </p:cNvPr>
          <p:cNvSpPr>
            <a:spLocks noGrp="1"/>
          </p:cNvSpPr>
          <p:nvPr>
            <p:ph type="body" sz="quarter" idx="21" hasCustomPrompt="1"/>
          </p:nvPr>
        </p:nvSpPr>
        <p:spPr>
          <a:xfrm>
            <a:off x="609731" y="1799871"/>
            <a:ext cx="7979315"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13" name="Picture 12" descr="Diagram&#10;&#10;Description automatically generated">
            <a:extLst>
              <a:ext uri="{FF2B5EF4-FFF2-40B4-BE49-F238E27FC236}">
                <a16:creationId xmlns:a16="http://schemas.microsoft.com/office/drawing/2014/main" id="{EF2A24FA-8327-C322-1FB8-9EB28E5B1774}"/>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Tree>
    <p:extLst>
      <p:ext uri="{BB962C8B-B14F-4D97-AF65-F5344CB8AC3E}">
        <p14:creationId xmlns:p14="http://schemas.microsoft.com/office/powerpoint/2010/main" val="16378992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preserve="1">
  <p:cSld name="1_Title and two columns">
    <p:spTree>
      <p:nvGrpSpPr>
        <p:cNvPr id="1" name="Shape 20"/>
        <p:cNvGrpSpPr/>
        <p:nvPr/>
      </p:nvGrpSpPr>
      <p:grpSpPr>
        <a:xfrm>
          <a:off x="0" y="0"/>
          <a:ext cx="0" cy="0"/>
          <a:chOff x="0" y="0"/>
          <a:chExt cx="0" cy="0"/>
        </a:xfrm>
      </p:grpSpPr>
      <p:sp>
        <p:nvSpPr>
          <p:cNvPr id="24" name="Google Shape;247;p19">
            <a:extLst>
              <a:ext uri="{FF2B5EF4-FFF2-40B4-BE49-F238E27FC236}">
                <a16:creationId xmlns:a16="http://schemas.microsoft.com/office/drawing/2014/main" id="{335BBF17-24A9-0AF5-89B9-F53A20201EC1}"/>
              </a:ext>
            </a:extLst>
          </p:cNvPr>
          <p:cNvSpPr/>
          <p:nvPr/>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103;p15">
            <a:extLst>
              <a:ext uri="{FF2B5EF4-FFF2-40B4-BE49-F238E27FC236}">
                <a16:creationId xmlns:a16="http://schemas.microsoft.com/office/drawing/2014/main" id="{9021B761-220F-2F9F-225D-AED38E19CA67}"/>
              </a:ext>
            </a:extLst>
          </p:cNvPr>
          <p:cNvPicPr preferRelativeResize="0"/>
          <p:nvPr/>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7" name="Google Shape;101;p15">
            <a:extLst>
              <a:ext uri="{FF2B5EF4-FFF2-40B4-BE49-F238E27FC236}">
                <a16:creationId xmlns:a16="http://schemas.microsoft.com/office/drawing/2014/main" id="{3B21F888-D1CC-72D1-0522-60641BAADE2B}"/>
              </a:ext>
            </a:extLst>
          </p:cNvPr>
          <p:cNvSpPr/>
          <p:nvPr/>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8" name="Google Shape;92;p14">
            <a:extLst>
              <a:ext uri="{FF2B5EF4-FFF2-40B4-BE49-F238E27FC236}">
                <a16:creationId xmlns:a16="http://schemas.microsoft.com/office/drawing/2014/main" id="{05EE169E-EE38-79E3-CAB2-289D79DE3FD1}"/>
              </a:ext>
            </a:extLst>
          </p:cNvPr>
          <p:cNvSpPr/>
          <p:nvPr/>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3;p14">
            <a:extLst>
              <a:ext uri="{FF2B5EF4-FFF2-40B4-BE49-F238E27FC236}">
                <a16:creationId xmlns:a16="http://schemas.microsoft.com/office/drawing/2014/main" id="{74B48D8F-5AC4-03FC-657E-83B2B8D0DCD8}"/>
              </a:ext>
            </a:extLst>
          </p:cNvPr>
          <p:cNvSpPr/>
          <p:nvPr/>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94;p14">
            <a:extLst>
              <a:ext uri="{FF2B5EF4-FFF2-40B4-BE49-F238E27FC236}">
                <a16:creationId xmlns:a16="http://schemas.microsoft.com/office/drawing/2014/main" id="{C3A1E57E-CFD6-873E-7D89-C42A9715BCB8}"/>
              </a:ext>
            </a:extLst>
          </p:cNvPr>
          <p:cNvSpPr/>
          <p:nvPr/>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Picture 30" descr="Background pattern&#10;&#10;Description automatically generated">
            <a:extLst>
              <a:ext uri="{FF2B5EF4-FFF2-40B4-BE49-F238E27FC236}">
                <a16:creationId xmlns:a16="http://schemas.microsoft.com/office/drawing/2014/main" id="{47B76BF8-1766-BF3E-9D87-0BBB717E4AFB}"/>
              </a:ext>
            </a:extLst>
          </p:cNvPr>
          <p:cNvPicPr>
            <a:picLocks noChangeAspect="1"/>
          </p:cNvPicPr>
          <p:nvPr/>
        </p:nvPicPr>
        <p:blipFill rotWithShape="1">
          <a:blip r:embed="rId3">
            <a:alphaModFix amt="30000"/>
          </a:blip>
          <a:srcRect l="1682" t="45926" r="78056" b="33112"/>
          <a:stretch/>
        </p:blipFill>
        <p:spPr>
          <a:xfrm flipH="1">
            <a:off x="-5554" y="-1"/>
            <a:ext cx="1520535" cy="1444646"/>
          </a:xfrm>
          <a:prstGeom prst="rect">
            <a:avLst/>
          </a:prstGeom>
        </p:spPr>
      </p:pic>
      <p:sp>
        <p:nvSpPr>
          <p:cNvPr id="32" name="Google Shape;88;p14">
            <a:extLst>
              <a:ext uri="{FF2B5EF4-FFF2-40B4-BE49-F238E27FC236}">
                <a16:creationId xmlns:a16="http://schemas.microsoft.com/office/drawing/2014/main" id="{3802A774-7EFE-76B7-38EF-0BB14D4B0A44}"/>
              </a:ext>
            </a:extLst>
          </p:cNvPr>
          <p:cNvSpPr/>
          <p:nvPr/>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Text Placeholder 25">
            <a:extLst>
              <a:ext uri="{FF2B5EF4-FFF2-40B4-BE49-F238E27FC236}">
                <a16:creationId xmlns:a16="http://schemas.microsoft.com/office/drawing/2014/main" id="{FB654785-9A81-9229-47F5-8E019DE2B14B}"/>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34" name="Text Placeholder 29">
            <a:extLst>
              <a:ext uri="{FF2B5EF4-FFF2-40B4-BE49-F238E27FC236}">
                <a16:creationId xmlns:a16="http://schemas.microsoft.com/office/drawing/2014/main" id="{F640A075-EC15-F729-F060-5C5B3DC50E1A}"/>
              </a:ext>
            </a:extLst>
          </p:cNvPr>
          <p:cNvSpPr>
            <a:spLocks noGrp="1"/>
          </p:cNvSpPr>
          <p:nvPr>
            <p:ph type="body" sz="quarter" idx="21" hasCustomPrompt="1"/>
          </p:nvPr>
        </p:nvSpPr>
        <p:spPr>
          <a:xfrm>
            <a:off x="609732" y="1799871"/>
            <a:ext cx="3530948"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35" name="Picture 34" descr="Diagram&#10;&#10;Description automatically generated">
            <a:extLst>
              <a:ext uri="{FF2B5EF4-FFF2-40B4-BE49-F238E27FC236}">
                <a16:creationId xmlns:a16="http://schemas.microsoft.com/office/drawing/2014/main" id="{B27FB147-D1BE-5007-0B59-5BDCCABD99B8}"/>
              </a:ext>
            </a:extLst>
          </p:cNvPr>
          <p:cNvPicPr>
            <a:picLocks noChangeAspect="1"/>
          </p:cNvPicPr>
          <p:nvPr/>
        </p:nvPicPr>
        <p:blipFill>
          <a:blip r:embed="rId4">
            <a:alphaModFix amt="30000"/>
          </a:blip>
          <a:stretch>
            <a:fillRect/>
          </a:stretch>
        </p:blipFill>
        <p:spPr>
          <a:xfrm>
            <a:off x="8033215" y="4320119"/>
            <a:ext cx="1486324" cy="1489888"/>
          </a:xfrm>
          <a:prstGeom prst="rect">
            <a:avLst/>
          </a:prstGeom>
        </p:spPr>
      </p:pic>
      <p:sp>
        <p:nvSpPr>
          <p:cNvPr id="36" name="Text Placeholder 29">
            <a:extLst>
              <a:ext uri="{FF2B5EF4-FFF2-40B4-BE49-F238E27FC236}">
                <a16:creationId xmlns:a16="http://schemas.microsoft.com/office/drawing/2014/main" id="{1F35884D-68D0-8054-0D21-17B28156D929}"/>
              </a:ext>
            </a:extLst>
          </p:cNvPr>
          <p:cNvSpPr>
            <a:spLocks noGrp="1"/>
          </p:cNvSpPr>
          <p:nvPr>
            <p:ph type="body" sz="quarter" idx="22" hasCustomPrompt="1"/>
          </p:nvPr>
        </p:nvSpPr>
        <p:spPr>
          <a:xfrm>
            <a:off x="4319090" y="1799871"/>
            <a:ext cx="4269956"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Tree>
    <p:extLst>
      <p:ext uri="{BB962C8B-B14F-4D97-AF65-F5344CB8AC3E}">
        <p14:creationId xmlns:p14="http://schemas.microsoft.com/office/powerpoint/2010/main" val="13397377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two columns">
  <p:cSld name="1_Title and two columns">
    <p:spTree>
      <p:nvGrpSpPr>
        <p:cNvPr id="1" name="Shape 20"/>
        <p:cNvGrpSpPr/>
        <p:nvPr/>
      </p:nvGrpSpPr>
      <p:grpSpPr>
        <a:xfrm>
          <a:off x="0" y="0"/>
          <a:ext cx="0" cy="0"/>
          <a:chOff x="0" y="0"/>
          <a:chExt cx="0" cy="0"/>
        </a:xfrm>
      </p:grpSpPr>
      <p:pic>
        <p:nvPicPr>
          <p:cNvPr id="8" name="Google Shape;63;p13">
            <a:extLst>
              <a:ext uri="{FF2B5EF4-FFF2-40B4-BE49-F238E27FC236}">
                <a16:creationId xmlns:a16="http://schemas.microsoft.com/office/drawing/2014/main" id="{08AE03E9-1866-87CE-2CDA-3027F2365151}"/>
              </a:ext>
            </a:extLst>
          </p:cNvPr>
          <p:cNvPicPr preferRelativeResize="0"/>
          <p:nvPr/>
        </p:nvPicPr>
        <p:blipFill>
          <a:blip r:embed="rId2">
            <a:alphaModFix/>
          </a:blip>
          <a:stretch>
            <a:fillRect/>
          </a:stretch>
        </p:blipFill>
        <p:spPr>
          <a:xfrm>
            <a:off x="694251" y="490400"/>
            <a:ext cx="1362076" cy="523875"/>
          </a:xfrm>
          <a:prstGeom prst="rect">
            <a:avLst/>
          </a:prstGeom>
          <a:noFill/>
          <a:ln>
            <a:noFill/>
          </a:ln>
        </p:spPr>
      </p:pic>
      <p:sp>
        <p:nvSpPr>
          <p:cNvPr id="12" name="TextBox 11">
            <a:extLst>
              <a:ext uri="{FF2B5EF4-FFF2-40B4-BE49-F238E27FC236}">
                <a16:creationId xmlns:a16="http://schemas.microsoft.com/office/drawing/2014/main" id="{0D764B48-D185-539E-0B4F-3029EEB8A5C7}"/>
              </a:ext>
            </a:extLst>
          </p:cNvPr>
          <p:cNvSpPr txBox="1"/>
          <p:nvPr/>
        </p:nvSpPr>
        <p:spPr>
          <a:xfrm>
            <a:off x="10293927" y="-734291"/>
            <a:ext cx="184731" cy="307777"/>
          </a:xfrm>
          <a:prstGeom prst="rect">
            <a:avLst/>
          </a:prstGeom>
          <a:noFill/>
        </p:spPr>
        <p:txBody>
          <a:bodyPr wrap="none" rtlCol="0">
            <a:spAutoFit/>
          </a:bodyPr>
          <a:lstStyle/>
          <a:p>
            <a:endParaRPr lang="en-US"/>
          </a:p>
        </p:txBody>
      </p:sp>
      <p:sp>
        <p:nvSpPr>
          <p:cNvPr id="19" name="Google Shape;459;p27">
            <a:extLst>
              <a:ext uri="{FF2B5EF4-FFF2-40B4-BE49-F238E27FC236}">
                <a16:creationId xmlns:a16="http://schemas.microsoft.com/office/drawing/2014/main" id="{136793A1-E138-F096-1CFF-A8F7DD8617BE}"/>
              </a:ext>
            </a:extLst>
          </p:cNvPr>
          <p:cNvSpPr txBox="1"/>
          <p:nvPr/>
        </p:nvSpPr>
        <p:spPr>
          <a:xfrm>
            <a:off x="857100" y="1887836"/>
            <a:ext cx="2981400" cy="5232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600"/>
              </a:spcBef>
              <a:spcAft>
                <a:spcPts val="0"/>
              </a:spcAft>
              <a:buNone/>
            </a:pPr>
            <a:r>
              <a:rPr lang="en" sz="1700" b="1">
                <a:solidFill>
                  <a:srgbClr val="002F87"/>
                </a:solidFill>
              </a:rPr>
              <a:t>Learn more about </a:t>
            </a:r>
            <a:br>
              <a:rPr lang="en" sz="1700" b="1">
                <a:solidFill>
                  <a:srgbClr val="002F87"/>
                </a:solidFill>
              </a:rPr>
            </a:br>
            <a:r>
              <a:rPr lang="en" sz="1700" b="1">
                <a:solidFill>
                  <a:srgbClr val="002F87"/>
                </a:solidFill>
              </a:rPr>
              <a:t>APHSA and our partners</a:t>
            </a:r>
            <a:endParaRPr sz="1700" b="1">
              <a:solidFill>
                <a:srgbClr val="002F87"/>
              </a:solidFill>
            </a:endParaRPr>
          </a:p>
        </p:txBody>
      </p:sp>
      <p:sp>
        <p:nvSpPr>
          <p:cNvPr id="20" name="Google Shape;460;p27">
            <a:extLst>
              <a:ext uri="{FF2B5EF4-FFF2-40B4-BE49-F238E27FC236}">
                <a16:creationId xmlns:a16="http://schemas.microsoft.com/office/drawing/2014/main" id="{7F3F9669-E2B4-E594-C0B2-8D2EB61670E3}"/>
              </a:ext>
            </a:extLst>
          </p:cNvPr>
          <p:cNvSpPr txBox="1"/>
          <p:nvPr/>
        </p:nvSpPr>
        <p:spPr>
          <a:xfrm>
            <a:off x="704700" y="2772818"/>
            <a:ext cx="3867300" cy="20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600"/>
              </a:spcBef>
              <a:spcAft>
                <a:spcPts val="0"/>
              </a:spcAft>
              <a:buNone/>
            </a:pPr>
            <a:r>
              <a:rPr lang="en" sz="1300">
                <a:solidFill>
                  <a:srgbClr val="54565A"/>
                </a:solidFill>
              </a:rPr>
              <a:t>www.aphsa.org</a:t>
            </a:r>
            <a:endParaRPr sz="1300" b="1">
              <a:solidFill>
                <a:srgbClr val="54565A"/>
              </a:solidFill>
            </a:endParaRPr>
          </a:p>
        </p:txBody>
      </p:sp>
      <p:cxnSp>
        <p:nvCxnSpPr>
          <p:cNvPr id="21" name="Google Shape;461;p27">
            <a:extLst>
              <a:ext uri="{FF2B5EF4-FFF2-40B4-BE49-F238E27FC236}">
                <a16:creationId xmlns:a16="http://schemas.microsoft.com/office/drawing/2014/main" id="{540A85FE-D367-81EC-ED14-82D726DD3E9F}"/>
              </a:ext>
            </a:extLst>
          </p:cNvPr>
          <p:cNvCxnSpPr/>
          <p:nvPr/>
        </p:nvCxnSpPr>
        <p:spPr>
          <a:xfrm>
            <a:off x="719000" y="2025624"/>
            <a:ext cx="0" cy="425100"/>
          </a:xfrm>
          <a:prstGeom prst="straightConnector1">
            <a:avLst/>
          </a:prstGeom>
          <a:noFill/>
          <a:ln w="28575" cap="flat" cmpd="sng">
            <a:solidFill>
              <a:srgbClr val="D02C2F"/>
            </a:solidFill>
            <a:prstDash val="solid"/>
            <a:round/>
            <a:headEnd type="none" w="med" len="med"/>
            <a:tailEnd type="none" w="med" len="med"/>
          </a:ln>
        </p:spPr>
      </p:cxnSp>
      <p:grpSp>
        <p:nvGrpSpPr>
          <p:cNvPr id="23" name="Group 22">
            <a:extLst>
              <a:ext uri="{FF2B5EF4-FFF2-40B4-BE49-F238E27FC236}">
                <a16:creationId xmlns:a16="http://schemas.microsoft.com/office/drawing/2014/main" id="{C857F0C2-C6D4-A3F3-29DA-4F2FA9A65846}"/>
              </a:ext>
            </a:extLst>
          </p:cNvPr>
          <p:cNvGrpSpPr/>
          <p:nvPr/>
        </p:nvGrpSpPr>
        <p:grpSpPr>
          <a:xfrm>
            <a:off x="5214400" y="0"/>
            <a:ext cx="1919644" cy="5143500"/>
            <a:chOff x="5214400" y="0"/>
            <a:chExt cx="1919644" cy="5143500"/>
          </a:xfrm>
        </p:grpSpPr>
        <p:sp>
          <p:nvSpPr>
            <p:cNvPr id="24" name="Google Shape;57;p13">
              <a:extLst>
                <a:ext uri="{FF2B5EF4-FFF2-40B4-BE49-F238E27FC236}">
                  <a16:creationId xmlns:a16="http://schemas.microsoft.com/office/drawing/2014/main" id="{E4327425-0C7B-3464-16DB-AFDE5E109573}"/>
                </a:ext>
              </a:extLst>
            </p:cNvPr>
            <p:cNvSpPr/>
            <p:nvPr/>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58;p13">
              <a:extLst>
                <a:ext uri="{FF2B5EF4-FFF2-40B4-BE49-F238E27FC236}">
                  <a16:creationId xmlns:a16="http://schemas.microsoft.com/office/drawing/2014/main" id="{49F88E1A-6DE1-0D59-B74F-8B1A8C09D3B6}"/>
                </a:ext>
              </a:extLst>
            </p:cNvPr>
            <p:cNvSpPr/>
            <p:nvPr/>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00E57355-9DEA-51A0-B07A-C983DA530174}"/>
                </a:ext>
              </a:extLst>
            </p:cNvPr>
            <p:cNvSpPr/>
            <p:nvPr/>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2" name="Picture Placeholder 36">
            <a:extLst>
              <a:ext uri="{FF2B5EF4-FFF2-40B4-BE49-F238E27FC236}">
                <a16:creationId xmlns:a16="http://schemas.microsoft.com/office/drawing/2014/main" id="{CB581A8D-FE26-D518-EE39-F17D96B0F111}"/>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r>
              <a:rPr lang="en-US"/>
              <a:t>Click icon to add picture</a:t>
            </a:r>
          </a:p>
        </p:txBody>
      </p:sp>
    </p:spTree>
    <p:extLst>
      <p:ext uri="{BB962C8B-B14F-4D97-AF65-F5344CB8AC3E}">
        <p14:creationId xmlns:p14="http://schemas.microsoft.com/office/powerpoint/2010/main" val="5381420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9"/>
        <p:cNvGrpSpPr/>
        <p:nvPr/>
      </p:nvGrpSpPr>
      <p:grpSpPr>
        <a:xfrm>
          <a:off x="0" y="0"/>
          <a:ext cx="0" cy="0"/>
          <a:chOff x="0" y="0"/>
          <a:chExt cx="0" cy="0"/>
        </a:xfrm>
      </p:grpSpPr>
      <p:pic>
        <p:nvPicPr>
          <p:cNvPr id="2" name="Google Shape;63;p13">
            <a:extLst>
              <a:ext uri="{FF2B5EF4-FFF2-40B4-BE49-F238E27FC236}">
                <a16:creationId xmlns:a16="http://schemas.microsoft.com/office/drawing/2014/main" id="{76D0E23B-4D20-A41D-6C13-9BC13285644B}"/>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cxnSp>
        <p:nvCxnSpPr>
          <p:cNvPr id="5" name="Google Shape;69;p13">
            <a:extLst>
              <a:ext uri="{FF2B5EF4-FFF2-40B4-BE49-F238E27FC236}">
                <a16:creationId xmlns:a16="http://schemas.microsoft.com/office/drawing/2014/main" id="{A8236A7A-D370-964D-F987-2FF1C9B0426B}"/>
              </a:ext>
            </a:extLst>
          </p:cNvPr>
          <p:cNvCxnSpPr/>
          <p:nvPr userDrawn="1"/>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sp>
        <p:nvSpPr>
          <p:cNvPr id="19" name="Text Placeholder 18">
            <a:extLst>
              <a:ext uri="{FF2B5EF4-FFF2-40B4-BE49-F238E27FC236}">
                <a16:creationId xmlns:a16="http://schemas.microsoft.com/office/drawing/2014/main" id="{1A98B400-5E89-70B5-7C8D-3C3C63DD45AE}"/>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21" name="Text Placeholder 20">
            <a:extLst>
              <a:ext uri="{FF2B5EF4-FFF2-40B4-BE49-F238E27FC236}">
                <a16:creationId xmlns:a16="http://schemas.microsoft.com/office/drawing/2014/main" id="{D4486C40-6EDE-C5FE-BE00-51AEFB270745}"/>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23" name="Text Placeholder 22">
            <a:extLst>
              <a:ext uri="{FF2B5EF4-FFF2-40B4-BE49-F238E27FC236}">
                <a16:creationId xmlns:a16="http://schemas.microsoft.com/office/drawing/2014/main" id="{CEFCE67F-9B27-FDF6-7D81-0C024D2FDC55}"/>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sp>
        <p:nvSpPr>
          <p:cNvPr id="37" name="Picture Placeholder 36">
            <a:extLst>
              <a:ext uri="{FF2B5EF4-FFF2-40B4-BE49-F238E27FC236}">
                <a16:creationId xmlns:a16="http://schemas.microsoft.com/office/drawing/2014/main" id="{DDD68E87-C281-8338-F8A4-613C647816AD}"/>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9"/>
        <p:cNvGrpSpPr/>
        <p:nvPr/>
      </p:nvGrpSpPr>
      <p:grpSpPr>
        <a:xfrm>
          <a:off x="0" y="0"/>
          <a:ext cx="0" cy="0"/>
          <a:chOff x="0" y="0"/>
          <a:chExt cx="0" cy="0"/>
        </a:xfrm>
      </p:grpSpPr>
      <p:pic>
        <p:nvPicPr>
          <p:cNvPr id="2" name="Google Shape;63;p13">
            <a:extLst>
              <a:ext uri="{FF2B5EF4-FFF2-40B4-BE49-F238E27FC236}">
                <a16:creationId xmlns:a16="http://schemas.microsoft.com/office/drawing/2014/main" id="{76D0E23B-4D20-A41D-6C13-9BC13285644B}"/>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userDrawn="1"/>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3" name="Text Placeholder 18">
            <a:extLst>
              <a:ext uri="{FF2B5EF4-FFF2-40B4-BE49-F238E27FC236}">
                <a16:creationId xmlns:a16="http://schemas.microsoft.com/office/drawing/2014/main" id="{F2782FEA-5E06-7F17-28B6-2ED08BA15504}"/>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6EBA"/>
                </a:solidFill>
                <a:latin typeface="Franklin Gothic Demi Cond" panose="020B0603020102020204" pitchFamily="34" charset="0"/>
              </a:defRPr>
            </a:lvl1pPr>
          </a:lstStyle>
          <a:p>
            <a:pPr lvl="0"/>
            <a:r>
              <a:rPr lang="en-US"/>
              <a:t>YOUR PRESENTATION TITLE GOES HERE</a:t>
            </a:r>
          </a:p>
        </p:txBody>
      </p:sp>
      <p:sp>
        <p:nvSpPr>
          <p:cNvPr id="4" name="Text Placeholder 20">
            <a:extLst>
              <a:ext uri="{FF2B5EF4-FFF2-40B4-BE49-F238E27FC236}">
                <a16:creationId xmlns:a16="http://schemas.microsoft.com/office/drawing/2014/main" id="{184ECA8F-D600-8212-0FE6-5B5697891AB8}"/>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6" name="Text Placeholder 22">
            <a:extLst>
              <a:ext uri="{FF2B5EF4-FFF2-40B4-BE49-F238E27FC236}">
                <a16:creationId xmlns:a16="http://schemas.microsoft.com/office/drawing/2014/main" id="{9CC10F29-B821-8AB6-D53F-A3BBABEA0D01}"/>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7" name="Google Shape;69;p13">
            <a:extLst>
              <a:ext uri="{FF2B5EF4-FFF2-40B4-BE49-F238E27FC236}">
                <a16:creationId xmlns:a16="http://schemas.microsoft.com/office/drawing/2014/main" id="{05FFE05E-3835-C1A9-405A-9B3A46AA9881}"/>
              </a:ext>
            </a:extLst>
          </p:cNvPr>
          <p:cNvCxnSpPr/>
          <p:nvPr userDrawn="1"/>
        </p:nvCxnSpPr>
        <p:spPr>
          <a:xfrm>
            <a:off x="689501" y="3249735"/>
            <a:ext cx="0" cy="425100"/>
          </a:xfrm>
          <a:prstGeom prst="straightConnector1">
            <a:avLst/>
          </a:prstGeom>
          <a:noFill/>
          <a:ln w="28575" cap="flat" cmpd="sng">
            <a:solidFill>
              <a:srgbClr val="C00000"/>
            </a:solidFill>
            <a:prstDash val="solid"/>
            <a:round/>
            <a:headEnd type="none" w="med" len="med"/>
            <a:tailEnd type="none" w="med" len="med"/>
          </a:ln>
        </p:spPr>
      </p:cxnSp>
      <p:sp>
        <p:nvSpPr>
          <p:cNvPr id="9" name="Picture Placeholder 36">
            <a:extLst>
              <a:ext uri="{FF2B5EF4-FFF2-40B4-BE49-F238E27FC236}">
                <a16:creationId xmlns:a16="http://schemas.microsoft.com/office/drawing/2014/main" id="{F4D98F60-DEC0-7DF5-E812-6496FB827A9E}"/>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Tree>
    <p:extLst>
      <p:ext uri="{BB962C8B-B14F-4D97-AF65-F5344CB8AC3E}">
        <p14:creationId xmlns:p14="http://schemas.microsoft.com/office/powerpoint/2010/main" val="33111132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userDrawn="1"/>
        </p:nvSpPr>
        <p:spPr>
          <a:xfrm>
            <a:off x="5757311" y="0"/>
            <a:ext cx="5721300" cy="5143500"/>
          </a:xfrm>
          <a:prstGeom prst="parallelogram">
            <a:avLst>
              <a:gd name="adj" fmla="val 29911"/>
            </a:avLst>
          </a:prstGeom>
          <a:gradFill>
            <a:gsLst>
              <a:gs pos="0">
                <a:srgbClr val="002F87"/>
              </a:gs>
              <a:gs pos="100000">
                <a:srgbClr val="0071BC"/>
              </a:gs>
            </a:gsLst>
            <a:lin ang="1890073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Google Shape;63;p13">
            <a:extLst>
              <a:ext uri="{FF2B5EF4-FFF2-40B4-BE49-F238E27FC236}">
                <a16:creationId xmlns:a16="http://schemas.microsoft.com/office/drawing/2014/main" id="{76D0E23B-4D20-A41D-6C13-9BC13285644B}"/>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userDrawn="1"/>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6" name="Google Shape;56;p13">
            <a:extLst>
              <a:ext uri="{FF2B5EF4-FFF2-40B4-BE49-F238E27FC236}">
                <a16:creationId xmlns:a16="http://schemas.microsoft.com/office/drawing/2014/main" id="{FB92E44F-15DF-AA26-0549-EBC0626874D8}"/>
              </a:ext>
            </a:extLst>
          </p:cNvPr>
          <p:cNvSpPr/>
          <p:nvPr userDrawn="1"/>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 Placeholder 18">
            <a:extLst>
              <a:ext uri="{FF2B5EF4-FFF2-40B4-BE49-F238E27FC236}">
                <a16:creationId xmlns:a16="http://schemas.microsoft.com/office/drawing/2014/main" id="{059ADBDF-BB7C-1667-7B67-7D8E40E70AEC}"/>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2F87"/>
                </a:solidFill>
                <a:latin typeface="Franklin Gothic Demi Cond" panose="020B0603020102020204" pitchFamily="34" charset="0"/>
              </a:defRPr>
            </a:lvl1pPr>
          </a:lstStyle>
          <a:p>
            <a:pPr lvl="0"/>
            <a:r>
              <a:rPr lang="en-US"/>
              <a:t>YOUR PRESENTATION TITLE GOES HERE</a:t>
            </a:r>
          </a:p>
        </p:txBody>
      </p:sp>
      <p:sp>
        <p:nvSpPr>
          <p:cNvPr id="8" name="Text Placeholder 20">
            <a:extLst>
              <a:ext uri="{FF2B5EF4-FFF2-40B4-BE49-F238E27FC236}">
                <a16:creationId xmlns:a16="http://schemas.microsoft.com/office/drawing/2014/main" id="{4875AC63-98F4-2E60-9203-303B275D0909}"/>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9" name="Text Placeholder 22">
            <a:extLst>
              <a:ext uri="{FF2B5EF4-FFF2-40B4-BE49-F238E27FC236}">
                <a16:creationId xmlns:a16="http://schemas.microsoft.com/office/drawing/2014/main" id="{A67D0266-AF02-8188-181F-62A18AE64291}"/>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10" name="Google Shape;69;p13">
            <a:extLst>
              <a:ext uri="{FF2B5EF4-FFF2-40B4-BE49-F238E27FC236}">
                <a16:creationId xmlns:a16="http://schemas.microsoft.com/office/drawing/2014/main" id="{72D505C8-3A44-4C05-15A6-9D9FC3D1D2AD}"/>
              </a:ext>
            </a:extLst>
          </p:cNvPr>
          <p:cNvCxnSpPr/>
          <p:nvPr userDrawn="1"/>
        </p:nvCxnSpPr>
        <p:spPr>
          <a:xfrm>
            <a:off x="689501" y="3249735"/>
            <a:ext cx="0" cy="425100"/>
          </a:xfrm>
          <a:prstGeom prst="straightConnector1">
            <a:avLst/>
          </a:prstGeom>
          <a:noFill/>
          <a:ln w="28575" cap="flat" cmpd="sng">
            <a:solidFill>
              <a:srgbClr val="0071BC"/>
            </a:solidFill>
            <a:prstDash val="solid"/>
            <a:round/>
            <a:headEnd type="none" w="med" len="med"/>
            <a:tailEnd type="none" w="med" len="med"/>
          </a:ln>
        </p:spPr>
      </p:cxnSp>
      <p:pic>
        <p:nvPicPr>
          <p:cNvPr id="11" name="Picture 10" descr="Background pattern&#10;&#10;Description automatically generated">
            <a:extLst>
              <a:ext uri="{FF2B5EF4-FFF2-40B4-BE49-F238E27FC236}">
                <a16:creationId xmlns:a16="http://schemas.microsoft.com/office/drawing/2014/main" id="{88E82ACC-4642-896F-FA72-C7C9960B8DA6}"/>
              </a:ext>
            </a:extLst>
          </p:cNvPr>
          <p:cNvPicPr>
            <a:picLocks noChangeAspect="1"/>
          </p:cNvPicPr>
          <p:nvPr userDrawn="1"/>
        </p:nvPicPr>
        <p:blipFill rotWithShape="1">
          <a:blip r:embed="rId3">
            <a:alphaModFix amt="30000"/>
          </a:blip>
          <a:srcRect l="63014" t="-7159" r="2228" b="41569"/>
          <a:stretch/>
        </p:blipFill>
        <p:spPr>
          <a:xfrm flipH="1">
            <a:off x="6547449" y="379561"/>
            <a:ext cx="2748950" cy="4763913"/>
          </a:xfrm>
          <a:prstGeom prst="rect">
            <a:avLst/>
          </a:prstGeom>
        </p:spPr>
      </p:pic>
    </p:spTree>
    <p:extLst>
      <p:ext uri="{BB962C8B-B14F-4D97-AF65-F5344CB8AC3E}">
        <p14:creationId xmlns:p14="http://schemas.microsoft.com/office/powerpoint/2010/main" val="12039895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userDrawn="1"/>
        </p:nvSpPr>
        <p:spPr>
          <a:xfrm>
            <a:off x="5757311" y="0"/>
            <a:ext cx="5721300" cy="5143500"/>
          </a:xfrm>
          <a:prstGeom prst="parallelogram">
            <a:avLst>
              <a:gd name="adj" fmla="val 29911"/>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Google Shape;63;p13">
            <a:extLst>
              <a:ext uri="{FF2B5EF4-FFF2-40B4-BE49-F238E27FC236}">
                <a16:creationId xmlns:a16="http://schemas.microsoft.com/office/drawing/2014/main" id="{76D0E23B-4D20-A41D-6C13-9BC13285644B}"/>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userDrawn="1"/>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gradFill flip="none" rotWithShape="1">
              <a:gsLst>
                <a:gs pos="0">
                  <a:srgbClr val="0071BC">
                    <a:shade val="30000"/>
                    <a:satMod val="115000"/>
                  </a:srgbClr>
                </a:gs>
                <a:gs pos="50000">
                  <a:srgbClr val="0071BC">
                    <a:shade val="67500"/>
                    <a:satMod val="115000"/>
                  </a:srgbClr>
                </a:gs>
                <a:gs pos="100000">
                  <a:srgbClr val="0071BC">
                    <a:shade val="100000"/>
                    <a:satMod val="115000"/>
                  </a:srgbClr>
                </a:gs>
              </a:gsLst>
              <a:lin ang="540000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11" name="Google Shape;56;p13">
            <a:extLst>
              <a:ext uri="{FF2B5EF4-FFF2-40B4-BE49-F238E27FC236}">
                <a16:creationId xmlns:a16="http://schemas.microsoft.com/office/drawing/2014/main" id="{37B454A8-1A02-348A-0F37-EC9448C35F8B}"/>
              </a:ext>
            </a:extLst>
          </p:cNvPr>
          <p:cNvSpPr/>
          <p:nvPr userDrawn="1"/>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18">
            <a:extLst>
              <a:ext uri="{FF2B5EF4-FFF2-40B4-BE49-F238E27FC236}">
                <a16:creationId xmlns:a16="http://schemas.microsoft.com/office/drawing/2014/main" id="{4F377317-33A8-1BA2-BAEC-36B2EF0513E6}"/>
              </a:ext>
            </a:extLst>
          </p:cNvPr>
          <p:cNvSpPr>
            <a:spLocks noGrp="1"/>
          </p:cNvSpPr>
          <p:nvPr>
            <p:ph type="body" sz="quarter" idx="14" hasCustomPrompt="1"/>
          </p:nvPr>
        </p:nvSpPr>
        <p:spPr>
          <a:xfrm>
            <a:off x="689501" y="1277661"/>
            <a:ext cx="4843003" cy="1777410"/>
          </a:xfrm>
          <a:prstGeom prst="rect">
            <a:avLst/>
          </a:prstGeom>
        </p:spPr>
        <p:txBody>
          <a:bodyPr lIns="0" tIns="0" rIns="0" bIns="0">
            <a:normAutofit/>
          </a:bodyPr>
          <a:lstStyle>
            <a:lvl1pPr marL="0" indent="0">
              <a:lnSpc>
                <a:spcPct val="75000"/>
              </a:lnSpc>
              <a:buNone/>
              <a:defRPr sz="5000" b="0" i="0">
                <a:solidFill>
                  <a:srgbClr val="006EBA"/>
                </a:solidFill>
                <a:latin typeface="Franklin Gothic Demi Cond" panose="020B0603020102020204" pitchFamily="34" charset="0"/>
              </a:defRPr>
            </a:lvl1pPr>
          </a:lstStyle>
          <a:p>
            <a:pPr lvl="0"/>
            <a:r>
              <a:rPr lang="en-US"/>
              <a:t>YOUR PRESENTATION TITLE GOES HERE</a:t>
            </a:r>
          </a:p>
        </p:txBody>
      </p:sp>
      <p:sp>
        <p:nvSpPr>
          <p:cNvPr id="5" name="Text Placeholder 20">
            <a:extLst>
              <a:ext uri="{FF2B5EF4-FFF2-40B4-BE49-F238E27FC236}">
                <a16:creationId xmlns:a16="http://schemas.microsoft.com/office/drawing/2014/main" id="{86801CBD-36D3-8AA0-DBA2-DE86147EFD4C}"/>
              </a:ext>
            </a:extLst>
          </p:cNvPr>
          <p:cNvSpPr>
            <a:spLocks noGrp="1"/>
          </p:cNvSpPr>
          <p:nvPr>
            <p:ph type="body" sz="quarter" idx="15" hasCustomPrompt="1"/>
          </p:nvPr>
        </p:nvSpPr>
        <p:spPr>
          <a:xfrm>
            <a:off x="810132" y="3180713"/>
            <a:ext cx="4404255" cy="569095"/>
          </a:xfrm>
          <a:prstGeom prst="rect">
            <a:avLst/>
          </a:prstGeo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12" name="Text Placeholder 22">
            <a:extLst>
              <a:ext uri="{FF2B5EF4-FFF2-40B4-BE49-F238E27FC236}">
                <a16:creationId xmlns:a16="http://schemas.microsoft.com/office/drawing/2014/main" id="{8351AF2B-E826-FDCD-763C-FB4AF431BFD9}"/>
              </a:ext>
            </a:extLst>
          </p:cNvPr>
          <p:cNvSpPr>
            <a:spLocks noGrp="1"/>
          </p:cNvSpPr>
          <p:nvPr>
            <p:ph type="body" sz="quarter" idx="16" hasCustomPrompt="1"/>
          </p:nvPr>
        </p:nvSpPr>
        <p:spPr>
          <a:xfrm>
            <a:off x="659526" y="3984359"/>
            <a:ext cx="2498613" cy="263706"/>
          </a:xfrm>
          <a:prstGeom prst="rect">
            <a:avLst/>
          </a:prstGeom>
        </p:spPr>
        <p:txBody>
          <a:bodyPr lIns="0" tIns="0" rIns="0" bIns="0">
            <a:normAutofit/>
          </a:bodyPr>
          <a:lstStyle>
            <a:lvl1pPr marL="0" indent="0">
              <a:buNone/>
              <a:defRPr sz="1000" i="1"/>
            </a:lvl1pPr>
          </a:lstStyle>
          <a:p>
            <a:pPr lvl="0"/>
            <a:r>
              <a:rPr lang="en-US"/>
              <a:t>Date Here</a:t>
            </a:r>
          </a:p>
        </p:txBody>
      </p:sp>
      <p:cxnSp>
        <p:nvCxnSpPr>
          <p:cNvPr id="13" name="Google Shape;69;p13">
            <a:extLst>
              <a:ext uri="{FF2B5EF4-FFF2-40B4-BE49-F238E27FC236}">
                <a16:creationId xmlns:a16="http://schemas.microsoft.com/office/drawing/2014/main" id="{07AF943A-9B82-D03B-32DD-69355D4BC65A}"/>
              </a:ext>
            </a:extLst>
          </p:cNvPr>
          <p:cNvCxnSpPr/>
          <p:nvPr userDrawn="1"/>
        </p:nvCxnSpPr>
        <p:spPr>
          <a:xfrm>
            <a:off x="689501" y="3249735"/>
            <a:ext cx="0" cy="425100"/>
          </a:xfrm>
          <a:prstGeom prst="straightConnector1">
            <a:avLst/>
          </a:prstGeom>
          <a:noFill/>
          <a:ln w="28575" cap="flat" cmpd="sng">
            <a:solidFill>
              <a:srgbClr val="C00000"/>
            </a:solidFill>
            <a:prstDash val="solid"/>
            <a:round/>
            <a:headEnd type="none" w="med" len="med"/>
            <a:tailEnd type="none" w="med" len="med"/>
          </a:ln>
        </p:spPr>
      </p:cxnSp>
      <p:pic>
        <p:nvPicPr>
          <p:cNvPr id="17" name="Picture 16" descr="Background pattern&#10;&#10;Description automatically generated">
            <a:extLst>
              <a:ext uri="{FF2B5EF4-FFF2-40B4-BE49-F238E27FC236}">
                <a16:creationId xmlns:a16="http://schemas.microsoft.com/office/drawing/2014/main" id="{E87C55F4-0CCE-7CE8-A612-A56C31691EF4}"/>
              </a:ext>
            </a:extLst>
          </p:cNvPr>
          <p:cNvPicPr>
            <a:picLocks noChangeAspect="1"/>
          </p:cNvPicPr>
          <p:nvPr userDrawn="1"/>
        </p:nvPicPr>
        <p:blipFill rotWithShape="1">
          <a:blip r:embed="rId3"/>
          <a:srcRect r="64072" b="41566"/>
          <a:stretch/>
        </p:blipFill>
        <p:spPr>
          <a:xfrm>
            <a:off x="6453275" y="897148"/>
            <a:ext cx="2843126" cy="4246352"/>
          </a:xfrm>
          <a:prstGeom prst="rect">
            <a:avLst/>
          </a:prstGeom>
        </p:spPr>
      </p:pic>
    </p:spTree>
    <p:extLst>
      <p:ext uri="{BB962C8B-B14F-4D97-AF65-F5344CB8AC3E}">
        <p14:creationId xmlns:p14="http://schemas.microsoft.com/office/powerpoint/2010/main" val="38275538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grpSp>
        <p:nvGrpSpPr>
          <p:cNvPr id="38" name="Group 37">
            <a:extLst>
              <a:ext uri="{FF2B5EF4-FFF2-40B4-BE49-F238E27FC236}">
                <a16:creationId xmlns:a16="http://schemas.microsoft.com/office/drawing/2014/main" id="{A607C360-B04C-B607-540B-65074BB813EC}"/>
              </a:ext>
            </a:extLst>
          </p:cNvPr>
          <p:cNvGrpSpPr/>
          <p:nvPr userDrawn="1"/>
        </p:nvGrpSpPr>
        <p:grpSpPr>
          <a:xfrm>
            <a:off x="5214400"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chemeClr val="bg1"/>
                </a:solidFill>
                <a:latin typeface="Franklin Gothic Demi Cond" panose="020B0603020102020204" pitchFamily="34" charset="0"/>
              </a:defRPr>
            </a:lvl1pPr>
          </a:lstStyle>
          <a:p>
            <a:pPr lvl="0"/>
            <a:r>
              <a:rPr lang="en-US"/>
              <a:t>Your Text Here</a:t>
            </a:r>
          </a:p>
        </p:txBody>
      </p:sp>
      <p:sp>
        <p:nvSpPr>
          <p:cNvPr id="3" name="Picture Placeholder 36">
            <a:extLst>
              <a:ext uri="{FF2B5EF4-FFF2-40B4-BE49-F238E27FC236}">
                <a16:creationId xmlns:a16="http://schemas.microsoft.com/office/drawing/2014/main" id="{10624037-BA2F-BC4F-6AFA-391F2B2CD46F}"/>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Tree>
    <p:extLst>
      <p:ext uri="{BB962C8B-B14F-4D97-AF65-F5344CB8AC3E}">
        <p14:creationId xmlns:p14="http://schemas.microsoft.com/office/powerpoint/2010/main" val="14090148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solidFill>
          <a:srgbClr val="00A14A"/>
        </a:solidFill>
        <a:effectLst/>
      </p:bgPr>
    </p:bg>
    <p:spTree>
      <p:nvGrpSpPr>
        <p:cNvPr id="1" name="Shape 9"/>
        <p:cNvGrpSpPr/>
        <p:nvPr/>
      </p:nvGrpSpPr>
      <p:grpSpPr>
        <a:xfrm>
          <a:off x="0" y="0"/>
          <a:ext cx="0" cy="0"/>
          <a:chOff x="0" y="0"/>
          <a:chExt cx="0" cy="0"/>
        </a:xfrm>
      </p:grpSpPr>
      <p:grpSp>
        <p:nvGrpSpPr>
          <p:cNvPr id="6" name="Group 5">
            <a:extLst>
              <a:ext uri="{FF2B5EF4-FFF2-40B4-BE49-F238E27FC236}">
                <a16:creationId xmlns:a16="http://schemas.microsoft.com/office/drawing/2014/main" id="{CEA9B75A-A866-DFEC-2345-7AE6AA58A8C1}"/>
              </a:ext>
            </a:extLst>
          </p:cNvPr>
          <p:cNvGrpSpPr/>
          <p:nvPr userDrawn="1"/>
        </p:nvGrpSpPr>
        <p:grpSpPr>
          <a:xfrm>
            <a:off x="5214400" y="0"/>
            <a:ext cx="1919644" cy="5143500"/>
            <a:chOff x="5214400" y="0"/>
            <a:chExt cx="1919644" cy="5143500"/>
          </a:xfrm>
        </p:grpSpPr>
        <p:sp>
          <p:nvSpPr>
            <p:cNvPr id="7" name="Google Shape;57;p13">
              <a:extLst>
                <a:ext uri="{FF2B5EF4-FFF2-40B4-BE49-F238E27FC236}">
                  <a16:creationId xmlns:a16="http://schemas.microsoft.com/office/drawing/2014/main" id="{A1E37234-F882-6E6F-7C2A-BA3997F4E971}"/>
                </a:ext>
              </a:extLst>
            </p:cNvPr>
            <p:cNvSpPr/>
            <p:nvPr userDrawn="1"/>
          </p:nvSpPr>
          <p:spPr>
            <a:xfrm>
              <a:off x="5510475" y="3115775"/>
              <a:ext cx="1114200" cy="2027700"/>
            </a:xfrm>
            <a:prstGeom prst="parallelogram">
              <a:avLst>
                <a:gd name="adj" fmla="val 54912"/>
              </a:avLst>
            </a:prstGeom>
            <a:solidFill>
              <a:srgbClr val="002F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8" name="Google Shape;58;p13">
              <a:extLst>
                <a:ext uri="{FF2B5EF4-FFF2-40B4-BE49-F238E27FC236}">
                  <a16:creationId xmlns:a16="http://schemas.microsoft.com/office/drawing/2014/main" id="{453C1375-2F53-1929-EAD7-E09C26A8CB8C}"/>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9" name="Google Shape;59;p13">
              <a:extLst>
                <a:ext uri="{FF2B5EF4-FFF2-40B4-BE49-F238E27FC236}">
                  <a16:creationId xmlns:a16="http://schemas.microsoft.com/office/drawing/2014/main" id="{2B168BCC-24B3-F379-C1AF-5C92778A5538}"/>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10" name="Text Placeholder 18">
            <a:extLst>
              <a:ext uri="{FF2B5EF4-FFF2-40B4-BE49-F238E27FC236}">
                <a16:creationId xmlns:a16="http://schemas.microsoft.com/office/drawing/2014/main" id="{294E03ED-5499-E989-BD84-B22F5C0B65F2}"/>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chemeClr val="bg1"/>
                </a:solidFill>
                <a:latin typeface="Franklin Gothic Demi Cond" panose="020B0603020102020204" pitchFamily="34" charset="0"/>
              </a:defRPr>
            </a:lvl1pPr>
          </a:lstStyle>
          <a:p>
            <a:pPr lvl="0"/>
            <a:r>
              <a:rPr lang="en-US"/>
              <a:t>Your Text Here</a:t>
            </a:r>
          </a:p>
        </p:txBody>
      </p:sp>
      <p:sp>
        <p:nvSpPr>
          <p:cNvPr id="14" name="Picture Placeholder 36">
            <a:extLst>
              <a:ext uri="{FF2B5EF4-FFF2-40B4-BE49-F238E27FC236}">
                <a16:creationId xmlns:a16="http://schemas.microsoft.com/office/drawing/2014/main" id="{BFC1991D-77B4-7007-EA82-5D52D5B4365F}"/>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Tree>
    <p:extLst>
      <p:ext uri="{BB962C8B-B14F-4D97-AF65-F5344CB8AC3E}">
        <p14:creationId xmlns:p14="http://schemas.microsoft.com/office/powerpoint/2010/main" val="15297316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title and description" userDrawn="1">
  <p:cSld name="1_Section title and description">
    <p:bg>
      <p:bgPr>
        <a:solidFill>
          <a:srgbClr val="F8BE25"/>
        </a:solidFill>
        <a:effectLst/>
      </p:bgPr>
    </p:bg>
    <p:spTree>
      <p:nvGrpSpPr>
        <p:cNvPr id="1" name="Shape 35"/>
        <p:cNvGrpSpPr/>
        <p:nvPr/>
      </p:nvGrpSpPr>
      <p:grpSpPr>
        <a:xfrm>
          <a:off x="0" y="0"/>
          <a:ext cx="0" cy="0"/>
          <a:chOff x="0" y="0"/>
          <a:chExt cx="0" cy="0"/>
        </a:xfrm>
      </p:grpSpPr>
      <p:grpSp>
        <p:nvGrpSpPr>
          <p:cNvPr id="3" name="Group 2">
            <a:extLst>
              <a:ext uri="{FF2B5EF4-FFF2-40B4-BE49-F238E27FC236}">
                <a16:creationId xmlns:a16="http://schemas.microsoft.com/office/drawing/2014/main" id="{57476950-B893-A161-FB0C-B5AF144A62F6}"/>
              </a:ext>
            </a:extLst>
          </p:cNvPr>
          <p:cNvGrpSpPr/>
          <p:nvPr userDrawn="1"/>
        </p:nvGrpSpPr>
        <p:grpSpPr>
          <a:xfrm>
            <a:off x="5214400" y="0"/>
            <a:ext cx="1919644" cy="5143500"/>
            <a:chOff x="5214400" y="0"/>
            <a:chExt cx="1919644" cy="5143500"/>
          </a:xfrm>
        </p:grpSpPr>
        <p:sp>
          <p:nvSpPr>
            <p:cNvPr id="4" name="Google Shape;57;p13">
              <a:extLst>
                <a:ext uri="{FF2B5EF4-FFF2-40B4-BE49-F238E27FC236}">
                  <a16:creationId xmlns:a16="http://schemas.microsoft.com/office/drawing/2014/main" id="{7A1854E7-A78D-325F-1238-B13285B61035}"/>
                </a:ext>
              </a:extLst>
            </p:cNvPr>
            <p:cNvSpPr/>
            <p:nvPr userDrawn="1"/>
          </p:nvSpPr>
          <p:spPr>
            <a:xfrm>
              <a:off x="5510475" y="3115775"/>
              <a:ext cx="1114200" cy="2027700"/>
            </a:xfrm>
            <a:prstGeom prst="parallelogram">
              <a:avLst>
                <a:gd name="adj" fmla="val 54912"/>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58;p13">
              <a:extLst>
                <a:ext uri="{FF2B5EF4-FFF2-40B4-BE49-F238E27FC236}">
                  <a16:creationId xmlns:a16="http://schemas.microsoft.com/office/drawing/2014/main" id="{04E82AB3-693B-E587-0B5C-A1A63FF2792A}"/>
                </a:ext>
              </a:extLst>
            </p:cNvPr>
            <p:cNvSpPr/>
            <p:nvPr userDrawn="1"/>
          </p:nvSpPr>
          <p:spPr>
            <a:xfrm>
              <a:off x="5214400" y="3708900"/>
              <a:ext cx="476700" cy="1434600"/>
            </a:xfrm>
            <a:prstGeom prst="parallelogram">
              <a:avLst>
                <a:gd name="adj" fmla="val 89973"/>
              </a:avLst>
            </a:prstGeom>
            <a:solidFill>
              <a:srgbClr val="6969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59;p13">
              <a:extLst>
                <a:ext uri="{FF2B5EF4-FFF2-40B4-BE49-F238E27FC236}">
                  <a16:creationId xmlns:a16="http://schemas.microsoft.com/office/drawing/2014/main" id="{A9DA1CF4-7C85-1C0B-A4F5-7F619C6C8F81}"/>
                </a:ext>
              </a:extLst>
            </p:cNvPr>
            <p:cNvSpPr/>
            <p:nvPr userDrawn="1"/>
          </p:nvSpPr>
          <p:spPr>
            <a:xfrm>
              <a:off x="6775244" y="0"/>
              <a:ext cx="358800" cy="1083000"/>
            </a:xfrm>
            <a:prstGeom prst="parallelogram">
              <a:avLst>
                <a:gd name="adj" fmla="val 89892"/>
              </a:avLst>
            </a:prstGeom>
            <a:solidFill>
              <a:srgbClr val="D02C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7" name="Text Placeholder 18">
            <a:extLst>
              <a:ext uri="{FF2B5EF4-FFF2-40B4-BE49-F238E27FC236}">
                <a16:creationId xmlns:a16="http://schemas.microsoft.com/office/drawing/2014/main" id="{BFF2E1FA-CC92-5765-6CA7-614C41998FCD}"/>
              </a:ext>
            </a:extLst>
          </p:cNvPr>
          <p:cNvSpPr>
            <a:spLocks noGrp="1"/>
          </p:cNvSpPr>
          <p:nvPr>
            <p:ph type="body" sz="quarter" idx="14" hasCustomPrompt="1"/>
          </p:nvPr>
        </p:nvSpPr>
        <p:spPr>
          <a:xfrm>
            <a:off x="689501" y="1773557"/>
            <a:ext cx="4843003" cy="685126"/>
          </a:xfrm>
          <a:prstGeom prst="rect">
            <a:avLst/>
          </a:prstGeom>
        </p:spPr>
        <p:txBody>
          <a:bodyPr lIns="0" tIns="0" rIns="0" bIns="0">
            <a:normAutofit/>
          </a:bodyPr>
          <a:lstStyle>
            <a:lvl1pPr marL="0" indent="0">
              <a:lnSpc>
                <a:spcPct val="75000"/>
              </a:lnSpc>
              <a:buNone/>
              <a:defRPr sz="5500" b="0" i="0">
                <a:solidFill>
                  <a:srgbClr val="002F87"/>
                </a:solidFill>
                <a:latin typeface="Franklin Gothic Demi Cond" panose="020B0603020102020204" pitchFamily="34" charset="0"/>
              </a:defRPr>
            </a:lvl1pPr>
          </a:lstStyle>
          <a:p>
            <a:pPr lvl="0"/>
            <a:r>
              <a:rPr lang="en-US"/>
              <a:t>Your Text Here</a:t>
            </a:r>
          </a:p>
        </p:txBody>
      </p:sp>
      <p:sp>
        <p:nvSpPr>
          <p:cNvPr id="10" name="Picture Placeholder 36">
            <a:extLst>
              <a:ext uri="{FF2B5EF4-FFF2-40B4-BE49-F238E27FC236}">
                <a16:creationId xmlns:a16="http://schemas.microsoft.com/office/drawing/2014/main" id="{0B9574D7-DC15-395E-6D02-F76BC1200DC3}"/>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D69ED0-A357-EF99-5B76-B47B01D0A668}"/>
              </a:ext>
            </a:extLst>
          </p:cNvPr>
          <p:cNvSpPr>
            <a:spLocks noGrp="1"/>
          </p:cNvSpPr>
          <p:nvPr>
            <p:ph type="pic" sz="quarter" idx="15"/>
          </p:nvPr>
        </p:nvSpPr>
        <p:spPr>
          <a:xfrm>
            <a:off x="0" y="0"/>
            <a:ext cx="9144000" cy="5143500"/>
          </a:xfrm>
          <a:prstGeom prst="rect">
            <a:avLst/>
          </a:prstGeom>
        </p:spPr>
        <p:txBody>
          <a:bodyPr/>
          <a:lstStyle/>
          <a:p>
            <a:endParaRPr lang="en-US"/>
          </a:p>
        </p:txBody>
      </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1136990" y="2087674"/>
            <a:ext cx="6870023" cy="798822"/>
          </a:xfrm>
          <a:prstGeom prst="rect">
            <a:avLst/>
          </a:prstGeom>
        </p:spPr>
        <p:txBody>
          <a:bodyPr lIns="0" tIns="0" rIns="0" bIns="0">
            <a:normAutofit/>
          </a:bodyPr>
          <a:lstStyle>
            <a:lvl1pPr marL="0" indent="0" algn="ctr">
              <a:lnSpc>
                <a:spcPct val="90000"/>
              </a:lnSpc>
              <a:buNone/>
              <a:defRPr sz="5000" b="0" i="0">
                <a:solidFill>
                  <a:schemeClr val="bg1"/>
                </a:solidFill>
                <a:latin typeface="Franklin Gothic Demi Cond" panose="020B0603020102020204" pitchFamily="34" charset="0"/>
              </a:defRPr>
            </a:lvl1pPr>
          </a:lstStyle>
          <a:p>
            <a:pPr lvl="0"/>
            <a:r>
              <a:rPr lang="en-US"/>
              <a:t>Your Text Here</a:t>
            </a:r>
          </a:p>
        </p:txBody>
      </p:sp>
      <p:pic>
        <p:nvPicPr>
          <p:cNvPr id="2" name="Google Shape;103;p15">
            <a:extLst>
              <a:ext uri="{FF2B5EF4-FFF2-40B4-BE49-F238E27FC236}">
                <a16:creationId xmlns:a16="http://schemas.microsoft.com/office/drawing/2014/main" id="{BBA3E053-29EF-3F2F-E6BE-76620B1425DA}"/>
              </a:ext>
            </a:extLst>
          </p:cNvPr>
          <p:cNvPicPr preferRelativeResize="0"/>
          <p:nvPr userDrawn="1"/>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0" y="4820008"/>
            <a:ext cx="680159" cy="261600"/>
          </a:xfrm>
          <a:prstGeom prst="rect">
            <a:avLst/>
          </a:prstGeom>
          <a:noFill/>
          <a:ln>
            <a:noFill/>
          </a:ln>
        </p:spPr>
      </p:pic>
      <p:sp>
        <p:nvSpPr>
          <p:cNvPr id="3" name="Google Shape;101;p15">
            <a:extLst>
              <a:ext uri="{FF2B5EF4-FFF2-40B4-BE49-F238E27FC236}">
                <a16:creationId xmlns:a16="http://schemas.microsoft.com/office/drawing/2014/main" id="{CDBE92AB-2BF6-6393-4B13-33D0399EEB2A}"/>
              </a:ext>
            </a:extLst>
          </p:cNvPr>
          <p:cNvSpPr/>
          <p:nvPr userDrawn="1"/>
        </p:nvSpPr>
        <p:spPr>
          <a:xfrm>
            <a:off x="165754" y="4827245"/>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spTree>
    <p:extLst>
      <p:ext uri="{BB962C8B-B14F-4D97-AF65-F5344CB8AC3E}">
        <p14:creationId xmlns:p14="http://schemas.microsoft.com/office/powerpoint/2010/main" val="15044805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userDrawn="1">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userDrawn="1"/>
        </p:nvPicPr>
        <p:blipFill rotWithShape="1">
          <a:blip r:embed="rId2">
            <a:alphaModFix amt="30000"/>
          </a:blip>
          <a:srcRect t="15473" r="24085"/>
          <a:stretch/>
        </p:blipFill>
        <p:spPr>
          <a:xfrm>
            <a:off x="8033215" y="-1"/>
            <a:ext cx="1128346" cy="1259351"/>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2" name="Text Placeholder 29">
            <a:extLst>
              <a:ext uri="{FF2B5EF4-FFF2-40B4-BE49-F238E27FC236}">
                <a16:creationId xmlns:a16="http://schemas.microsoft.com/office/drawing/2014/main" id="{409A0ADA-DA3D-24E5-44AF-EBA6F0EE4A19}"/>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6" name="Text Placeholder 29">
            <a:extLst>
              <a:ext uri="{FF2B5EF4-FFF2-40B4-BE49-F238E27FC236}">
                <a16:creationId xmlns:a16="http://schemas.microsoft.com/office/drawing/2014/main" id="{2209CFBB-419A-B290-F0E0-F49A52BE1E5C}"/>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8" name="Text Placeholder 29">
            <a:extLst>
              <a:ext uri="{FF2B5EF4-FFF2-40B4-BE49-F238E27FC236}">
                <a16:creationId xmlns:a16="http://schemas.microsoft.com/office/drawing/2014/main" id="{25BD1FD8-8183-1268-62B3-3A383F41F6C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9" name="Text Placeholder 29">
            <a:extLst>
              <a:ext uri="{FF2B5EF4-FFF2-40B4-BE49-F238E27FC236}">
                <a16:creationId xmlns:a16="http://schemas.microsoft.com/office/drawing/2014/main" id="{93C51558-755A-1E4A-6D42-80164174418F}"/>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4" name="Text Placeholder 18">
            <a:extLst>
              <a:ext uri="{FF2B5EF4-FFF2-40B4-BE49-F238E27FC236}">
                <a16:creationId xmlns:a16="http://schemas.microsoft.com/office/drawing/2014/main" id="{EB591183-BFA5-5FF6-BA9E-B3327D05D934}"/>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49D1FFA-EFBB-29B9-DFB0-CB63E57C3AD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ig number" userDrawn="1">
  <p:cSld name="1_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29">
            <a:extLst>
              <a:ext uri="{FF2B5EF4-FFF2-40B4-BE49-F238E27FC236}">
                <a16:creationId xmlns:a16="http://schemas.microsoft.com/office/drawing/2014/main" id="{9F475AA1-D4C3-2B41-1DD9-BBF0DA84819F}"/>
              </a:ext>
            </a:extLst>
          </p:cNvPr>
          <p:cNvSpPr>
            <a:spLocks noGrp="1"/>
          </p:cNvSpPr>
          <p:nvPr>
            <p:ph type="body" sz="quarter" idx="18" hasCustomPrompt="1"/>
          </p:nvPr>
        </p:nvSpPr>
        <p:spPr>
          <a:xfrm>
            <a:off x="299530"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13" name="Text Placeholder 29">
            <a:extLst>
              <a:ext uri="{FF2B5EF4-FFF2-40B4-BE49-F238E27FC236}">
                <a16:creationId xmlns:a16="http://schemas.microsoft.com/office/drawing/2014/main" id="{5D80CFDB-04F5-D9A5-AC39-99A526E4A224}"/>
              </a:ext>
            </a:extLst>
          </p:cNvPr>
          <p:cNvSpPr>
            <a:spLocks noGrp="1"/>
          </p:cNvSpPr>
          <p:nvPr>
            <p:ph type="body" sz="quarter" idx="19" hasCustomPrompt="1"/>
          </p:nvPr>
        </p:nvSpPr>
        <p:spPr>
          <a:xfrm>
            <a:off x="299530"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14" name="Text Placeholder 29">
            <a:extLst>
              <a:ext uri="{FF2B5EF4-FFF2-40B4-BE49-F238E27FC236}">
                <a16:creationId xmlns:a16="http://schemas.microsoft.com/office/drawing/2014/main" id="{776049F3-D5AA-5D94-8536-6AEAF08BFC9D}"/>
              </a:ext>
            </a:extLst>
          </p:cNvPr>
          <p:cNvSpPr>
            <a:spLocks noGrp="1"/>
          </p:cNvSpPr>
          <p:nvPr>
            <p:ph type="body" sz="quarter" idx="20" hasCustomPrompt="1"/>
          </p:nvPr>
        </p:nvSpPr>
        <p:spPr>
          <a:xfrm>
            <a:off x="4342538" y="1334921"/>
            <a:ext cx="3660351" cy="743261"/>
          </a:xfrm>
          <a:prstGeom prst="rect">
            <a:avLst/>
          </a:prstGeom>
        </p:spPr>
        <p:txBody>
          <a:bodyPr lIns="0" tIns="0" rIns="0" bIns="0">
            <a:noAutofit/>
          </a:bodyPr>
          <a:lstStyle>
            <a:lvl1pPr marL="457200" indent="-342900">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15" name="Text Placeholder 29">
            <a:extLst>
              <a:ext uri="{FF2B5EF4-FFF2-40B4-BE49-F238E27FC236}">
                <a16:creationId xmlns:a16="http://schemas.microsoft.com/office/drawing/2014/main" id="{EFB860D9-6E71-6AE5-6671-565C42A760B9}"/>
              </a:ext>
            </a:extLst>
          </p:cNvPr>
          <p:cNvSpPr>
            <a:spLocks noGrp="1"/>
          </p:cNvSpPr>
          <p:nvPr>
            <p:ph type="body" sz="quarter" idx="21" hasCustomPrompt="1"/>
          </p:nvPr>
        </p:nvSpPr>
        <p:spPr>
          <a:xfrm>
            <a:off x="4342538" y="2459411"/>
            <a:ext cx="3660351" cy="743262"/>
          </a:xfrm>
          <a:prstGeom prst="rect">
            <a:avLst/>
          </a:prstGeom>
        </p:spPr>
        <p:txBody>
          <a:bodyPr lIns="0" tIns="0" rIns="0" bIns="0">
            <a:noAutofit/>
          </a:bodyPr>
          <a:lstStyle>
            <a:lvl1pPr marL="457200" indent="-342900">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16" name="Text Placeholder 29">
            <a:extLst>
              <a:ext uri="{FF2B5EF4-FFF2-40B4-BE49-F238E27FC236}">
                <a16:creationId xmlns:a16="http://schemas.microsoft.com/office/drawing/2014/main" id="{6D1C1896-8424-D0AC-B6C7-5D5E9C2397FE}"/>
              </a:ext>
            </a:extLst>
          </p:cNvPr>
          <p:cNvSpPr>
            <a:spLocks noGrp="1"/>
          </p:cNvSpPr>
          <p:nvPr>
            <p:ph type="body" sz="quarter" idx="22" hasCustomPrompt="1"/>
          </p:nvPr>
        </p:nvSpPr>
        <p:spPr>
          <a:xfrm>
            <a:off x="299530" y="3588088"/>
            <a:ext cx="3660351" cy="743261"/>
          </a:xfrm>
          <a:prstGeom prst="rect">
            <a:avLst/>
          </a:prstGeom>
        </p:spPr>
        <p:txBody>
          <a:bodyPr lIns="0" tIns="0" rIns="0" bIns="0">
            <a:noAutofit/>
          </a:bodyPr>
          <a:lstStyle>
            <a:lvl1pPr marL="457200" indent="-342900">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49BF82F7-F61D-CB66-AEED-C36BAC11EE6D}"/>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4206E43-3D48-E0CD-D01C-40FB91D7A8BC}"/>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29">
            <a:extLst>
              <a:ext uri="{FF2B5EF4-FFF2-40B4-BE49-F238E27FC236}">
                <a16:creationId xmlns:a16="http://schemas.microsoft.com/office/drawing/2014/main" id="{324B76D2-74C7-23D5-8482-CC750B392D30}"/>
              </a:ext>
            </a:extLst>
          </p:cNvPr>
          <p:cNvSpPr>
            <a:spLocks noGrp="1"/>
          </p:cNvSpPr>
          <p:nvPr>
            <p:ph type="body" sz="quarter" idx="18" hasCustomPrompt="1"/>
          </p:nvPr>
        </p:nvSpPr>
        <p:spPr>
          <a:xfrm>
            <a:off x="299530" y="1334921"/>
            <a:ext cx="7692203" cy="3221199"/>
          </a:xfrm>
          <a:prstGeom prst="rect">
            <a:avLst/>
          </a:prstGeom>
        </p:spPr>
        <p:txBody>
          <a:bodyPr lIns="0" tIns="0" rIns="0" bIns="0">
            <a:noAutofit/>
          </a:bodyPr>
          <a:lstStyle>
            <a:lvl1pPr marL="457200" indent="-342900">
              <a:lnSpc>
                <a:spcPct val="100000"/>
              </a:lnSpc>
              <a:spcAft>
                <a:spcPts val="1200"/>
              </a:spcAft>
              <a:buFontTx/>
              <a:buBlip>
                <a:blip r:embed="rId3"/>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20">
            <a:extLst>
              <a:ext uri="{FF2B5EF4-FFF2-40B4-BE49-F238E27FC236}">
                <a16:creationId xmlns:a16="http://schemas.microsoft.com/office/drawing/2014/main" id="{93179DC4-32BE-FA92-3BE4-63F2AA5297B0}"/>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13" name="Text Placeholder 18">
            <a:extLst>
              <a:ext uri="{FF2B5EF4-FFF2-40B4-BE49-F238E27FC236}">
                <a16:creationId xmlns:a16="http://schemas.microsoft.com/office/drawing/2014/main" id="{185D2F75-D938-4F4C-B7B3-632503CED060}"/>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Tree>
    <p:extLst>
      <p:ext uri="{BB962C8B-B14F-4D97-AF65-F5344CB8AC3E}">
        <p14:creationId xmlns:p14="http://schemas.microsoft.com/office/powerpoint/2010/main" val="25129362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userDrawn="1"/>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userDrawn="1"/>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 Placeholder 29">
            <a:extLst>
              <a:ext uri="{FF2B5EF4-FFF2-40B4-BE49-F238E27FC236}">
                <a16:creationId xmlns:a16="http://schemas.microsoft.com/office/drawing/2014/main" id="{9D9DBCEF-ED01-008A-5BB1-E05BB8661571}"/>
              </a:ext>
            </a:extLst>
          </p:cNvPr>
          <p:cNvSpPr>
            <a:spLocks noGrp="1"/>
          </p:cNvSpPr>
          <p:nvPr>
            <p:ph type="body" sz="quarter" idx="18" hasCustomPrompt="1"/>
          </p:nvPr>
        </p:nvSpPr>
        <p:spPr>
          <a:xfrm>
            <a:off x="299530" y="1334921"/>
            <a:ext cx="7692203"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18">
            <a:extLst>
              <a:ext uri="{FF2B5EF4-FFF2-40B4-BE49-F238E27FC236}">
                <a16:creationId xmlns:a16="http://schemas.microsoft.com/office/drawing/2014/main" id="{89179237-E778-1F42-812B-E96528DCF203}"/>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82A8BFA2-389F-8F3A-7ECD-6D1BAB98B2C1}"/>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3897666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ig number" preserve="1" userDrawn="1">
  <p:cSld name="1_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03;p15">
            <a:extLst>
              <a:ext uri="{FF2B5EF4-FFF2-40B4-BE49-F238E27FC236}">
                <a16:creationId xmlns:a16="http://schemas.microsoft.com/office/drawing/2014/main" id="{B4B70141-2130-2735-8F80-3B968C9B415D}"/>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Text Placeholder 29">
            <a:extLst>
              <a:ext uri="{FF2B5EF4-FFF2-40B4-BE49-F238E27FC236}">
                <a16:creationId xmlns:a16="http://schemas.microsoft.com/office/drawing/2014/main" id="{99E45540-EB18-47E1-EF48-B2B12DDFF1A3}"/>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7" name="Text Placeholder 18">
            <a:extLst>
              <a:ext uri="{FF2B5EF4-FFF2-40B4-BE49-F238E27FC236}">
                <a16:creationId xmlns:a16="http://schemas.microsoft.com/office/drawing/2014/main" id="{A9BDD3A2-2968-332D-4767-EC29449880E6}"/>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73BCC6E3-7CFE-1745-508F-C045D42F9EE7}"/>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3575496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Text Placeholder 29">
            <a:extLst>
              <a:ext uri="{FF2B5EF4-FFF2-40B4-BE49-F238E27FC236}">
                <a16:creationId xmlns:a16="http://schemas.microsoft.com/office/drawing/2014/main" id="{B9825253-DAF4-CF92-1D2E-3783A7364A60}"/>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54698FDD-748B-D59C-A6CF-02E25CEE942E}"/>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1BA9A157-0C33-22FA-FD13-AB9F4CA46C11}"/>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6129046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userDrawn="1"/>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userDrawn="1"/>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29">
            <a:extLst>
              <a:ext uri="{FF2B5EF4-FFF2-40B4-BE49-F238E27FC236}">
                <a16:creationId xmlns:a16="http://schemas.microsoft.com/office/drawing/2014/main" id="{1BEFC2EE-54C5-876C-3B16-6E155043D20A}"/>
              </a:ext>
            </a:extLst>
          </p:cNvPr>
          <p:cNvSpPr>
            <a:spLocks noGrp="1"/>
          </p:cNvSpPr>
          <p:nvPr>
            <p:ph type="body" sz="quarter" idx="21" hasCustomPrompt="1"/>
          </p:nvPr>
        </p:nvSpPr>
        <p:spPr>
          <a:xfrm>
            <a:off x="445860" y="1339459"/>
            <a:ext cx="7545873"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9" name="Text Placeholder 18">
            <a:extLst>
              <a:ext uri="{FF2B5EF4-FFF2-40B4-BE49-F238E27FC236}">
                <a16:creationId xmlns:a16="http://schemas.microsoft.com/office/drawing/2014/main" id="{8335FA2C-2EC7-535B-D0D1-8F8546A3C62E}"/>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21F11182-DFB1-0D4F-C579-7597584B0573}"/>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066624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6" name="Text Placeholder 29">
            <a:extLst>
              <a:ext uri="{FF2B5EF4-FFF2-40B4-BE49-F238E27FC236}">
                <a16:creationId xmlns:a16="http://schemas.microsoft.com/office/drawing/2014/main" id="{59ADEDAA-20A5-A6AF-21EB-6ABD137F6951}"/>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18">
            <a:extLst>
              <a:ext uri="{FF2B5EF4-FFF2-40B4-BE49-F238E27FC236}">
                <a16:creationId xmlns:a16="http://schemas.microsoft.com/office/drawing/2014/main" id="{FB81D4AB-C775-88F6-7E88-7A0620C58B55}"/>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F2A5555-8422-D7DE-4BC1-E5F097D2E8F2}"/>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8854275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29">
            <a:extLst>
              <a:ext uri="{FF2B5EF4-FFF2-40B4-BE49-F238E27FC236}">
                <a16:creationId xmlns:a16="http://schemas.microsoft.com/office/drawing/2014/main" id="{7C5776A3-F24E-C2A8-FE9F-B586E0EFA6FA}"/>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6" name="Text Placeholder 29">
            <a:extLst>
              <a:ext uri="{FF2B5EF4-FFF2-40B4-BE49-F238E27FC236}">
                <a16:creationId xmlns:a16="http://schemas.microsoft.com/office/drawing/2014/main" id="{AF780C56-428D-10F3-178A-1BED62E9CEAC}"/>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8" name="Text Placeholder 18">
            <a:extLst>
              <a:ext uri="{FF2B5EF4-FFF2-40B4-BE49-F238E27FC236}">
                <a16:creationId xmlns:a16="http://schemas.microsoft.com/office/drawing/2014/main" id="{4725CE9E-3172-5647-5AD1-1C7730364F1D}"/>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324603AE-4496-CA69-24CE-9DA27A7D4C9A}"/>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925899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userDrawn="1"/>
        </p:nvPicPr>
        <p:blipFill>
          <a:blip r:embed="rId2">
            <a:alphaModFix amt="30000"/>
          </a:blip>
          <a:stretch>
            <a:fillRect/>
          </a:stretch>
        </p:blipFill>
        <p:spPr>
          <a:xfrm>
            <a:off x="8033215" y="-230537"/>
            <a:ext cx="1486324" cy="1489888"/>
          </a:xfrm>
          <a:prstGeom prst="rect">
            <a:avLst/>
          </a:prstGeom>
        </p:spPr>
      </p:pic>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userDrawn="1"/>
        </p:nvPicPr>
        <p:blipFill>
          <a:blip r:embed="rId2">
            <a:alphaModFix amt="30000"/>
          </a:blip>
          <a:stretch>
            <a:fillRect/>
          </a:stretch>
        </p:blipFill>
        <p:spPr>
          <a:xfrm>
            <a:off x="8033215" y="4320119"/>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userDrawn="1"/>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94;p14">
            <a:extLst>
              <a:ext uri="{FF2B5EF4-FFF2-40B4-BE49-F238E27FC236}">
                <a16:creationId xmlns:a16="http://schemas.microsoft.com/office/drawing/2014/main" id="{F8C00012-5BF0-29A0-311D-8513B1C4BC0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34;p15">
            <a:extLst>
              <a:ext uri="{FF2B5EF4-FFF2-40B4-BE49-F238E27FC236}">
                <a16:creationId xmlns:a16="http://schemas.microsoft.com/office/drawing/2014/main" id="{5C67FABF-98F4-6CCE-E125-F3289048664F}"/>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 Placeholder 29">
            <a:extLst>
              <a:ext uri="{FF2B5EF4-FFF2-40B4-BE49-F238E27FC236}">
                <a16:creationId xmlns:a16="http://schemas.microsoft.com/office/drawing/2014/main" id="{4D56EC5A-F444-8113-8AA6-6746290C18EC}"/>
              </a:ext>
            </a:extLst>
          </p:cNvPr>
          <p:cNvSpPr>
            <a:spLocks noGrp="1"/>
          </p:cNvSpPr>
          <p:nvPr>
            <p:ph type="body" sz="quarter" idx="18" hasCustomPrompt="1"/>
          </p:nvPr>
        </p:nvSpPr>
        <p:spPr>
          <a:xfrm>
            <a:off x="445861"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29">
            <a:extLst>
              <a:ext uri="{FF2B5EF4-FFF2-40B4-BE49-F238E27FC236}">
                <a16:creationId xmlns:a16="http://schemas.microsoft.com/office/drawing/2014/main" id="{D8C378EE-B625-0C78-314D-E371A7AB022E}"/>
              </a:ext>
            </a:extLst>
          </p:cNvPr>
          <p:cNvSpPr>
            <a:spLocks noGrp="1"/>
          </p:cNvSpPr>
          <p:nvPr>
            <p:ph type="body" sz="quarter" idx="19" hasCustomPrompt="1"/>
          </p:nvPr>
        </p:nvSpPr>
        <p:spPr>
          <a:xfrm>
            <a:off x="4355710" y="1339459"/>
            <a:ext cx="3640101" cy="3211519"/>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8" name="Text Placeholder 18">
            <a:extLst>
              <a:ext uri="{FF2B5EF4-FFF2-40B4-BE49-F238E27FC236}">
                <a16:creationId xmlns:a16="http://schemas.microsoft.com/office/drawing/2014/main" id="{9E512E1B-1D09-EE7B-DE57-3990CD084F0A}"/>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55E892CD-BA01-46F6-407D-CF3C54BE2B8B}"/>
              </a:ext>
            </a:extLst>
          </p:cNvPr>
          <p:cNvSpPr>
            <a:spLocks noGrp="1"/>
          </p:cNvSpPr>
          <p:nvPr>
            <p:ph type="body" sz="quarter" idx="16" hasCustomPrompt="1"/>
          </p:nvPr>
        </p:nvSpPr>
        <p:spPr>
          <a:xfrm>
            <a:off x="349581" y="882954"/>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2100827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
        <p:nvSpPr>
          <p:cNvPr id="12" name="Text Placeholder 29">
            <a:extLst>
              <a:ext uri="{FF2B5EF4-FFF2-40B4-BE49-F238E27FC236}">
                <a16:creationId xmlns:a16="http://schemas.microsoft.com/office/drawing/2014/main" id="{7854707D-6329-26E2-E08D-0B548653075B}"/>
              </a:ext>
            </a:extLst>
          </p:cNvPr>
          <p:cNvSpPr>
            <a:spLocks noGrp="1"/>
          </p:cNvSpPr>
          <p:nvPr>
            <p:ph type="body" sz="quarter" idx="20" hasCustomPrompt="1"/>
          </p:nvPr>
        </p:nvSpPr>
        <p:spPr>
          <a:xfrm>
            <a:off x="299529" y="1334921"/>
            <a:ext cx="6768026"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3" name="Text Placeholder 18">
            <a:extLst>
              <a:ext uri="{FF2B5EF4-FFF2-40B4-BE49-F238E27FC236}">
                <a16:creationId xmlns:a16="http://schemas.microsoft.com/office/drawing/2014/main" id="{E44FC51F-D0DC-C30E-4C3E-B6FE1A4B1A2E}"/>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7A732B54-24ED-A8A9-DE40-8F66C36FEAF8}"/>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1708294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
        <p:nvSpPr>
          <p:cNvPr id="11" name="Text Placeholder 29">
            <a:extLst>
              <a:ext uri="{FF2B5EF4-FFF2-40B4-BE49-F238E27FC236}">
                <a16:creationId xmlns:a16="http://schemas.microsoft.com/office/drawing/2014/main" id="{05AC3C03-D79C-AC2E-E09F-5DAA927E1B87}"/>
              </a:ext>
            </a:extLst>
          </p:cNvPr>
          <p:cNvSpPr>
            <a:spLocks noGrp="1"/>
          </p:cNvSpPr>
          <p:nvPr>
            <p:ph type="body" sz="quarter" idx="21" hasCustomPrompt="1"/>
          </p:nvPr>
        </p:nvSpPr>
        <p:spPr>
          <a:xfrm>
            <a:off x="445861" y="1339459"/>
            <a:ext cx="6621694"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7" name="Text Placeholder 18">
            <a:extLst>
              <a:ext uri="{FF2B5EF4-FFF2-40B4-BE49-F238E27FC236}">
                <a16:creationId xmlns:a16="http://schemas.microsoft.com/office/drawing/2014/main" id="{350C05DE-AE19-65DB-3CBD-4BC741C85BD4}"/>
              </a:ext>
            </a:extLst>
          </p:cNvPr>
          <p:cNvSpPr>
            <a:spLocks noGrp="1"/>
          </p:cNvSpPr>
          <p:nvPr>
            <p:ph type="body" sz="quarter" idx="14" hasCustomPrompt="1"/>
          </p:nvPr>
        </p:nvSpPr>
        <p:spPr>
          <a:xfrm>
            <a:off x="342024" y="366938"/>
            <a:ext cx="6740645"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8" name="Text Placeholder 20">
            <a:extLst>
              <a:ext uri="{FF2B5EF4-FFF2-40B4-BE49-F238E27FC236}">
                <a16:creationId xmlns:a16="http://schemas.microsoft.com/office/drawing/2014/main" id="{0397AF4C-6D07-AC93-2FCD-66E88B8F7F03}"/>
              </a:ext>
            </a:extLst>
          </p:cNvPr>
          <p:cNvSpPr>
            <a:spLocks noGrp="1"/>
          </p:cNvSpPr>
          <p:nvPr>
            <p:ph type="body" sz="quarter" idx="16" hasCustomPrompt="1"/>
          </p:nvPr>
        </p:nvSpPr>
        <p:spPr>
          <a:xfrm>
            <a:off x="349582" y="882954"/>
            <a:ext cx="6733088"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1489645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endParaRPr lang="en-US"/>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endParaRPr lang="en-US"/>
          </a:p>
        </p:txBody>
      </p:sp>
      <p:sp>
        <p:nvSpPr>
          <p:cNvPr id="8" name="Text Placeholder 29">
            <a:extLst>
              <a:ext uri="{FF2B5EF4-FFF2-40B4-BE49-F238E27FC236}">
                <a16:creationId xmlns:a16="http://schemas.microsoft.com/office/drawing/2014/main" id="{83C4DB91-449E-5B40-445E-3480B3EB4844}"/>
              </a:ext>
            </a:extLst>
          </p:cNvPr>
          <p:cNvSpPr>
            <a:spLocks noGrp="1"/>
          </p:cNvSpPr>
          <p:nvPr>
            <p:ph type="body" sz="quarter" idx="20"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1" name="Text Placeholder 18">
            <a:extLst>
              <a:ext uri="{FF2B5EF4-FFF2-40B4-BE49-F238E27FC236}">
                <a16:creationId xmlns:a16="http://schemas.microsoft.com/office/drawing/2014/main" id="{6C285DB6-09A0-D040-8832-9A40124D6EDD}"/>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3" name="Text Placeholder 20">
            <a:extLst>
              <a:ext uri="{FF2B5EF4-FFF2-40B4-BE49-F238E27FC236}">
                <a16:creationId xmlns:a16="http://schemas.microsoft.com/office/drawing/2014/main" id="{D98A0BAB-8A0A-5471-E822-79E4CD33851B}"/>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1558287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
        <p:nvSpPr>
          <p:cNvPr id="14" name="Picture Placeholder 10">
            <a:extLst>
              <a:ext uri="{FF2B5EF4-FFF2-40B4-BE49-F238E27FC236}">
                <a16:creationId xmlns:a16="http://schemas.microsoft.com/office/drawing/2014/main" id="{E7E42B8B-065A-3EDE-FE20-675975160E98}"/>
              </a:ext>
            </a:extLst>
          </p:cNvPr>
          <p:cNvSpPr>
            <a:spLocks noGrp="1"/>
          </p:cNvSpPr>
          <p:nvPr>
            <p:ph type="pic" sz="quarter" idx="18"/>
          </p:nvPr>
        </p:nvSpPr>
        <p:spPr>
          <a:xfrm>
            <a:off x="6521762" y="-194567"/>
            <a:ext cx="2130552" cy="2130552"/>
          </a:xfrm>
          <a:prstGeom prst="ellipse">
            <a:avLst/>
          </a:prstGeom>
          <a:ln w="38100">
            <a:solidFill>
              <a:schemeClr val="bg1"/>
            </a:solidFill>
          </a:ln>
        </p:spPr>
        <p:txBody>
          <a:bodyPr/>
          <a:lstStyle/>
          <a:p>
            <a:endParaRPr lang="en-US"/>
          </a:p>
        </p:txBody>
      </p:sp>
      <p:sp>
        <p:nvSpPr>
          <p:cNvPr id="15" name="Picture Placeholder 10">
            <a:extLst>
              <a:ext uri="{FF2B5EF4-FFF2-40B4-BE49-F238E27FC236}">
                <a16:creationId xmlns:a16="http://schemas.microsoft.com/office/drawing/2014/main" id="{F6805369-F8E0-B6CC-FE37-C4BC9EC3CCFF}"/>
              </a:ext>
            </a:extLst>
          </p:cNvPr>
          <p:cNvSpPr>
            <a:spLocks noGrp="1"/>
          </p:cNvSpPr>
          <p:nvPr>
            <p:ph type="pic" sz="quarter" idx="19"/>
          </p:nvPr>
        </p:nvSpPr>
        <p:spPr>
          <a:xfrm>
            <a:off x="5937321" y="1265206"/>
            <a:ext cx="2084831" cy="2084831"/>
          </a:xfrm>
          <a:prstGeom prst="ellipse">
            <a:avLst/>
          </a:prstGeom>
          <a:ln w="38100">
            <a:solidFill>
              <a:schemeClr val="bg1"/>
            </a:solidFill>
          </a:ln>
        </p:spPr>
        <p:txBody>
          <a:bodyPr/>
          <a:lstStyle/>
          <a:p>
            <a:endParaRPr lang="en-US"/>
          </a:p>
        </p:txBody>
      </p:sp>
      <p:sp>
        <p:nvSpPr>
          <p:cNvPr id="16" name="Picture Placeholder 10">
            <a:extLst>
              <a:ext uri="{FF2B5EF4-FFF2-40B4-BE49-F238E27FC236}">
                <a16:creationId xmlns:a16="http://schemas.microsoft.com/office/drawing/2014/main" id="{1CC262FF-81BF-AFCE-2123-5F65EB740EFD}"/>
              </a:ext>
            </a:extLst>
          </p:cNvPr>
          <p:cNvSpPr>
            <a:spLocks noGrp="1"/>
          </p:cNvSpPr>
          <p:nvPr>
            <p:ph type="pic" sz="quarter" idx="20"/>
          </p:nvPr>
        </p:nvSpPr>
        <p:spPr>
          <a:xfrm>
            <a:off x="6238298" y="3056558"/>
            <a:ext cx="2697480" cy="2697480"/>
          </a:xfrm>
          <a:prstGeom prst="ellipse">
            <a:avLst/>
          </a:prstGeom>
          <a:ln w="38100">
            <a:solidFill>
              <a:schemeClr val="bg1"/>
            </a:solidFill>
          </a:ln>
        </p:spPr>
        <p:txBody>
          <a:bodyPr/>
          <a:lstStyle/>
          <a:p>
            <a:endParaRPr lang="en-US"/>
          </a:p>
        </p:txBody>
      </p:sp>
      <p:sp>
        <p:nvSpPr>
          <p:cNvPr id="10" name="Text Placeholder 29">
            <a:extLst>
              <a:ext uri="{FF2B5EF4-FFF2-40B4-BE49-F238E27FC236}">
                <a16:creationId xmlns:a16="http://schemas.microsoft.com/office/drawing/2014/main" id="{A98273EE-78B6-B790-5D3A-946B388640B9}"/>
              </a:ext>
            </a:extLst>
          </p:cNvPr>
          <p:cNvSpPr>
            <a:spLocks noGrp="1"/>
          </p:cNvSpPr>
          <p:nvPr>
            <p:ph type="body" sz="quarter" idx="21" hasCustomPrompt="1"/>
          </p:nvPr>
        </p:nvSpPr>
        <p:spPr>
          <a:xfrm>
            <a:off x="299529" y="1334921"/>
            <a:ext cx="5262441" cy="3221199"/>
          </a:xfrm>
          <a:prstGeom prst="rect">
            <a:avLst/>
          </a:prstGeom>
        </p:spPr>
        <p:txBody>
          <a:bodyPr lIns="0" tIns="0" rIns="0" bIns="0">
            <a:noAutofit/>
          </a:bodyPr>
          <a:lstStyle>
            <a:lvl1pPr marL="457200" indent="-342900">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19" name="Text Placeholder 18">
            <a:extLst>
              <a:ext uri="{FF2B5EF4-FFF2-40B4-BE49-F238E27FC236}">
                <a16:creationId xmlns:a16="http://schemas.microsoft.com/office/drawing/2014/main" id="{9274CF2D-FA8F-AB16-E5D7-5EBF62DA0A32}"/>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20" name="Text Placeholder 20">
            <a:extLst>
              <a:ext uri="{FF2B5EF4-FFF2-40B4-BE49-F238E27FC236}">
                <a16:creationId xmlns:a16="http://schemas.microsoft.com/office/drawing/2014/main" id="{78053258-0DBF-11AE-556D-322B71AB6931}"/>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8749775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2">
            <a:alphaModFix amt="30000"/>
          </a:blip>
          <a:srcRect l="-2151" t="31763" r="75535" b="-6398"/>
          <a:stretch/>
        </p:blipFill>
        <p:spPr>
          <a:xfrm>
            <a:off x="7298950" y="0"/>
            <a:ext cx="1997401" cy="5143500"/>
          </a:xfrm>
          <a:prstGeom prst="rect">
            <a:avLst/>
          </a:prstGeom>
        </p:spPr>
      </p:pic>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15" name="Picture Placeholder 10">
            <a:extLst>
              <a:ext uri="{FF2B5EF4-FFF2-40B4-BE49-F238E27FC236}">
                <a16:creationId xmlns:a16="http://schemas.microsoft.com/office/drawing/2014/main" id="{E70EEAEB-5B0F-78FF-04F3-51BAD549CA5E}"/>
              </a:ext>
            </a:extLst>
          </p:cNvPr>
          <p:cNvSpPr>
            <a:spLocks noGrp="1"/>
          </p:cNvSpPr>
          <p:nvPr>
            <p:ph type="pic" sz="quarter" idx="18"/>
          </p:nvPr>
        </p:nvSpPr>
        <p:spPr>
          <a:xfrm>
            <a:off x="6049149" y="577592"/>
            <a:ext cx="2706624" cy="2706624"/>
          </a:xfrm>
          <a:prstGeom prst="ellipse">
            <a:avLst/>
          </a:prstGeom>
          <a:ln w="38100">
            <a:solidFill>
              <a:schemeClr val="bg1"/>
            </a:solidFill>
          </a:ln>
        </p:spPr>
        <p:txBody>
          <a:bodyPr/>
          <a:lstStyle/>
          <a:p>
            <a:endParaRPr lang="en-US"/>
          </a:p>
        </p:txBody>
      </p:sp>
      <p:sp>
        <p:nvSpPr>
          <p:cNvPr id="16" name="Picture Placeholder 10">
            <a:extLst>
              <a:ext uri="{FF2B5EF4-FFF2-40B4-BE49-F238E27FC236}">
                <a16:creationId xmlns:a16="http://schemas.microsoft.com/office/drawing/2014/main" id="{606E80E5-7187-7D2F-E354-ECEBEAE5FFDF}"/>
              </a:ext>
            </a:extLst>
          </p:cNvPr>
          <p:cNvSpPr>
            <a:spLocks noGrp="1"/>
          </p:cNvSpPr>
          <p:nvPr>
            <p:ph type="pic" sz="quarter" idx="19"/>
          </p:nvPr>
        </p:nvSpPr>
        <p:spPr>
          <a:xfrm>
            <a:off x="5732218" y="2574473"/>
            <a:ext cx="1883664" cy="1883664"/>
          </a:xfrm>
          <a:prstGeom prst="ellipse">
            <a:avLst/>
          </a:prstGeom>
          <a:ln w="38100">
            <a:solidFill>
              <a:schemeClr val="bg1"/>
            </a:solidFill>
          </a:ln>
        </p:spPr>
        <p:txBody>
          <a:bodyPr/>
          <a:lstStyle/>
          <a:p>
            <a:endParaRPr lang="en-US"/>
          </a:p>
        </p:txBody>
      </p:sp>
      <p:sp>
        <p:nvSpPr>
          <p:cNvPr id="11" name="Text Placeholder 29">
            <a:extLst>
              <a:ext uri="{FF2B5EF4-FFF2-40B4-BE49-F238E27FC236}">
                <a16:creationId xmlns:a16="http://schemas.microsoft.com/office/drawing/2014/main" id="{9A39F6E9-B1AD-BBEA-7974-49AEAF9DB42D}"/>
              </a:ext>
            </a:extLst>
          </p:cNvPr>
          <p:cNvSpPr>
            <a:spLocks noGrp="1"/>
          </p:cNvSpPr>
          <p:nvPr>
            <p:ph type="body" sz="quarter" idx="21" hasCustomPrompt="1"/>
          </p:nvPr>
        </p:nvSpPr>
        <p:spPr>
          <a:xfrm>
            <a:off x="445861" y="1339459"/>
            <a:ext cx="5148400"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F655DE28-5E37-5944-E471-A7CFC26BA139}"/>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4" name="Text Placeholder 20">
            <a:extLst>
              <a:ext uri="{FF2B5EF4-FFF2-40B4-BE49-F238E27FC236}">
                <a16:creationId xmlns:a16="http://schemas.microsoft.com/office/drawing/2014/main" id="{5B871439-AF05-C555-A6CE-33599322A8AE}"/>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662992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One column text" preserve="1"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3">
            <a:alphaModFix amt="30000"/>
          </a:blip>
          <a:srcRect l="-2151" t="31763" r="75535" b="-6398"/>
          <a:stretch/>
        </p:blipFill>
        <p:spPr>
          <a:xfrm>
            <a:off x="7298950" y="0"/>
            <a:ext cx="1997401" cy="5143500"/>
          </a:xfrm>
          <a:prstGeom prst="rect">
            <a:avLst/>
          </a:prstGeom>
        </p:spPr>
      </p:pic>
      <p:sp>
        <p:nvSpPr>
          <p:cNvPr id="14" name="Picture Placeholder 10">
            <a:extLst>
              <a:ext uri="{FF2B5EF4-FFF2-40B4-BE49-F238E27FC236}">
                <a16:creationId xmlns:a16="http://schemas.microsoft.com/office/drawing/2014/main" id="{E7E42B8B-065A-3EDE-FE20-675975160E98}"/>
              </a:ext>
            </a:extLst>
          </p:cNvPr>
          <p:cNvSpPr>
            <a:spLocks noGrp="1"/>
          </p:cNvSpPr>
          <p:nvPr>
            <p:ph type="pic" sz="quarter" idx="18"/>
          </p:nvPr>
        </p:nvSpPr>
        <p:spPr>
          <a:xfrm>
            <a:off x="6521762" y="-194567"/>
            <a:ext cx="2130552" cy="2130552"/>
          </a:xfrm>
          <a:prstGeom prst="ellipse">
            <a:avLst/>
          </a:prstGeom>
          <a:ln w="38100">
            <a:solidFill>
              <a:schemeClr val="bg1"/>
            </a:solidFill>
          </a:ln>
        </p:spPr>
        <p:txBody>
          <a:bodyPr/>
          <a:lstStyle/>
          <a:p>
            <a:endParaRPr lang="en-US"/>
          </a:p>
        </p:txBody>
      </p:sp>
      <p:sp>
        <p:nvSpPr>
          <p:cNvPr id="15" name="Picture Placeholder 10">
            <a:extLst>
              <a:ext uri="{FF2B5EF4-FFF2-40B4-BE49-F238E27FC236}">
                <a16:creationId xmlns:a16="http://schemas.microsoft.com/office/drawing/2014/main" id="{F6805369-F8E0-B6CC-FE37-C4BC9EC3CCFF}"/>
              </a:ext>
            </a:extLst>
          </p:cNvPr>
          <p:cNvSpPr>
            <a:spLocks noGrp="1"/>
          </p:cNvSpPr>
          <p:nvPr>
            <p:ph type="pic" sz="quarter" idx="19"/>
          </p:nvPr>
        </p:nvSpPr>
        <p:spPr>
          <a:xfrm>
            <a:off x="5937321" y="1265206"/>
            <a:ext cx="2084831" cy="2084831"/>
          </a:xfrm>
          <a:prstGeom prst="ellipse">
            <a:avLst/>
          </a:prstGeom>
          <a:ln w="38100">
            <a:solidFill>
              <a:schemeClr val="bg1"/>
            </a:solidFill>
          </a:ln>
        </p:spPr>
        <p:txBody>
          <a:bodyPr/>
          <a:lstStyle/>
          <a:p>
            <a:endParaRPr lang="en-US"/>
          </a:p>
        </p:txBody>
      </p:sp>
      <p:sp>
        <p:nvSpPr>
          <p:cNvPr id="16" name="Picture Placeholder 10">
            <a:extLst>
              <a:ext uri="{FF2B5EF4-FFF2-40B4-BE49-F238E27FC236}">
                <a16:creationId xmlns:a16="http://schemas.microsoft.com/office/drawing/2014/main" id="{1CC262FF-81BF-AFCE-2123-5F65EB740EFD}"/>
              </a:ext>
            </a:extLst>
          </p:cNvPr>
          <p:cNvSpPr>
            <a:spLocks noGrp="1"/>
          </p:cNvSpPr>
          <p:nvPr>
            <p:ph type="pic" sz="quarter" idx="20"/>
          </p:nvPr>
        </p:nvSpPr>
        <p:spPr>
          <a:xfrm>
            <a:off x="6238298" y="3056558"/>
            <a:ext cx="2697480" cy="2697480"/>
          </a:xfrm>
          <a:prstGeom prst="ellipse">
            <a:avLst/>
          </a:prstGeom>
          <a:ln w="38100">
            <a:solidFill>
              <a:schemeClr val="bg1"/>
            </a:solidFill>
          </a:ln>
        </p:spPr>
        <p:txBody>
          <a:bodyPr/>
          <a:lstStyle/>
          <a:p>
            <a:endParaRPr lang="en-US"/>
          </a:p>
        </p:txBody>
      </p:sp>
      <p:sp>
        <p:nvSpPr>
          <p:cNvPr id="8" name="Text Placeholder 29">
            <a:extLst>
              <a:ext uri="{FF2B5EF4-FFF2-40B4-BE49-F238E27FC236}">
                <a16:creationId xmlns:a16="http://schemas.microsoft.com/office/drawing/2014/main" id="{3D8EC0EF-025B-D0AC-1022-B56FBF43177E}"/>
              </a:ext>
            </a:extLst>
          </p:cNvPr>
          <p:cNvSpPr>
            <a:spLocks noGrp="1"/>
          </p:cNvSpPr>
          <p:nvPr>
            <p:ph type="body" sz="quarter" idx="21" hasCustomPrompt="1"/>
          </p:nvPr>
        </p:nvSpPr>
        <p:spPr>
          <a:xfrm>
            <a:off x="445861" y="1339459"/>
            <a:ext cx="5148400" cy="3211520"/>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3" name="Text Placeholder 18">
            <a:extLst>
              <a:ext uri="{FF2B5EF4-FFF2-40B4-BE49-F238E27FC236}">
                <a16:creationId xmlns:a16="http://schemas.microsoft.com/office/drawing/2014/main" id="{69EA4CA0-03FE-34AE-EF6D-41C765C273F4}"/>
              </a:ext>
            </a:extLst>
          </p:cNvPr>
          <p:cNvSpPr>
            <a:spLocks noGrp="1"/>
          </p:cNvSpPr>
          <p:nvPr>
            <p:ph type="body" sz="quarter" idx="14" hasCustomPrompt="1"/>
          </p:nvPr>
        </p:nvSpPr>
        <p:spPr>
          <a:xfrm>
            <a:off x="342024" y="366938"/>
            <a:ext cx="5432687"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7" name="Text Placeholder 20">
            <a:extLst>
              <a:ext uri="{FF2B5EF4-FFF2-40B4-BE49-F238E27FC236}">
                <a16:creationId xmlns:a16="http://schemas.microsoft.com/office/drawing/2014/main" id="{8DF54227-4A13-3256-89AB-59093D416E8B}"/>
              </a:ext>
            </a:extLst>
          </p:cNvPr>
          <p:cNvSpPr>
            <a:spLocks noGrp="1"/>
          </p:cNvSpPr>
          <p:nvPr>
            <p:ph type="body" sz="quarter" idx="16" hasCustomPrompt="1"/>
          </p:nvPr>
        </p:nvSpPr>
        <p:spPr>
          <a:xfrm>
            <a:off x="349582" y="882954"/>
            <a:ext cx="5432687"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40288259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ain point" preserve="1" userDrawn="1">
  <p:cSld name="1_Main point">
    <p:spTree>
      <p:nvGrpSpPr>
        <p:cNvPr id="1" name="Shape 32"/>
        <p:cNvGrpSpPr/>
        <p:nvPr/>
      </p:nvGrpSpPr>
      <p:grpSpPr>
        <a:xfrm>
          <a:off x="0" y="0"/>
          <a:ext cx="0" cy="0"/>
          <a:chOff x="0" y="0"/>
          <a:chExt cx="0" cy="0"/>
        </a:xfrm>
      </p:grpSpPr>
      <p:sp>
        <p:nvSpPr>
          <p:cNvPr id="2" name="Google Shape;247;p19">
            <a:extLst>
              <a:ext uri="{FF2B5EF4-FFF2-40B4-BE49-F238E27FC236}">
                <a16:creationId xmlns:a16="http://schemas.microsoft.com/office/drawing/2014/main" id="{758F07DD-E6DA-4FA0-6A74-57CB9DE4C0FC}"/>
              </a:ext>
            </a:extLst>
          </p:cNvPr>
          <p:cNvSpPr/>
          <p:nvPr userDrawn="1"/>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03;p15">
            <a:extLst>
              <a:ext uri="{FF2B5EF4-FFF2-40B4-BE49-F238E27FC236}">
                <a16:creationId xmlns:a16="http://schemas.microsoft.com/office/drawing/2014/main" id="{0570A159-DE52-FCDE-C8A8-97E5F2A36725}"/>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6" name="Google Shape;101;p15">
            <a:extLst>
              <a:ext uri="{FF2B5EF4-FFF2-40B4-BE49-F238E27FC236}">
                <a16:creationId xmlns:a16="http://schemas.microsoft.com/office/drawing/2014/main" id="{0AAE119A-FD35-E9F8-9D02-9A6CA4F6E25B}"/>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92;p14">
            <a:extLst>
              <a:ext uri="{FF2B5EF4-FFF2-40B4-BE49-F238E27FC236}">
                <a16:creationId xmlns:a16="http://schemas.microsoft.com/office/drawing/2014/main" id="{B4836845-D06F-E9BF-8B33-3FC6F5D19EF1}"/>
              </a:ext>
            </a:extLst>
          </p:cNvPr>
          <p:cNvSpPr/>
          <p:nvPr userDrawn="1"/>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3;p14">
            <a:extLst>
              <a:ext uri="{FF2B5EF4-FFF2-40B4-BE49-F238E27FC236}">
                <a16:creationId xmlns:a16="http://schemas.microsoft.com/office/drawing/2014/main" id="{91FD2730-B160-A247-36FC-0793553284E3}"/>
              </a:ext>
            </a:extLst>
          </p:cNvPr>
          <p:cNvSpPr/>
          <p:nvPr userDrawn="1"/>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94;p14">
            <a:extLst>
              <a:ext uri="{FF2B5EF4-FFF2-40B4-BE49-F238E27FC236}">
                <a16:creationId xmlns:a16="http://schemas.microsoft.com/office/drawing/2014/main" id="{449528D1-5DBB-823F-3601-50993B80357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Picture 13" descr="Background pattern&#10;&#10;Description automatically generated">
            <a:extLst>
              <a:ext uri="{FF2B5EF4-FFF2-40B4-BE49-F238E27FC236}">
                <a16:creationId xmlns:a16="http://schemas.microsoft.com/office/drawing/2014/main" id="{88E1857C-8D72-6502-E64C-4BF4295D587C}"/>
              </a:ext>
            </a:extLst>
          </p:cNvPr>
          <p:cNvPicPr>
            <a:picLocks noChangeAspect="1"/>
          </p:cNvPicPr>
          <p:nvPr userDrawn="1"/>
        </p:nvPicPr>
        <p:blipFill rotWithShape="1">
          <a:blip r:embed="rId3">
            <a:alphaModFix amt="30000"/>
          </a:blip>
          <a:srcRect l="1682" t="45926" r="78056" b="33112"/>
          <a:stretch/>
        </p:blipFill>
        <p:spPr>
          <a:xfrm flipH="1">
            <a:off x="-5554" y="-1"/>
            <a:ext cx="1520535" cy="1444646"/>
          </a:xfrm>
          <a:prstGeom prst="rect">
            <a:avLst/>
          </a:prstGeom>
        </p:spPr>
      </p:pic>
      <p:sp>
        <p:nvSpPr>
          <p:cNvPr id="4" name="Google Shape;88;p14">
            <a:extLst>
              <a:ext uri="{FF2B5EF4-FFF2-40B4-BE49-F238E27FC236}">
                <a16:creationId xmlns:a16="http://schemas.microsoft.com/office/drawing/2014/main" id="{ACAFCD32-AEFC-294A-056C-4E09FD85F3D5}"/>
              </a:ext>
            </a:extLst>
          </p:cNvPr>
          <p:cNvSpPr/>
          <p:nvPr userDrawn="1"/>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Placeholder 25">
            <a:extLst>
              <a:ext uri="{FF2B5EF4-FFF2-40B4-BE49-F238E27FC236}">
                <a16:creationId xmlns:a16="http://schemas.microsoft.com/office/drawing/2014/main" id="{A971803F-251C-C426-D6B1-CD8F36E1CDFC}"/>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8" name="Text Placeholder 29">
            <a:extLst>
              <a:ext uri="{FF2B5EF4-FFF2-40B4-BE49-F238E27FC236}">
                <a16:creationId xmlns:a16="http://schemas.microsoft.com/office/drawing/2014/main" id="{D7258BDA-14A6-DE92-DA66-D646E7CD33B3}"/>
              </a:ext>
            </a:extLst>
          </p:cNvPr>
          <p:cNvSpPr>
            <a:spLocks noGrp="1"/>
          </p:cNvSpPr>
          <p:nvPr>
            <p:ph type="body" sz="quarter" idx="21" hasCustomPrompt="1"/>
          </p:nvPr>
        </p:nvSpPr>
        <p:spPr>
          <a:xfrm>
            <a:off x="609731" y="1799871"/>
            <a:ext cx="7979315"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13" name="Picture 12" descr="Diagram&#10;&#10;Description automatically generated">
            <a:extLst>
              <a:ext uri="{FF2B5EF4-FFF2-40B4-BE49-F238E27FC236}">
                <a16:creationId xmlns:a16="http://schemas.microsoft.com/office/drawing/2014/main" id="{EF2A24FA-8327-C322-1FB8-9EB28E5B1774}"/>
              </a:ext>
            </a:extLst>
          </p:cNvPr>
          <p:cNvPicPr>
            <a:picLocks noChangeAspect="1"/>
          </p:cNvPicPr>
          <p:nvPr userDrawn="1"/>
        </p:nvPicPr>
        <p:blipFill>
          <a:blip r:embed="rId4">
            <a:alphaModFix amt="30000"/>
          </a:blip>
          <a:stretch>
            <a:fillRect/>
          </a:stretch>
        </p:blipFill>
        <p:spPr>
          <a:xfrm>
            <a:off x="8033215" y="4320119"/>
            <a:ext cx="1486324" cy="1489888"/>
          </a:xfrm>
          <a:prstGeom prst="rect">
            <a:avLst/>
          </a:prstGeom>
        </p:spPr>
      </p:pic>
    </p:spTree>
    <p:extLst>
      <p:ext uri="{BB962C8B-B14F-4D97-AF65-F5344CB8AC3E}">
        <p14:creationId xmlns:p14="http://schemas.microsoft.com/office/powerpoint/2010/main" val="6445053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wo columns" preserve="1" userDrawn="1">
  <p:cSld name="1_Title and two columns">
    <p:spTree>
      <p:nvGrpSpPr>
        <p:cNvPr id="1" name="Shape 20"/>
        <p:cNvGrpSpPr/>
        <p:nvPr/>
      </p:nvGrpSpPr>
      <p:grpSpPr>
        <a:xfrm>
          <a:off x="0" y="0"/>
          <a:ext cx="0" cy="0"/>
          <a:chOff x="0" y="0"/>
          <a:chExt cx="0" cy="0"/>
        </a:xfrm>
      </p:grpSpPr>
      <p:sp>
        <p:nvSpPr>
          <p:cNvPr id="24" name="Google Shape;247;p19">
            <a:extLst>
              <a:ext uri="{FF2B5EF4-FFF2-40B4-BE49-F238E27FC236}">
                <a16:creationId xmlns:a16="http://schemas.microsoft.com/office/drawing/2014/main" id="{335BBF17-24A9-0AF5-89B9-F53A20201EC1}"/>
              </a:ext>
            </a:extLst>
          </p:cNvPr>
          <p:cNvSpPr/>
          <p:nvPr userDrawn="1"/>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103;p15">
            <a:extLst>
              <a:ext uri="{FF2B5EF4-FFF2-40B4-BE49-F238E27FC236}">
                <a16:creationId xmlns:a16="http://schemas.microsoft.com/office/drawing/2014/main" id="{9021B761-220F-2F9F-225D-AED38E19CA67}"/>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0" y="4820008"/>
            <a:ext cx="680159" cy="261600"/>
          </a:xfrm>
          <a:prstGeom prst="rect">
            <a:avLst/>
          </a:prstGeom>
          <a:noFill/>
          <a:ln>
            <a:noFill/>
          </a:ln>
        </p:spPr>
      </p:pic>
      <p:sp>
        <p:nvSpPr>
          <p:cNvPr id="27" name="Google Shape;101;p15">
            <a:extLst>
              <a:ext uri="{FF2B5EF4-FFF2-40B4-BE49-F238E27FC236}">
                <a16:creationId xmlns:a16="http://schemas.microsoft.com/office/drawing/2014/main" id="{3B21F888-D1CC-72D1-0522-60641BAADE2B}"/>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8" name="Google Shape;92;p14">
            <a:extLst>
              <a:ext uri="{FF2B5EF4-FFF2-40B4-BE49-F238E27FC236}">
                <a16:creationId xmlns:a16="http://schemas.microsoft.com/office/drawing/2014/main" id="{05EE169E-EE38-79E3-CAB2-289D79DE3FD1}"/>
              </a:ext>
            </a:extLst>
          </p:cNvPr>
          <p:cNvSpPr/>
          <p:nvPr userDrawn="1"/>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93;p14">
            <a:extLst>
              <a:ext uri="{FF2B5EF4-FFF2-40B4-BE49-F238E27FC236}">
                <a16:creationId xmlns:a16="http://schemas.microsoft.com/office/drawing/2014/main" id="{74B48D8F-5AC4-03FC-657E-83B2B8D0DCD8}"/>
              </a:ext>
            </a:extLst>
          </p:cNvPr>
          <p:cNvSpPr/>
          <p:nvPr userDrawn="1"/>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94;p14">
            <a:extLst>
              <a:ext uri="{FF2B5EF4-FFF2-40B4-BE49-F238E27FC236}">
                <a16:creationId xmlns:a16="http://schemas.microsoft.com/office/drawing/2014/main" id="{C3A1E57E-CFD6-873E-7D89-C42A9715BCB8}"/>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 name="Picture 30" descr="Background pattern&#10;&#10;Description automatically generated">
            <a:extLst>
              <a:ext uri="{FF2B5EF4-FFF2-40B4-BE49-F238E27FC236}">
                <a16:creationId xmlns:a16="http://schemas.microsoft.com/office/drawing/2014/main" id="{47B76BF8-1766-BF3E-9D87-0BBB717E4AFB}"/>
              </a:ext>
            </a:extLst>
          </p:cNvPr>
          <p:cNvPicPr>
            <a:picLocks noChangeAspect="1"/>
          </p:cNvPicPr>
          <p:nvPr userDrawn="1"/>
        </p:nvPicPr>
        <p:blipFill rotWithShape="1">
          <a:blip r:embed="rId3">
            <a:alphaModFix amt="30000"/>
          </a:blip>
          <a:srcRect l="1682" t="45926" r="78056" b="33112"/>
          <a:stretch/>
        </p:blipFill>
        <p:spPr>
          <a:xfrm flipH="1">
            <a:off x="-5554" y="-1"/>
            <a:ext cx="1520535" cy="1444646"/>
          </a:xfrm>
          <a:prstGeom prst="rect">
            <a:avLst/>
          </a:prstGeom>
        </p:spPr>
      </p:pic>
      <p:sp>
        <p:nvSpPr>
          <p:cNvPr id="32" name="Google Shape;88;p14">
            <a:extLst>
              <a:ext uri="{FF2B5EF4-FFF2-40B4-BE49-F238E27FC236}">
                <a16:creationId xmlns:a16="http://schemas.microsoft.com/office/drawing/2014/main" id="{3802A774-7EFE-76B7-38EF-0BB14D4B0A44}"/>
              </a:ext>
            </a:extLst>
          </p:cNvPr>
          <p:cNvSpPr/>
          <p:nvPr userDrawn="1"/>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Text Placeholder 25">
            <a:extLst>
              <a:ext uri="{FF2B5EF4-FFF2-40B4-BE49-F238E27FC236}">
                <a16:creationId xmlns:a16="http://schemas.microsoft.com/office/drawing/2014/main" id="{FB654785-9A81-9229-47F5-8E019DE2B14B}"/>
              </a:ext>
            </a:extLst>
          </p:cNvPr>
          <p:cNvSpPr>
            <a:spLocks noGrp="1"/>
          </p:cNvSpPr>
          <p:nvPr>
            <p:ph type="body" sz="quarter" idx="17" hasCustomPrompt="1"/>
          </p:nvPr>
        </p:nvSpPr>
        <p:spPr>
          <a:xfrm>
            <a:off x="1209184" y="454701"/>
            <a:ext cx="6725531" cy="535241"/>
          </a:xfrm>
          <a:prstGeom prst="rect">
            <a:avLst/>
          </a:prstGeo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34" name="Text Placeholder 29">
            <a:extLst>
              <a:ext uri="{FF2B5EF4-FFF2-40B4-BE49-F238E27FC236}">
                <a16:creationId xmlns:a16="http://schemas.microsoft.com/office/drawing/2014/main" id="{F640A075-EC15-F729-F060-5C5B3DC50E1A}"/>
              </a:ext>
            </a:extLst>
          </p:cNvPr>
          <p:cNvSpPr>
            <a:spLocks noGrp="1"/>
          </p:cNvSpPr>
          <p:nvPr>
            <p:ph type="body" sz="quarter" idx="21" hasCustomPrompt="1"/>
          </p:nvPr>
        </p:nvSpPr>
        <p:spPr>
          <a:xfrm>
            <a:off x="609732" y="1799871"/>
            <a:ext cx="3530948"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pic>
        <p:nvPicPr>
          <p:cNvPr id="35" name="Picture 34" descr="Diagram&#10;&#10;Description automatically generated">
            <a:extLst>
              <a:ext uri="{FF2B5EF4-FFF2-40B4-BE49-F238E27FC236}">
                <a16:creationId xmlns:a16="http://schemas.microsoft.com/office/drawing/2014/main" id="{B27FB147-D1BE-5007-0B59-5BDCCABD99B8}"/>
              </a:ext>
            </a:extLst>
          </p:cNvPr>
          <p:cNvPicPr>
            <a:picLocks noChangeAspect="1"/>
          </p:cNvPicPr>
          <p:nvPr userDrawn="1"/>
        </p:nvPicPr>
        <p:blipFill>
          <a:blip r:embed="rId4">
            <a:alphaModFix amt="30000"/>
          </a:blip>
          <a:stretch>
            <a:fillRect/>
          </a:stretch>
        </p:blipFill>
        <p:spPr>
          <a:xfrm>
            <a:off x="8033215" y="4320119"/>
            <a:ext cx="1486324" cy="1489888"/>
          </a:xfrm>
          <a:prstGeom prst="rect">
            <a:avLst/>
          </a:prstGeom>
        </p:spPr>
      </p:pic>
      <p:sp>
        <p:nvSpPr>
          <p:cNvPr id="36" name="Text Placeholder 29">
            <a:extLst>
              <a:ext uri="{FF2B5EF4-FFF2-40B4-BE49-F238E27FC236}">
                <a16:creationId xmlns:a16="http://schemas.microsoft.com/office/drawing/2014/main" id="{1F35884D-68D0-8054-0D21-17B28156D929}"/>
              </a:ext>
            </a:extLst>
          </p:cNvPr>
          <p:cNvSpPr>
            <a:spLocks noGrp="1"/>
          </p:cNvSpPr>
          <p:nvPr>
            <p:ph type="body" sz="quarter" idx="22" hasCustomPrompt="1"/>
          </p:nvPr>
        </p:nvSpPr>
        <p:spPr>
          <a:xfrm>
            <a:off x="4319090" y="1799871"/>
            <a:ext cx="4269956" cy="2769651"/>
          </a:xfrm>
          <a:prstGeom prst="rect">
            <a:avLst/>
          </a:prstGeom>
        </p:spPr>
        <p:txBody>
          <a:bodyPr lIns="0" tIns="0" rIns="0" bIns="0">
            <a:noAutofit/>
          </a:bodyPr>
          <a:lstStyle>
            <a:lvl1pPr marL="114300"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Tree>
    <p:extLst>
      <p:ext uri="{BB962C8B-B14F-4D97-AF65-F5344CB8AC3E}">
        <p14:creationId xmlns:p14="http://schemas.microsoft.com/office/powerpoint/2010/main" val="36664809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pic>
        <p:nvPicPr>
          <p:cNvPr id="8" name="Google Shape;63;p13">
            <a:extLst>
              <a:ext uri="{FF2B5EF4-FFF2-40B4-BE49-F238E27FC236}">
                <a16:creationId xmlns:a16="http://schemas.microsoft.com/office/drawing/2014/main" id="{08AE03E9-1866-87CE-2CDA-3027F2365151}"/>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sp>
        <p:nvSpPr>
          <p:cNvPr id="12" name="TextBox 11">
            <a:extLst>
              <a:ext uri="{FF2B5EF4-FFF2-40B4-BE49-F238E27FC236}">
                <a16:creationId xmlns:a16="http://schemas.microsoft.com/office/drawing/2014/main" id="{0D764B48-D185-539E-0B4F-3029EEB8A5C7}"/>
              </a:ext>
            </a:extLst>
          </p:cNvPr>
          <p:cNvSpPr txBox="1"/>
          <p:nvPr userDrawn="1"/>
        </p:nvSpPr>
        <p:spPr>
          <a:xfrm>
            <a:off x="10293927" y="-734291"/>
            <a:ext cx="184731" cy="307777"/>
          </a:xfrm>
          <a:prstGeom prst="rect">
            <a:avLst/>
          </a:prstGeom>
          <a:noFill/>
        </p:spPr>
        <p:txBody>
          <a:bodyPr wrap="none" rtlCol="0">
            <a:spAutoFit/>
          </a:bodyPr>
          <a:lstStyle/>
          <a:p>
            <a:endParaRPr lang="en-US"/>
          </a:p>
        </p:txBody>
      </p:sp>
      <p:sp>
        <p:nvSpPr>
          <p:cNvPr id="19" name="Google Shape;459;p27">
            <a:extLst>
              <a:ext uri="{FF2B5EF4-FFF2-40B4-BE49-F238E27FC236}">
                <a16:creationId xmlns:a16="http://schemas.microsoft.com/office/drawing/2014/main" id="{136793A1-E138-F096-1CFF-A8F7DD8617BE}"/>
              </a:ext>
            </a:extLst>
          </p:cNvPr>
          <p:cNvSpPr txBox="1"/>
          <p:nvPr userDrawn="1"/>
        </p:nvSpPr>
        <p:spPr>
          <a:xfrm>
            <a:off x="857100" y="1887836"/>
            <a:ext cx="2981400" cy="5232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600"/>
              </a:spcBef>
              <a:spcAft>
                <a:spcPts val="0"/>
              </a:spcAft>
              <a:buNone/>
            </a:pPr>
            <a:r>
              <a:rPr lang="en" sz="1700" b="1">
                <a:solidFill>
                  <a:srgbClr val="002F87"/>
                </a:solidFill>
              </a:rPr>
              <a:t>Learn more about </a:t>
            </a:r>
            <a:br>
              <a:rPr lang="en" sz="1700" b="1">
                <a:solidFill>
                  <a:srgbClr val="002F87"/>
                </a:solidFill>
              </a:rPr>
            </a:br>
            <a:r>
              <a:rPr lang="en" sz="1700" b="1">
                <a:solidFill>
                  <a:srgbClr val="002F87"/>
                </a:solidFill>
              </a:rPr>
              <a:t>APHSA and our partners</a:t>
            </a:r>
            <a:endParaRPr sz="1700" b="1">
              <a:solidFill>
                <a:srgbClr val="002F87"/>
              </a:solidFill>
            </a:endParaRPr>
          </a:p>
        </p:txBody>
      </p:sp>
      <p:sp>
        <p:nvSpPr>
          <p:cNvPr id="20" name="Google Shape;460;p27">
            <a:extLst>
              <a:ext uri="{FF2B5EF4-FFF2-40B4-BE49-F238E27FC236}">
                <a16:creationId xmlns:a16="http://schemas.microsoft.com/office/drawing/2014/main" id="{7F3F9669-E2B4-E594-C0B2-8D2EB61670E3}"/>
              </a:ext>
            </a:extLst>
          </p:cNvPr>
          <p:cNvSpPr txBox="1"/>
          <p:nvPr userDrawn="1"/>
        </p:nvSpPr>
        <p:spPr>
          <a:xfrm>
            <a:off x="704700" y="2772818"/>
            <a:ext cx="3867300" cy="200100"/>
          </a:xfrm>
          <a:prstGeom prst="rect">
            <a:avLst/>
          </a:prstGeom>
          <a:noFill/>
          <a:ln>
            <a:noFill/>
          </a:ln>
        </p:spPr>
        <p:txBody>
          <a:bodyPr spcFirstLastPara="1" wrap="square" lIns="0" tIns="0" rIns="0" bIns="0" anchor="t" anchorCtr="0">
            <a:spAutoFit/>
          </a:bodyPr>
          <a:lstStyle/>
          <a:p>
            <a:pPr marL="0" lvl="0" indent="0" algn="l" rtl="0">
              <a:lnSpc>
                <a:spcPct val="115000"/>
              </a:lnSpc>
              <a:spcBef>
                <a:spcPts val="600"/>
              </a:spcBef>
              <a:spcAft>
                <a:spcPts val="0"/>
              </a:spcAft>
              <a:buNone/>
            </a:pPr>
            <a:r>
              <a:rPr lang="en" sz="1300">
                <a:solidFill>
                  <a:srgbClr val="54565A"/>
                </a:solidFill>
              </a:rPr>
              <a:t>www.aphsa.org</a:t>
            </a:r>
            <a:endParaRPr sz="1300" b="1">
              <a:solidFill>
                <a:srgbClr val="54565A"/>
              </a:solidFill>
            </a:endParaRPr>
          </a:p>
        </p:txBody>
      </p:sp>
      <p:cxnSp>
        <p:nvCxnSpPr>
          <p:cNvPr id="21" name="Google Shape;461;p27">
            <a:extLst>
              <a:ext uri="{FF2B5EF4-FFF2-40B4-BE49-F238E27FC236}">
                <a16:creationId xmlns:a16="http://schemas.microsoft.com/office/drawing/2014/main" id="{540A85FE-D367-81EC-ED14-82D726DD3E9F}"/>
              </a:ext>
            </a:extLst>
          </p:cNvPr>
          <p:cNvCxnSpPr/>
          <p:nvPr userDrawn="1"/>
        </p:nvCxnSpPr>
        <p:spPr>
          <a:xfrm>
            <a:off x="719000" y="2025624"/>
            <a:ext cx="0" cy="425100"/>
          </a:xfrm>
          <a:prstGeom prst="straightConnector1">
            <a:avLst/>
          </a:prstGeom>
          <a:noFill/>
          <a:ln w="28575" cap="flat" cmpd="sng">
            <a:solidFill>
              <a:srgbClr val="D02C2F"/>
            </a:solidFill>
            <a:prstDash val="solid"/>
            <a:round/>
            <a:headEnd type="none" w="med" len="med"/>
            <a:tailEnd type="none" w="med" len="med"/>
          </a:ln>
        </p:spPr>
      </p:cxnSp>
      <p:grpSp>
        <p:nvGrpSpPr>
          <p:cNvPr id="23" name="Group 22">
            <a:extLst>
              <a:ext uri="{FF2B5EF4-FFF2-40B4-BE49-F238E27FC236}">
                <a16:creationId xmlns:a16="http://schemas.microsoft.com/office/drawing/2014/main" id="{C857F0C2-C6D4-A3F3-29DA-4F2FA9A65846}"/>
              </a:ext>
            </a:extLst>
          </p:cNvPr>
          <p:cNvGrpSpPr/>
          <p:nvPr userDrawn="1"/>
        </p:nvGrpSpPr>
        <p:grpSpPr>
          <a:xfrm>
            <a:off x="5214400" y="0"/>
            <a:ext cx="1919644" cy="5143500"/>
            <a:chOff x="5214400" y="0"/>
            <a:chExt cx="1919644" cy="5143500"/>
          </a:xfrm>
        </p:grpSpPr>
        <p:sp>
          <p:nvSpPr>
            <p:cNvPr id="24" name="Google Shape;57;p13">
              <a:extLst>
                <a:ext uri="{FF2B5EF4-FFF2-40B4-BE49-F238E27FC236}">
                  <a16:creationId xmlns:a16="http://schemas.microsoft.com/office/drawing/2014/main" id="{E4327425-0C7B-3464-16DB-AFDE5E109573}"/>
                </a:ext>
              </a:extLst>
            </p:cNvPr>
            <p:cNvSpPr/>
            <p:nvPr userDrawn="1"/>
          </p:nvSpPr>
          <p:spPr>
            <a:xfrm>
              <a:off x="5510475" y="3115775"/>
              <a:ext cx="1114200" cy="2027700"/>
            </a:xfrm>
            <a:prstGeom prst="parallelogram">
              <a:avLst>
                <a:gd name="adj" fmla="val 54912"/>
              </a:avLst>
            </a:prstGeom>
            <a:solidFill>
              <a:srgbClr val="0071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5" name="Google Shape;58;p13">
              <a:extLst>
                <a:ext uri="{FF2B5EF4-FFF2-40B4-BE49-F238E27FC236}">
                  <a16:creationId xmlns:a16="http://schemas.microsoft.com/office/drawing/2014/main" id="{49F88E1A-6DE1-0D59-B74F-8B1A8C09D3B6}"/>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sp>
          <p:nvSpPr>
            <p:cNvPr id="27" name="Google Shape;59;p13">
              <a:extLst>
                <a:ext uri="{FF2B5EF4-FFF2-40B4-BE49-F238E27FC236}">
                  <a16:creationId xmlns:a16="http://schemas.microsoft.com/office/drawing/2014/main" id="{00E57355-9DEA-51A0-B07A-C983DA530174}"/>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2F87"/>
                </a:solidFill>
              </a:endParaRPr>
            </a:p>
          </p:txBody>
        </p:sp>
      </p:grpSp>
      <p:sp>
        <p:nvSpPr>
          <p:cNvPr id="2" name="Picture Placeholder 36">
            <a:extLst>
              <a:ext uri="{FF2B5EF4-FFF2-40B4-BE49-F238E27FC236}">
                <a16:creationId xmlns:a16="http://schemas.microsoft.com/office/drawing/2014/main" id="{CB581A8D-FE26-D518-EE39-F17D96B0F111}"/>
              </a:ext>
            </a:extLst>
          </p:cNvPr>
          <p:cNvSpPr>
            <a:spLocks noGrp="1"/>
          </p:cNvSpPr>
          <p:nvPr>
            <p:ph type="pic" sz="quarter" idx="18"/>
          </p:nvPr>
        </p:nvSpPr>
        <p:spPr>
          <a:xfrm>
            <a:off x="6010822" y="-1334"/>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txBody>
          <a:bodyPr/>
          <a:lstStyle/>
          <a:p>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1613185" y="1882405"/>
            <a:ext cx="6315079" cy="688181"/>
          </a:xfrm>
          <a:prstGeom prst="rect">
            <a:avLst/>
          </a:prstGeom>
        </p:spPr>
        <p:txBody>
          <a:bodyPr/>
          <a:lstStyle>
            <a:lvl1pPr algn="l">
              <a:defRPr sz="2700" b="1">
                <a:solidFill>
                  <a:schemeClr val="accent1"/>
                </a:solidFill>
                <a:latin typeface="Source Sans Pro" panose="020B0503030403020204" pitchFamily="34" charset="0"/>
              </a:defRPr>
            </a:lvl1pPr>
          </a:lstStyle>
          <a:p>
            <a:r>
              <a:rPr lang="en-US"/>
              <a:t>[Click to edit Master title style]</a:t>
            </a:r>
          </a:p>
        </p:txBody>
      </p:sp>
      <p:sp>
        <p:nvSpPr>
          <p:cNvPr id="10" name="Subtitle 2"/>
          <p:cNvSpPr>
            <a:spLocks noGrp="1"/>
          </p:cNvSpPr>
          <p:nvPr>
            <p:ph type="subTitle" idx="1"/>
          </p:nvPr>
        </p:nvSpPr>
        <p:spPr>
          <a:xfrm>
            <a:off x="1613185" y="2857500"/>
            <a:ext cx="4986011" cy="1371600"/>
          </a:xfrm>
        </p:spPr>
        <p:txBody>
          <a:bodyPr>
            <a:normAutofit/>
          </a:bodyPr>
          <a:lstStyle>
            <a:lvl1pPr marL="0" indent="0" algn="l">
              <a:buNone/>
              <a:defRPr lang="en-US" sz="1200" kern="1200" dirty="0">
                <a:solidFill>
                  <a:schemeClr val="tx2"/>
                </a:solidFill>
                <a:latin typeface="Source Sans Pro" panose="020B0503030403020204" pitchFamily="34" charset="0"/>
                <a:ea typeface="+mn-ea"/>
                <a:cs typeface="+mn-cs"/>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11" name="Rectangle 10">
            <a:extLst>
              <a:ext uri="{FF2B5EF4-FFF2-40B4-BE49-F238E27FC236}">
                <a16:creationId xmlns:a16="http://schemas.microsoft.com/office/drawing/2014/main" id="{70592907-2003-4E25-A0E8-D18682F78C52}"/>
              </a:ext>
            </a:extLst>
          </p:cNvPr>
          <p:cNvSpPr/>
          <p:nvPr userDrawn="1"/>
        </p:nvSpPr>
        <p:spPr>
          <a:xfrm>
            <a:off x="2145919" y="785060"/>
            <a:ext cx="2922815"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050">
                <a:solidFill>
                  <a:schemeClr val="tx2"/>
                </a:solidFill>
                <a:latin typeface="Source Sans Pro" panose="020B0503030403020204" pitchFamily="34" charset="0"/>
              </a:rPr>
              <a:t>Mike DeWine, Governor</a:t>
            </a:r>
          </a:p>
          <a:p>
            <a:pPr algn="l"/>
            <a:r>
              <a:rPr lang="en-US" sz="1050">
                <a:solidFill>
                  <a:schemeClr val="tx2"/>
                </a:solidFill>
                <a:latin typeface="Source Sans Pro" panose="020B0503030403020204" pitchFamily="34" charset="0"/>
              </a:rPr>
              <a:t>Jon Husted, Lt. Governor</a:t>
            </a:r>
          </a:p>
          <a:p>
            <a:pPr algn="l"/>
            <a:r>
              <a:rPr lang="en-US" sz="1050">
                <a:solidFill>
                  <a:schemeClr val="tx2"/>
                </a:solidFill>
                <a:latin typeface="Source Sans Pro" panose="020B0503030403020204" pitchFamily="34" charset="0"/>
              </a:rPr>
              <a:t>Matt Damschroder, Director</a:t>
            </a:r>
          </a:p>
        </p:txBody>
      </p:sp>
      <p:pic>
        <p:nvPicPr>
          <p:cNvPr id="4" name="Picture 3" descr="Text&#10;&#10;Description automatically generated with medium confidence">
            <a:extLst>
              <a:ext uri="{FF2B5EF4-FFF2-40B4-BE49-F238E27FC236}">
                <a16:creationId xmlns:a16="http://schemas.microsoft.com/office/drawing/2014/main" id="{6A7BC583-FE93-9CDE-28F4-932CC218F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0281" y="84221"/>
            <a:ext cx="2504711" cy="685800"/>
          </a:xfrm>
          <a:prstGeom prst="rect">
            <a:avLst/>
          </a:prstGeom>
        </p:spPr>
      </p:pic>
      <p:sp>
        <p:nvSpPr>
          <p:cNvPr id="5" name="Rectangle 4">
            <a:extLst>
              <a:ext uri="{FF2B5EF4-FFF2-40B4-BE49-F238E27FC236}">
                <a16:creationId xmlns:a16="http://schemas.microsoft.com/office/drawing/2014/main" id="{ED4D83FA-A19B-E47D-A094-7B6764553D22}"/>
              </a:ext>
            </a:extLst>
          </p:cNvPr>
          <p:cNvSpPr/>
          <p:nvPr userDrawn="1"/>
        </p:nvSpPr>
        <p:spPr>
          <a:xfrm>
            <a:off x="0" y="0"/>
            <a:ext cx="10668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6" name="Rectangle 5">
            <a:extLst>
              <a:ext uri="{FF2B5EF4-FFF2-40B4-BE49-F238E27FC236}">
                <a16:creationId xmlns:a16="http://schemas.microsoft.com/office/drawing/2014/main" id="{966F63AC-3617-0D78-932B-5A39EE19B3F5}"/>
              </a:ext>
            </a:extLst>
          </p:cNvPr>
          <p:cNvSpPr/>
          <p:nvPr userDrawn="1"/>
        </p:nvSpPr>
        <p:spPr>
          <a:xfrm>
            <a:off x="900560" y="0"/>
            <a:ext cx="204341"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2" name="TextBox 1">
            <a:extLst>
              <a:ext uri="{FF2B5EF4-FFF2-40B4-BE49-F238E27FC236}">
                <a16:creationId xmlns:a16="http://schemas.microsoft.com/office/drawing/2014/main" id="{32AA777C-8E5F-DCBF-9FCD-0458625B41A9}"/>
              </a:ext>
            </a:extLst>
          </p:cNvPr>
          <p:cNvSpPr txBox="1"/>
          <p:nvPr userDrawn="1"/>
        </p:nvSpPr>
        <p:spPr>
          <a:xfrm>
            <a:off x="4488084" y="225707"/>
            <a:ext cx="4503517" cy="415498"/>
          </a:xfrm>
          <a:prstGeom prst="rect">
            <a:avLst/>
          </a:prstGeom>
          <a:noFill/>
        </p:spPr>
        <p:txBody>
          <a:bodyPr wrap="square" rtlCol="0">
            <a:spAutoFit/>
          </a:bodyPr>
          <a:lstStyle/>
          <a:p>
            <a:r>
              <a:rPr lang="en-US" sz="2100" b="1">
                <a:solidFill>
                  <a:srgbClr val="FF0000"/>
                </a:solidFill>
              </a:rPr>
              <a:t>DRAFT: NOT READY FOR DISTRIBUTION</a:t>
            </a:r>
          </a:p>
        </p:txBody>
      </p:sp>
    </p:spTree>
    <p:extLst>
      <p:ext uri="{BB962C8B-B14F-4D97-AF65-F5344CB8AC3E}">
        <p14:creationId xmlns:p14="http://schemas.microsoft.com/office/powerpoint/2010/main" val="30125535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1319375"/>
            <a:ext cx="8839200" cy="411480"/>
          </a:xfrm>
          <a:prstGeom prst="rect">
            <a:avLst/>
          </a:prstGeom>
        </p:spPr>
        <p:txBody>
          <a:bodyPr anchor="ctr"/>
          <a:lstStyle>
            <a:lvl1pPr algn="l">
              <a:defRPr sz="2400" b="1">
                <a:solidFill>
                  <a:schemeClr val="accent2"/>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9" name="Text Placeholder 2">
            <a:extLst>
              <a:ext uri="{FF2B5EF4-FFF2-40B4-BE49-F238E27FC236}">
                <a16:creationId xmlns:a16="http://schemas.microsoft.com/office/drawing/2014/main" id="{EB2F1D7C-5AB2-4883-A303-99AF6C9AD016}"/>
              </a:ext>
            </a:extLst>
          </p:cNvPr>
          <p:cNvSpPr>
            <a:spLocks noGrp="1"/>
          </p:cNvSpPr>
          <p:nvPr>
            <p:ph idx="1"/>
          </p:nvPr>
        </p:nvSpPr>
        <p:spPr>
          <a:xfrm>
            <a:off x="457200" y="1907772"/>
            <a:ext cx="8229600" cy="2686853"/>
          </a:xfrm>
          <a:prstGeom prst="rect">
            <a:avLst/>
          </a:prstGeom>
        </p:spPr>
        <p:txBody>
          <a:bodyPr vert="horz" lIns="91440" tIns="45720" rIns="91440" bIns="45720" rtlCol="0">
            <a:normAutofit/>
          </a:bodyPr>
          <a:lstStyle>
            <a:lvl1pPr marL="342900" indent="-205740">
              <a:defRPr sz="1500">
                <a:solidFill>
                  <a:schemeClr val="tx1"/>
                </a:solidFill>
                <a:latin typeface="Source Sans Pro" panose="020B0503030403020204" pitchFamily="34" charset="0"/>
                <a:ea typeface="Source Sans Pro" panose="020B0503030403020204" pitchFamily="34" charset="0"/>
              </a:defRPr>
            </a:lvl1pPr>
            <a:lvl2pPr marL="617220" indent="-205740">
              <a:buFont typeface="Courier New" panose="02070309020205020404" pitchFamily="49" charset="0"/>
              <a:buChar char="o"/>
              <a:defRPr sz="1500">
                <a:solidFill>
                  <a:schemeClr val="tx1"/>
                </a:solidFill>
                <a:latin typeface="Source Sans Pro" panose="020B0503030403020204" pitchFamily="34" charset="0"/>
                <a:ea typeface="Source Sans Pro" panose="020B0503030403020204" pitchFamily="34" charset="0"/>
              </a:defRPr>
            </a:lvl2pPr>
            <a:lvl3pPr marL="891540" indent="-205740">
              <a:buFont typeface="Wingdings" panose="05000000000000000000" pitchFamily="2" charset="2"/>
              <a:buChar char="Ø"/>
              <a:defRPr sz="1500">
                <a:solidFill>
                  <a:schemeClr val="tx1"/>
                </a:solidFill>
                <a:latin typeface="Source Sans Pro" panose="020B0503030403020204" pitchFamily="34" charset="0"/>
                <a:ea typeface="Source Sans Pro" panose="020B0503030403020204" pitchFamily="34" charset="0"/>
              </a:defRPr>
            </a:lvl3pPr>
            <a:lvl4pPr marL="1165860" indent="-205740">
              <a:defRPr sz="1500">
                <a:solidFill>
                  <a:schemeClr val="tx1"/>
                </a:solidFill>
                <a:latin typeface="Source Sans Pro" panose="020B0503030403020204" pitchFamily="34" charset="0"/>
                <a:ea typeface="Source Sans Pro" panose="020B0503030403020204" pitchFamily="34" charset="0"/>
              </a:defRPr>
            </a:lvl4pPr>
            <a:lvl5pPr marL="1440180" indent="-205740">
              <a:defRPr sz="1500">
                <a:solidFill>
                  <a:schemeClr val="tx1"/>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6561FAEE-7DEB-1C5C-7706-7D14207665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3" y="-541"/>
            <a:ext cx="9148763" cy="1143000"/>
          </a:xfrm>
          <a:prstGeom prst="rect">
            <a:avLst/>
          </a:prstGeom>
        </p:spPr>
      </p:pic>
      <p:sp>
        <p:nvSpPr>
          <p:cNvPr id="11" name="Rectangle 10">
            <a:extLst>
              <a:ext uri="{FF2B5EF4-FFF2-40B4-BE49-F238E27FC236}">
                <a16:creationId xmlns:a16="http://schemas.microsoft.com/office/drawing/2014/main" id="{36DD1FA6-D14F-47B4-955B-F5DAFA353CF6}"/>
              </a:ext>
            </a:extLst>
          </p:cNvPr>
          <p:cNvSpPr/>
          <p:nvPr userDrawn="1"/>
        </p:nvSpPr>
        <p:spPr>
          <a:xfrm>
            <a:off x="0" y="4707082"/>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07F227A2-57AA-353E-3FC4-31D0FBEAEFAA}"/>
              </a:ext>
            </a:extLst>
          </p:cNvPr>
          <p:cNvSpPr/>
          <p:nvPr userDrawn="1"/>
        </p:nvSpPr>
        <p:spPr>
          <a:xfrm>
            <a:off x="0" y="4760189"/>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043C970-3527-3748-CC0D-BB9946836DB9}"/>
              </a:ext>
            </a:extLst>
          </p:cNvPr>
          <p:cNvSpPr txBox="1"/>
          <p:nvPr userDrawn="1"/>
        </p:nvSpPr>
        <p:spPr>
          <a:xfrm>
            <a:off x="2477610" y="4835508"/>
            <a:ext cx="4188782" cy="230832"/>
          </a:xfrm>
          <a:prstGeom prst="rect">
            <a:avLst/>
          </a:prstGeom>
          <a:noFill/>
        </p:spPr>
        <p:txBody>
          <a:bodyPr wrap="square" rtlCol="0">
            <a:spAutoFit/>
          </a:bodyPr>
          <a:lstStyle/>
          <a:p>
            <a:pPr algn="ctr"/>
            <a:r>
              <a:rPr lang="en-US" sz="900">
                <a:solidFill>
                  <a:schemeClr val="bg1"/>
                </a:solidFill>
                <a:latin typeface="Source Sans Pro" panose="020B0503030403020204" pitchFamily="34" charset="0"/>
                <a:ea typeface="Source Sans Pro" panose="020B0503030403020204" pitchFamily="34" charset="0"/>
                <a:cs typeface="Arial" panose="020B0604020202020204" pitchFamily="34" charset="0"/>
              </a:rPr>
              <a:t>Mike DeWine, Governor | Jim Tressel, Lt Governor | Matt Damschroder, Director</a:t>
            </a:r>
          </a:p>
        </p:txBody>
      </p:sp>
      <p:sp>
        <p:nvSpPr>
          <p:cNvPr id="16" name="Slide Number Placeholder 1">
            <a:extLst>
              <a:ext uri="{FF2B5EF4-FFF2-40B4-BE49-F238E27FC236}">
                <a16:creationId xmlns:a16="http://schemas.microsoft.com/office/drawing/2014/main" id="{E5F1DCEB-998C-EB5C-DE87-0CB15F4C6596}"/>
              </a:ext>
            </a:extLst>
          </p:cNvPr>
          <p:cNvSpPr txBox="1">
            <a:spLocks/>
          </p:cNvSpPr>
          <p:nvPr userDrawn="1"/>
        </p:nvSpPr>
        <p:spPr>
          <a:xfrm>
            <a:off x="8801100" y="4800600"/>
            <a:ext cx="342900" cy="342900"/>
          </a:xfrm>
          <a:prstGeom prst="rect">
            <a:avLst/>
          </a:prstGeom>
        </p:spPr>
        <p:txBody>
          <a:bodyPr vert="horz" lIns="68580" tIns="34290" rIns="68580" bIns="3429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2E0F7AD5-E45F-4736-83CE-D8C26C993A39}" type="slidenum">
              <a:rPr lang="en-US" sz="675" smtClean="0">
                <a:solidFill>
                  <a:schemeClr val="bg1"/>
                </a:solidFill>
                <a:latin typeface="Calibri"/>
              </a:rPr>
              <a:pPr algn="ctr">
                <a:defRPr/>
              </a:pPr>
              <a:t>‹#›</a:t>
            </a:fld>
            <a:endParaRPr lang="en-US" sz="675">
              <a:solidFill>
                <a:schemeClr val="bg1"/>
              </a:solidFill>
              <a:latin typeface="Calibri"/>
            </a:endParaRPr>
          </a:p>
        </p:txBody>
      </p:sp>
      <p:sp>
        <p:nvSpPr>
          <p:cNvPr id="2" name="TextBox 1">
            <a:extLst>
              <a:ext uri="{FF2B5EF4-FFF2-40B4-BE49-F238E27FC236}">
                <a16:creationId xmlns:a16="http://schemas.microsoft.com/office/drawing/2014/main" id="{EE1B8760-5DAC-5577-0BB2-48DBB7E9EFE1}"/>
              </a:ext>
            </a:extLst>
          </p:cNvPr>
          <p:cNvSpPr txBox="1"/>
          <p:nvPr userDrawn="1"/>
        </p:nvSpPr>
        <p:spPr>
          <a:xfrm>
            <a:off x="4488084" y="225707"/>
            <a:ext cx="4503517" cy="415498"/>
          </a:xfrm>
          <a:prstGeom prst="rect">
            <a:avLst/>
          </a:prstGeom>
          <a:noFill/>
        </p:spPr>
        <p:txBody>
          <a:bodyPr wrap="square" rtlCol="0">
            <a:spAutoFit/>
          </a:bodyPr>
          <a:lstStyle/>
          <a:p>
            <a:r>
              <a:rPr lang="en-US" sz="2100" b="1">
                <a:solidFill>
                  <a:srgbClr val="FF0000"/>
                </a:solidFill>
              </a:rPr>
              <a:t>DRAFT: NOT READY FOR DISTRIBUTION</a:t>
            </a:r>
          </a:p>
        </p:txBody>
      </p:sp>
    </p:spTree>
    <p:extLst>
      <p:ext uri="{BB962C8B-B14F-4D97-AF65-F5344CB8AC3E}">
        <p14:creationId xmlns:p14="http://schemas.microsoft.com/office/powerpoint/2010/main" val="3173092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OFC 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514350"/>
            <a:ext cx="8839200" cy="514350"/>
          </a:xfrm>
          <a:prstGeom prst="rect">
            <a:avLst/>
          </a:prstGeom>
        </p:spPr>
        <p:txBody>
          <a:bodyPr/>
          <a:lstStyle>
            <a:lvl1pPr algn="l">
              <a:defRPr sz="2700" b="1">
                <a:solidFill>
                  <a:schemeClr val="accent2"/>
                </a:solidFill>
                <a:latin typeface="+mn-lt"/>
              </a:defRPr>
            </a:lvl1pPr>
          </a:lstStyle>
          <a:p>
            <a:r>
              <a:rPr lang="en-US"/>
              <a:t>Click to edit Master title style</a:t>
            </a:r>
          </a:p>
        </p:txBody>
      </p:sp>
      <p:sp>
        <p:nvSpPr>
          <p:cNvPr id="7" name="Rectangle 6">
            <a:extLst>
              <a:ext uri="{FF2B5EF4-FFF2-40B4-BE49-F238E27FC236}">
                <a16:creationId xmlns:a16="http://schemas.microsoft.com/office/drawing/2014/main" id="{38DF74FB-48A0-43A2-A4B7-3FC93255D5E0}"/>
              </a:ext>
            </a:extLst>
          </p:cNvPr>
          <p:cNvSpPr/>
          <p:nvPr userDrawn="1"/>
        </p:nvSpPr>
        <p:spPr>
          <a:xfrm>
            <a:off x="0" y="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en-US" sz="788">
              <a:solidFill>
                <a:prstClr val="white"/>
              </a:solidFill>
            </a:endParaRPr>
          </a:p>
        </p:txBody>
      </p:sp>
      <p:sp>
        <p:nvSpPr>
          <p:cNvPr id="10" name="Rectangle 9">
            <a:extLst>
              <a:ext uri="{FF2B5EF4-FFF2-40B4-BE49-F238E27FC236}">
                <a16:creationId xmlns:a16="http://schemas.microsoft.com/office/drawing/2014/main" id="{94C23DB4-75E4-47D4-89C1-C82A77B45AD5}"/>
              </a:ext>
            </a:extLst>
          </p:cNvPr>
          <p:cNvSpPr/>
          <p:nvPr userDrawn="1"/>
        </p:nvSpPr>
        <p:spPr>
          <a:xfrm>
            <a:off x="7487867" y="22881"/>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1" i="0" u="none" strike="noStrike" kern="1200" cap="none" spc="0" normalizeH="0" baseline="0" noProof="0">
                <a:ln>
                  <a:noFill/>
                </a:ln>
                <a:solidFill>
                  <a:schemeClr val="bg1"/>
                </a:solidFill>
                <a:effectLst/>
                <a:uLnTx/>
                <a:uFillTx/>
                <a:latin typeface="Univers" panose="020B0503020202020204" pitchFamily="34" charset="0"/>
                <a:ea typeface="+mn-ea"/>
                <a:cs typeface="+mn-cs"/>
              </a:rPr>
              <a:t>Health &amp; Human Services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chemeClr val="bg1"/>
                </a:solidFill>
                <a:effectLst/>
                <a:uLnTx/>
                <a:uFillTx/>
                <a:latin typeface="Univers" panose="020B0503020202020204" pitchFamily="34" charset="0"/>
                <a:ea typeface="+mn-ea"/>
                <a:cs typeface="+mn-cs"/>
              </a:rPr>
              <a:t>Office of Families and Children</a:t>
            </a:r>
          </a:p>
        </p:txBody>
      </p:sp>
      <p:pic>
        <p:nvPicPr>
          <p:cNvPr id="11" name="Picture 10" descr="Graphical user interface, text&#10;&#10;Description automatically generated">
            <a:extLst>
              <a:ext uri="{FF2B5EF4-FFF2-40B4-BE49-F238E27FC236}">
                <a16:creationId xmlns:a16="http://schemas.microsoft.com/office/drawing/2014/main" id="{090559BA-FE04-44FA-B08B-2B8C4401FCD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3157"/>
          <a:stretch/>
        </p:blipFill>
        <p:spPr>
          <a:xfrm>
            <a:off x="40822" y="-64439"/>
            <a:ext cx="724580" cy="477802"/>
          </a:xfrm>
          <a:prstGeom prst="rect">
            <a:avLst/>
          </a:prstGeom>
        </p:spPr>
      </p:pic>
      <p:sp>
        <p:nvSpPr>
          <p:cNvPr id="12" name="Rectangle 11">
            <a:extLst>
              <a:ext uri="{FF2B5EF4-FFF2-40B4-BE49-F238E27FC236}">
                <a16:creationId xmlns:a16="http://schemas.microsoft.com/office/drawing/2014/main" id="{17D027BE-B8AD-4C00-9EB1-4957B5946CB5}"/>
              </a:ext>
            </a:extLst>
          </p:cNvPr>
          <p:cNvSpPr/>
          <p:nvPr userDrawn="1"/>
        </p:nvSpPr>
        <p:spPr>
          <a:xfrm>
            <a:off x="705928" y="21638"/>
            <a:ext cx="1290512"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750">
                <a:latin typeface="Univers" panose="020B0503020202020204" pitchFamily="34" charset="0"/>
              </a:rPr>
              <a:t>Department of </a:t>
            </a:r>
          </a:p>
          <a:p>
            <a:pPr algn="l"/>
            <a:r>
              <a:rPr lang="en-US" sz="750">
                <a:latin typeface="Univers" panose="020B0503020202020204" pitchFamily="34" charset="0"/>
              </a:rPr>
              <a:t>Job and Family Services</a:t>
            </a:r>
          </a:p>
        </p:txBody>
      </p:sp>
      <p:sp>
        <p:nvSpPr>
          <p:cNvPr id="9" name="Text Placeholder 2">
            <a:extLst>
              <a:ext uri="{FF2B5EF4-FFF2-40B4-BE49-F238E27FC236}">
                <a16:creationId xmlns:a16="http://schemas.microsoft.com/office/drawing/2014/main" id="{5CC7BF16-FD2B-4C65-AB77-1659393365B7}"/>
              </a:ext>
            </a:extLst>
          </p:cNvPr>
          <p:cNvSpPr>
            <a:spLocks noGrp="1"/>
          </p:cNvSpPr>
          <p:nvPr>
            <p:ph idx="1"/>
          </p:nvPr>
        </p:nvSpPr>
        <p:spPr>
          <a:xfrm>
            <a:off x="457200" y="1200153"/>
            <a:ext cx="8229600" cy="3394472"/>
          </a:xfrm>
          <a:prstGeom prst="rect">
            <a:avLst/>
          </a:prstGeom>
        </p:spPr>
        <p:txBody>
          <a:bodyPr vert="horz" lIns="91440" tIns="45720" rIns="91440" bIns="45720" rtlCol="0">
            <a:normAutofit/>
          </a:bodyPr>
          <a:lstStyle>
            <a:lvl1pPr marL="342900" indent="-205740">
              <a:defRPr sz="1800">
                <a:solidFill>
                  <a:schemeClr val="tx1"/>
                </a:solidFill>
              </a:defRPr>
            </a:lvl1pPr>
            <a:lvl2pPr marL="617220" indent="-205740">
              <a:buFont typeface="Courier New" panose="02070309020205020404" pitchFamily="49" charset="0"/>
              <a:buChar char="o"/>
              <a:defRPr sz="1800">
                <a:solidFill>
                  <a:schemeClr val="tx1"/>
                </a:solidFill>
              </a:defRPr>
            </a:lvl2pPr>
            <a:lvl3pPr marL="891540" indent="-205740">
              <a:buFont typeface="Wingdings" panose="05000000000000000000" pitchFamily="2" charset="2"/>
              <a:buChar char="Ø"/>
              <a:defRPr sz="1800">
                <a:solidFill>
                  <a:schemeClr val="tx1"/>
                </a:solidFill>
              </a:defRPr>
            </a:lvl3pPr>
            <a:lvl4pPr marL="1165860" indent="-205740">
              <a:defRPr sz="1800">
                <a:solidFill>
                  <a:schemeClr val="tx1"/>
                </a:solidFill>
              </a:defRPr>
            </a:lvl4pPr>
            <a:lvl5pPr marL="1440180" indent="-205740">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78279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7424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1613185" y="1882405"/>
            <a:ext cx="6315079" cy="688181"/>
          </a:xfrm>
          <a:prstGeom prst="rect">
            <a:avLst/>
          </a:prstGeom>
        </p:spPr>
        <p:txBody>
          <a:bodyPr/>
          <a:lstStyle>
            <a:lvl1pPr algn="l">
              <a:defRPr sz="2700" b="1">
                <a:solidFill>
                  <a:schemeClr val="accent1"/>
                </a:solidFill>
                <a:latin typeface="Source Sans Pro" panose="020B0503030403020204" pitchFamily="34" charset="0"/>
              </a:defRPr>
            </a:lvl1pPr>
          </a:lstStyle>
          <a:p>
            <a:r>
              <a:rPr lang="en-US"/>
              <a:t>[Click to edit Master title style]</a:t>
            </a:r>
          </a:p>
        </p:txBody>
      </p:sp>
      <p:sp>
        <p:nvSpPr>
          <p:cNvPr id="10" name="Subtitle 2"/>
          <p:cNvSpPr>
            <a:spLocks noGrp="1"/>
          </p:cNvSpPr>
          <p:nvPr>
            <p:ph type="subTitle" idx="1"/>
          </p:nvPr>
        </p:nvSpPr>
        <p:spPr>
          <a:xfrm>
            <a:off x="1613185" y="2857500"/>
            <a:ext cx="4986011" cy="1371600"/>
          </a:xfrm>
        </p:spPr>
        <p:txBody>
          <a:bodyPr>
            <a:normAutofit/>
          </a:bodyPr>
          <a:lstStyle>
            <a:lvl1pPr marL="0" indent="0" algn="l">
              <a:buNone/>
              <a:defRPr lang="en-US" sz="1200" kern="1200" dirty="0">
                <a:solidFill>
                  <a:schemeClr val="tx2"/>
                </a:solidFill>
                <a:latin typeface="Source Sans Pro" panose="020B0503030403020204" pitchFamily="34" charset="0"/>
                <a:ea typeface="+mn-ea"/>
                <a:cs typeface="+mn-cs"/>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11" name="Rectangle 10">
            <a:extLst>
              <a:ext uri="{FF2B5EF4-FFF2-40B4-BE49-F238E27FC236}">
                <a16:creationId xmlns:a16="http://schemas.microsoft.com/office/drawing/2014/main" id="{70592907-2003-4E25-A0E8-D18682F78C52}"/>
              </a:ext>
            </a:extLst>
          </p:cNvPr>
          <p:cNvSpPr/>
          <p:nvPr userDrawn="1"/>
        </p:nvSpPr>
        <p:spPr>
          <a:xfrm>
            <a:off x="2145919" y="785060"/>
            <a:ext cx="2922815"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050">
                <a:solidFill>
                  <a:schemeClr val="tx2"/>
                </a:solidFill>
                <a:latin typeface="Source Sans Pro" panose="020B0503030403020204" pitchFamily="34" charset="0"/>
              </a:rPr>
              <a:t>Mike DeWine, Governor</a:t>
            </a:r>
          </a:p>
          <a:p>
            <a:pPr algn="l"/>
            <a:r>
              <a:rPr lang="en-US" sz="1050">
                <a:solidFill>
                  <a:schemeClr val="tx2"/>
                </a:solidFill>
                <a:latin typeface="Source Sans Pro" panose="020B0503030403020204" pitchFamily="34" charset="0"/>
              </a:rPr>
              <a:t>Jim Tressel, Lt. Governor</a:t>
            </a:r>
          </a:p>
          <a:p>
            <a:pPr algn="l"/>
            <a:r>
              <a:rPr lang="en-US" sz="1050">
                <a:solidFill>
                  <a:schemeClr val="tx2"/>
                </a:solidFill>
                <a:latin typeface="Source Sans Pro" panose="020B0503030403020204" pitchFamily="34" charset="0"/>
              </a:rPr>
              <a:t>Matt Damschroder, Director</a:t>
            </a:r>
          </a:p>
        </p:txBody>
      </p:sp>
      <p:pic>
        <p:nvPicPr>
          <p:cNvPr id="4" name="Picture 3" descr="Text&#10;&#10;Description automatically generated with medium confidence">
            <a:extLst>
              <a:ext uri="{FF2B5EF4-FFF2-40B4-BE49-F238E27FC236}">
                <a16:creationId xmlns:a16="http://schemas.microsoft.com/office/drawing/2014/main" id="{6A7BC583-FE93-9CDE-28F4-932CC218F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0281" y="84221"/>
            <a:ext cx="2504711" cy="685800"/>
          </a:xfrm>
          <a:prstGeom prst="rect">
            <a:avLst/>
          </a:prstGeom>
        </p:spPr>
      </p:pic>
      <p:sp>
        <p:nvSpPr>
          <p:cNvPr id="5" name="Rectangle 4">
            <a:extLst>
              <a:ext uri="{FF2B5EF4-FFF2-40B4-BE49-F238E27FC236}">
                <a16:creationId xmlns:a16="http://schemas.microsoft.com/office/drawing/2014/main" id="{ED4D83FA-A19B-E47D-A094-7B6764553D22}"/>
              </a:ext>
            </a:extLst>
          </p:cNvPr>
          <p:cNvSpPr/>
          <p:nvPr userDrawn="1"/>
        </p:nvSpPr>
        <p:spPr>
          <a:xfrm>
            <a:off x="0" y="0"/>
            <a:ext cx="10668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6" name="Rectangle 5">
            <a:extLst>
              <a:ext uri="{FF2B5EF4-FFF2-40B4-BE49-F238E27FC236}">
                <a16:creationId xmlns:a16="http://schemas.microsoft.com/office/drawing/2014/main" id="{966F63AC-3617-0D78-932B-5A39EE19B3F5}"/>
              </a:ext>
            </a:extLst>
          </p:cNvPr>
          <p:cNvSpPr/>
          <p:nvPr userDrawn="1"/>
        </p:nvSpPr>
        <p:spPr>
          <a:xfrm>
            <a:off x="900560" y="0"/>
            <a:ext cx="204341"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Tree>
    <p:extLst>
      <p:ext uri="{BB962C8B-B14F-4D97-AF65-F5344CB8AC3E}">
        <p14:creationId xmlns:p14="http://schemas.microsoft.com/office/powerpoint/2010/main" val="42900003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6781800" y="4767265"/>
            <a:ext cx="2133600" cy="273844"/>
          </a:xfrm>
          <a:prstGeom prst="rect">
            <a:avLst/>
          </a:prstGeom>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1319375"/>
            <a:ext cx="8839200" cy="411480"/>
          </a:xfrm>
          <a:prstGeom prst="rect">
            <a:avLst/>
          </a:prstGeom>
        </p:spPr>
        <p:txBody>
          <a:bodyPr anchor="ctr"/>
          <a:lstStyle>
            <a:lvl1pPr algn="l">
              <a:defRPr sz="2400" b="1">
                <a:solidFill>
                  <a:schemeClr val="accent2"/>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9" name="Text Placeholder 2">
            <a:extLst>
              <a:ext uri="{FF2B5EF4-FFF2-40B4-BE49-F238E27FC236}">
                <a16:creationId xmlns:a16="http://schemas.microsoft.com/office/drawing/2014/main" id="{EB2F1D7C-5AB2-4883-A303-99AF6C9AD016}"/>
              </a:ext>
            </a:extLst>
          </p:cNvPr>
          <p:cNvSpPr>
            <a:spLocks noGrp="1"/>
          </p:cNvSpPr>
          <p:nvPr>
            <p:ph idx="1"/>
          </p:nvPr>
        </p:nvSpPr>
        <p:spPr>
          <a:xfrm>
            <a:off x="457200" y="1907772"/>
            <a:ext cx="8229600" cy="2686853"/>
          </a:xfrm>
          <a:prstGeom prst="rect">
            <a:avLst/>
          </a:prstGeom>
        </p:spPr>
        <p:txBody>
          <a:bodyPr vert="horz" lIns="91440" tIns="45720" rIns="91440" bIns="45720" rtlCol="0">
            <a:normAutofit/>
          </a:bodyPr>
          <a:lstStyle>
            <a:lvl1pPr marL="342900" indent="-205740">
              <a:defRPr sz="1500">
                <a:solidFill>
                  <a:schemeClr val="tx1"/>
                </a:solidFill>
                <a:latin typeface="Source Sans Pro" panose="020B0503030403020204" pitchFamily="34" charset="0"/>
                <a:ea typeface="Source Sans Pro" panose="020B0503030403020204" pitchFamily="34" charset="0"/>
              </a:defRPr>
            </a:lvl1pPr>
            <a:lvl2pPr marL="617220" indent="-205740">
              <a:buFont typeface="Courier New" panose="02070309020205020404" pitchFamily="49" charset="0"/>
              <a:buChar char="o"/>
              <a:defRPr sz="1500">
                <a:solidFill>
                  <a:schemeClr val="tx1"/>
                </a:solidFill>
                <a:latin typeface="Source Sans Pro" panose="020B0503030403020204" pitchFamily="34" charset="0"/>
                <a:ea typeface="Source Sans Pro" panose="020B0503030403020204" pitchFamily="34" charset="0"/>
              </a:defRPr>
            </a:lvl2pPr>
            <a:lvl3pPr marL="891540" indent="-205740">
              <a:buFont typeface="Wingdings" panose="05000000000000000000" pitchFamily="2" charset="2"/>
              <a:buChar char="Ø"/>
              <a:defRPr sz="1500">
                <a:solidFill>
                  <a:schemeClr val="tx1"/>
                </a:solidFill>
                <a:latin typeface="Source Sans Pro" panose="020B0503030403020204" pitchFamily="34" charset="0"/>
                <a:ea typeface="Source Sans Pro" panose="020B0503030403020204" pitchFamily="34" charset="0"/>
              </a:defRPr>
            </a:lvl3pPr>
            <a:lvl4pPr marL="1165860" indent="-205740">
              <a:defRPr sz="1500">
                <a:solidFill>
                  <a:schemeClr val="tx1"/>
                </a:solidFill>
                <a:latin typeface="Source Sans Pro" panose="020B0503030403020204" pitchFamily="34" charset="0"/>
                <a:ea typeface="Source Sans Pro" panose="020B0503030403020204" pitchFamily="34" charset="0"/>
              </a:defRPr>
            </a:lvl4pPr>
            <a:lvl5pPr marL="1440180" indent="-205740">
              <a:defRPr sz="1500">
                <a:solidFill>
                  <a:schemeClr val="tx1"/>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6561FAEE-7DEB-1C5C-7706-7D14207665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11" name="Rectangle 10">
            <a:extLst>
              <a:ext uri="{FF2B5EF4-FFF2-40B4-BE49-F238E27FC236}">
                <a16:creationId xmlns:a16="http://schemas.microsoft.com/office/drawing/2014/main" id="{36DD1FA6-D14F-47B4-955B-F5DAFA353CF6}"/>
              </a:ext>
            </a:extLst>
          </p:cNvPr>
          <p:cNvSpPr/>
          <p:nvPr userDrawn="1"/>
        </p:nvSpPr>
        <p:spPr>
          <a:xfrm>
            <a:off x="0" y="4707082"/>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07F227A2-57AA-353E-3FC4-31D0FBEAEFAA}"/>
              </a:ext>
            </a:extLst>
          </p:cNvPr>
          <p:cNvSpPr/>
          <p:nvPr userDrawn="1"/>
        </p:nvSpPr>
        <p:spPr>
          <a:xfrm>
            <a:off x="0" y="4760189"/>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043C970-3527-3748-CC0D-BB9946836DB9}"/>
              </a:ext>
            </a:extLst>
          </p:cNvPr>
          <p:cNvSpPr txBox="1"/>
          <p:nvPr userDrawn="1"/>
        </p:nvSpPr>
        <p:spPr>
          <a:xfrm>
            <a:off x="2477610" y="4835508"/>
            <a:ext cx="4188782" cy="230832"/>
          </a:xfrm>
          <a:prstGeom prst="rect">
            <a:avLst/>
          </a:prstGeom>
          <a:noFill/>
        </p:spPr>
        <p:txBody>
          <a:bodyPr wrap="square" rtlCol="0">
            <a:spAutoFit/>
          </a:bodyPr>
          <a:lstStyle/>
          <a:p>
            <a:pPr algn="ctr"/>
            <a:r>
              <a:rPr lang="en-US" sz="900">
                <a:solidFill>
                  <a:schemeClr val="bg1"/>
                </a:solidFill>
                <a:latin typeface="Source Sans Pro" panose="020B0503030403020204" pitchFamily="34" charset="0"/>
                <a:ea typeface="Source Sans Pro" panose="020B0503030403020204" pitchFamily="34" charset="0"/>
                <a:cs typeface="Arial" panose="020B0604020202020204" pitchFamily="34" charset="0"/>
              </a:rPr>
              <a:t>Mike DeWine, Governor | Jim Tressel, Lt. Governor | Matt Damschroder, Director</a:t>
            </a:r>
          </a:p>
        </p:txBody>
      </p:sp>
      <p:sp>
        <p:nvSpPr>
          <p:cNvPr id="16" name="Slide Number Placeholder 1">
            <a:extLst>
              <a:ext uri="{FF2B5EF4-FFF2-40B4-BE49-F238E27FC236}">
                <a16:creationId xmlns:a16="http://schemas.microsoft.com/office/drawing/2014/main" id="{E5F1DCEB-998C-EB5C-DE87-0CB15F4C6596}"/>
              </a:ext>
            </a:extLst>
          </p:cNvPr>
          <p:cNvSpPr txBox="1">
            <a:spLocks/>
          </p:cNvSpPr>
          <p:nvPr userDrawn="1"/>
        </p:nvSpPr>
        <p:spPr>
          <a:xfrm>
            <a:off x="8801100" y="4800600"/>
            <a:ext cx="342900" cy="342900"/>
          </a:xfrm>
          <a:prstGeom prst="rect">
            <a:avLst/>
          </a:prstGeom>
        </p:spPr>
        <p:txBody>
          <a:bodyPr vert="horz" lIns="68580" tIns="34290" rIns="68580" bIns="3429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2E0F7AD5-E45F-4736-83CE-D8C26C993A39}" type="slidenum">
              <a:rPr lang="en-US" sz="675" smtClean="0">
                <a:solidFill>
                  <a:schemeClr val="bg1"/>
                </a:solidFill>
                <a:latin typeface="Calibri"/>
              </a:rPr>
              <a:pPr algn="ctr">
                <a:defRPr/>
              </a:pPr>
              <a:t>‹#›</a:t>
            </a:fld>
            <a:endParaRPr lang="en-US" sz="675">
              <a:solidFill>
                <a:schemeClr val="bg1"/>
              </a:solidFill>
              <a:latin typeface="Calibri"/>
            </a:endParaRPr>
          </a:p>
        </p:txBody>
      </p:sp>
      <p:sp>
        <p:nvSpPr>
          <p:cNvPr id="2" name="Rectangle 1">
            <a:extLst>
              <a:ext uri="{FF2B5EF4-FFF2-40B4-BE49-F238E27FC236}">
                <a16:creationId xmlns:a16="http://schemas.microsoft.com/office/drawing/2014/main" id="{EEA2DE18-713C-6206-617D-533A63F1D48C}"/>
              </a:ext>
            </a:extLst>
          </p:cNvPr>
          <p:cNvSpPr/>
          <p:nvPr userDrawn="1"/>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Source Sans Pro" panose="020B0503030403020204" pitchFamily="34" charset="0"/>
                <a:ea typeface="+mn-ea"/>
                <a:cs typeface="+mn-cs"/>
              </a:rPr>
              <a:t>Health &amp; Human Services</a:t>
            </a:r>
          </a:p>
        </p:txBody>
      </p:sp>
    </p:spTree>
    <p:extLst>
      <p:ext uri="{BB962C8B-B14F-4D97-AF65-F5344CB8AC3E}">
        <p14:creationId xmlns:p14="http://schemas.microsoft.com/office/powerpoint/2010/main" val="104254111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1613185" y="1882405"/>
            <a:ext cx="6315079" cy="688181"/>
          </a:xfrm>
          <a:prstGeom prst="rect">
            <a:avLst/>
          </a:prstGeom>
        </p:spPr>
        <p:txBody>
          <a:bodyPr/>
          <a:lstStyle>
            <a:lvl1pPr algn="l">
              <a:defRPr sz="2700" b="1">
                <a:solidFill>
                  <a:schemeClr val="accent1"/>
                </a:solidFill>
                <a:latin typeface="Source Sans Pro" panose="020B0503030403020204" pitchFamily="34" charset="0"/>
              </a:defRPr>
            </a:lvl1pPr>
          </a:lstStyle>
          <a:p>
            <a:r>
              <a:rPr lang="en-US"/>
              <a:t>[Click to edit Master title style]</a:t>
            </a:r>
          </a:p>
        </p:txBody>
      </p:sp>
      <p:sp>
        <p:nvSpPr>
          <p:cNvPr id="10" name="Subtitle 2"/>
          <p:cNvSpPr>
            <a:spLocks noGrp="1"/>
          </p:cNvSpPr>
          <p:nvPr>
            <p:ph type="subTitle" idx="1"/>
          </p:nvPr>
        </p:nvSpPr>
        <p:spPr>
          <a:xfrm>
            <a:off x="1613185" y="2857500"/>
            <a:ext cx="4986011" cy="1371600"/>
          </a:xfrm>
        </p:spPr>
        <p:txBody>
          <a:bodyPr>
            <a:normAutofit/>
          </a:bodyPr>
          <a:lstStyle>
            <a:lvl1pPr marL="0" indent="0" algn="l">
              <a:buNone/>
              <a:defRPr lang="en-US" sz="1200" kern="1200" dirty="0">
                <a:solidFill>
                  <a:schemeClr val="tx2"/>
                </a:solidFill>
                <a:latin typeface="Source Sans Pro" panose="020B0503030403020204" pitchFamily="34" charset="0"/>
                <a:ea typeface="+mn-ea"/>
                <a:cs typeface="+mn-cs"/>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11" name="Rectangle 10">
            <a:extLst>
              <a:ext uri="{FF2B5EF4-FFF2-40B4-BE49-F238E27FC236}">
                <a16:creationId xmlns:a16="http://schemas.microsoft.com/office/drawing/2014/main" id="{70592907-2003-4E25-A0E8-D18682F78C52}"/>
              </a:ext>
            </a:extLst>
          </p:cNvPr>
          <p:cNvSpPr/>
          <p:nvPr userDrawn="1"/>
        </p:nvSpPr>
        <p:spPr>
          <a:xfrm>
            <a:off x="2145919" y="785060"/>
            <a:ext cx="2922815"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050">
                <a:solidFill>
                  <a:schemeClr val="tx2"/>
                </a:solidFill>
                <a:latin typeface="Source Sans Pro" panose="020B0503030403020204" pitchFamily="34" charset="0"/>
              </a:rPr>
              <a:t>Mike DeWine, Governor</a:t>
            </a:r>
          </a:p>
          <a:p>
            <a:pPr algn="l"/>
            <a:r>
              <a:rPr lang="en-US" sz="1050">
                <a:solidFill>
                  <a:schemeClr val="tx2"/>
                </a:solidFill>
                <a:latin typeface="Source Sans Pro" panose="020B0503030403020204" pitchFamily="34" charset="0"/>
              </a:rPr>
              <a:t>Jim Tressel, Lt. Governor</a:t>
            </a:r>
          </a:p>
          <a:p>
            <a:pPr algn="l"/>
            <a:r>
              <a:rPr lang="en-US" sz="1050">
                <a:solidFill>
                  <a:schemeClr val="tx2"/>
                </a:solidFill>
                <a:latin typeface="Source Sans Pro" panose="020B0503030403020204" pitchFamily="34" charset="0"/>
              </a:rPr>
              <a:t>Matt Damschroder, Director</a:t>
            </a:r>
          </a:p>
        </p:txBody>
      </p:sp>
      <p:pic>
        <p:nvPicPr>
          <p:cNvPr id="4" name="Picture 3" descr="Text&#10;&#10;Description automatically generated with medium confidence">
            <a:extLst>
              <a:ext uri="{FF2B5EF4-FFF2-40B4-BE49-F238E27FC236}">
                <a16:creationId xmlns:a16="http://schemas.microsoft.com/office/drawing/2014/main" id="{6A7BC583-FE93-9CDE-28F4-932CC218F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0281" y="84221"/>
            <a:ext cx="2504711" cy="685800"/>
          </a:xfrm>
          <a:prstGeom prst="rect">
            <a:avLst/>
          </a:prstGeom>
        </p:spPr>
      </p:pic>
      <p:sp>
        <p:nvSpPr>
          <p:cNvPr id="5" name="Rectangle 4">
            <a:extLst>
              <a:ext uri="{FF2B5EF4-FFF2-40B4-BE49-F238E27FC236}">
                <a16:creationId xmlns:a16="http://schemas.microsoft.com/office/drawing/2014/main" id="{ED4D83FA-A19B-E47D-A094-7B6764553D22}"/>
              </a:ext>
            </a:extLst>
          </p:cNvPr>
          <p:cNvSpPr/>
          <p:nvPr userDrawn="1"/>
        </p:nvSpPr>
        <p:spPr>
          <a:xfrm>
            <a:off x="0" y="0"/>
            <a:ext cx="10668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6" name="Rectangle 5">
            <a:extLst>
              <a:ext uri="{FF2B5EF4-FFF2-40B4-BE49-F238E27FC236}">
                <a16:creationId xmlns:a16="http://schemas.microsoft.com/office/drawing/2014/main" id="{966F63AC-3617-0D78-932B-5A39EE19B3F5}"/>
              </a:ext>
            </a:extLst>
          </p:cNvPr>
          <p:cNvSpPr/>
          <p:nvPr userDrawn="1"/>
        </p:nvSpPr>
        <p:spPr>
          <a:xfrm>
            <a:off x="900560" y="0"/>
            <a:ext cx="204341"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2" name="TextBox 1">
            <a:extLst>
              <a:ext uri="{FF2B5EF4-FFF2-40B4-BE49-F238E27FC236}">
                <a16:creationId xmlns:a16="http://schemas.microsoft.com/office/drawing/2014/main" id="{B5E7DD6C-0EF3-91B4-6D7C-17840583D4E1}"/>
              </a:ext>
            </a:extLst>
          </p:cNvPr>
          <p:cNvSpPr txBox="1"/>
          <p:nvPr userDrawn="1"/>
        </p:nvSpPr>
        <p:spPr>
          <a:xfrm>
            <a:off x="7848600" y="183924"/>
            <a:ext cx="1235734" cy="369332"/>
          </a:xfrm>
          <a:prstGeom prst="rect">
            <a:avLst/>
          </a:prstGeom>
          <a:noFill/>
          <a:ln w="28575">
            <a:solidFill>
              <a:schemeClr val="accent2"/>
            </a:solidFill>
          </a:ln>
        </p:spPr>
        <p:txBody>
          <a:bodyPr wrap="square" rtlCol="0">
            <a:spAutoFit/>
          </a:bodyPr>
          <a:lstStyle/>
          <a:p>
            <a:pPr algn="ctr"/>
            <a:r>
              <a:rPr lang="en-US" sz="1800" b="1" u="sng">
                <a:solidFill>
                  <a:schemeClr val="accent2"/>
                </a:solidFill>
              </a:rPr>
              <a:t>DRAFT</a:t>
            </a:r>
          </a:p>
        </p:txBody>
      </p:sp>
    </p:spTree>
    <p:extLst>
      <p:ext uri="{BB962C8B-B14F-4D97-AF65-F5344CB8AC3E}">
        <p14:creationId xmlns:p14="http://schemas.microsoft.com/office/powerpoint/2010/main" val="2092646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1319375"/>
            <a:ext cx="8839200" cy="411480"/>
          </a:xfrm>
          <a:prstGeom prst="rect">
            <a:avLst/>
          </a:prstGeom>
        </p:spPr>
        <p:txBody>
          <a:bodyPr anchor="ctr"/>
          <a:lstStyle>
            <a:lvl1pPr algn="l">
              <a:defRPr sz="2400" b="1">
                <a:solidFill>
                  <a:srgbClr val="C12637"/>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9" name="Text Placeholder 2">
            <a:extLst>
              <a:ext uri="{FF2B5EF4-FFF2-40B4-BE49-F238E27FC236}">
                <a16:creationId xmlns:a16="http://schemas.microsoft.com/office/drawing/2014/main" id="{EB2F1D7C-5AB2-4883-A303-99AF6C9AD016}"/>
              </a:ext>
            </a:extLst>
          </p:cNvPr>
          <p:cNvSpPr>
            <a:spLocks noGrp="1"/>
          </p:cNvSpPr>
          <p:nvPr>
            <p:ph idx="1"/>
          </p:nvPr>
        </p:nvSpPr>
        <p:spPr>
          <a:xfrm>
            <a:off x="457200" y="1907772"/>
            <a:ext cx="8229600" cy="2686853"/>
          </a:xfrm>
          <a:prstGeom prst="rect">
            <a:avLst/>
          </a:prstGeom>
        </p:spPr>
        <p:txBody>
          <a:bodyPr vert="horz" lIns="91440" tIns="45720" rIns="91440" bIns="45720" rtlCol="0">
            <a:normAutofit/>
          </a:bodyPr>
          <a:lstStyle>
            <a:lvl1pPr marL="342900" indent="-205740">
              <a:defRPr sz="1500">
                <a:solidFill>
                  <a:schemeClr val="tx1"/>
                </a:solidFill>
                <a:latin typeface="Source Sans Pro" panose="020B0503030403020204" pitchFamily="34" charset="0"/>
                <a:ea typeface="Source Sans Pro" panose="020B0503030403020204" pitchFamily="34" charset="0"/>
              </a:defRPr>
            </a:lvl1pPr>
            <a:lvl2pPr marL="617220" indent="-205740">
              <a:buFont typeface="Courier New" panose="02070309020205020404" pitchFamily="49" charset="0"/>
              <a:buChar char="o"/>
              <a:defRPr sz="1500">
                <a:solidFill>
                  <a:schemeClr val="tx1"/>
                </a:solidFill>
                <a:latin typeface="Source Sans Pro" panose="020B0503030403020204" pitchFamily="34" charset="0"/>
                <a:ea typeface="Source Sans Pro" panose="020B0503030403020204" pitchFamily="34" charset="0"/>
              </a:defRPr>
            </a:lvl2pPr>
            <a:lvl3pPr marL="891540" indent="-205740">
              <a:buFont typeface="Wingdings" panose="05000000000000000000" pitchFamily="2" charset="2"/>
              <a:buChar char="Ø"/>
              <a:defRPr sz="1500">
                <a:solidFill>
                  <a:schemeClr val="tx1"/>
                </a:solidFill>
                <a:latin typeface="Source Sans Pro" panose="020B0503030403020204" pitchFamily="34" charset="0"/>
                <a:ea typeface="Source Sans Pro" panose="020B0503030403020204" pitchFamily="34" charset="0"/>
              </a:defRPr>
            </a:lvl3pPr>
            <a:lvl4pPr marL="1165860" indent="-205740">
              <a:defRPr sz="1500">
                <a:solidFill>
                  <a:schemeClr val="tx1"/>
                </a:solidFill>
                <a:latin typeface="Source Sans Pro" panose="020B0503030403020204" pitchFamily="34" charset="0"/>
                <a:ea typeface="Source Sans Pro" panose="020B0503030403020204" pitchFamily="34" charset="0"/>
              </a:defRPr>
            </a:lvl4pPr>
            <a:lvl5pPr marL="1440180" indent="-205740">
              <a:defRPr sz="1500">
                <a:solidFill>
                  <a:schemeClr val="tx1"/>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6561FAEE-7DEB-1C5C-7706-7D14207665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3" y="-541"/>
            <a:ext cx="9148763" cy="1143000"/>
          </a:xfrm>
          <a:prstGeom prst="rect">
            <a:avLst/>
          </a:prstGeom>
        </p:spPr>
      </p:pic>
      <p:sp>
        <p:nvSpPr>
          <p:cNvPr id="11" name="Rectangle 10">
            <a:extLst>
              <a:ext uri="{FF2B5EF4-FFF2-40B4-BE49-F238E27FC236}">
                <a16:creationId xmlns:a16="http://schemas.microsoft.com/office/drawing/2014/main" id="{36DD1FA6-D14F-47B4-955B-F5DAFA353CF6}"/>
              </a:ext>
            </a:extLst>
          </p:cNvPr>
          <p:cNvSpPr/>
          <p:nvPr userDrawn="1"/>
        </p:nvSpPr>
        <p:spPr>
          <a:xfrm>
            <a:off x="0" y="4707082"/>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07F227A2-57AA-353E-3FC4-31D0FBEAEFAA}"/>
              </a:ext>
            </a:extLst>
          </p:cNvPr>
          <p:cNvSpPr/>
          <p:nvPr userDrawn="1"/>
        </p:nvSpPr>
        <p:spPr>
          <a:xfrm>
            <a:off x="0" y="4760189"/>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043C970-3527-3748-CC0D-BB9946836DB9}"/>
              </a:ext>
            </a:extLst>
          </p:cNvPr>
          <p:cNvSpPr txBox="1"/>
          <p:nvPr userDrawn="1"/>
        </p:nvSpPr>
        <p:spPr>
          <a:xfrm>
            <a:off x="2477610" y="4835508"/>
            <a:ext cx="4188782" cy="230832"/>
          </a:xfrm>
          <a:prstGeom prst="rect">
            <a:avLst/>
          </a:prstGeom>
          <a:noFill/>
        </p:spPr>
        <p:txBody>
          <a:bodyPr wrap="square" rtlCol="0">
            <a:spAutoFit/>
          </a:bodyPr>
          <a:lstStyle/>
          <a:p>
            <a:pPr algn="ctr"/>
            <a:r>
              <a:rPr lang="en-US" sz="900">
                <a:solidFill>
                  <a:schemeClr val="bg1"/>
                </a:solidFill>
                <a:latin typeface="Source Sans Pro" panose="020B0503030403020204" pitchFamily="34" charset="0"/>
                <a:ea typeface="Source Sans Pro" panose="020B0503030403020204" pitchFamily="34" charset="0"/>
                <a:cs typeface="Arial" panose="020B0604020202020204" pitchFamily="34" charset="0"/>
              </a:rPr>
              <a:t>Mike DeWine, Governor | Jim Tressel, Lt. Governor | Matt Damschroder, Director</a:t>
            </a:r>
          </a:p>
        </p:txBody>
      </p:sp>
      <p:sp>
        <p:nvSpPr>
          <p:cNvPr id="16" name="Slide Number Placeholder 1">
            <a:extLst>
              <a:ext uri="{FF2B5EF4-FFF2-40B4-BE49-F238E27FC236}">
                <a16:creationId xmlns:a16="http://schemas.microsoft.com/office/drawing/2014/main" id="{E5F1DCEB-998C-EB5C-DE87-0CB15F4C6596}"/>
              </a:ext>
            </a:extLst>
          </p:cNvPr>
          <p:cNvSpPr txBox="1">
            <a:spLocks/>
          </p:cNvSpPr>
          <p:nvPr userDrawn="1"/>
        </p:nvSpPr>
        <p:spPr>
          <a:xfrm>
            <a:off x="8801100" y="4800600"/>
            <a:ext cx="342900" cy="342900"/>
          </a:xfrm>
          <a:prstGeom prst="rect">
            <a:avLst/>
          </a:prstGeom>
        </p:spPr>
        <p:txBody>
          <a:bodyPr vert="horz" lIns="68580" tIns="34290" rIns="68580" bIns="3429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2E0F7AD5-E45F-4736-83CE-D8C26C993A39}" type="slidenum">
              <a:rPr lang="en-US" sz="675" smtClean="0">
                <a:solidFill>
                  <a:schemeClr val="bg1"/>
                </a:solidFill>
                <a:latin typeface="Calibri"/>
              </a:rPr>
              <a:pPr algn="ctr">
                <a:defRPr/>
              </a:pPr>
              <a:t>‹#›</a:t>
            </a:fld>
            <a:endParaRPr lang="en-US" sz="675">
              <a:solidFill>
                <a:schemeClr val="bg1"/>
              </a:solidFill>
              <a:latin typeface="Calibri"/>
            </a:endParaRPr>
          </a:p>
        </p:txBody>
      </p:sp>
      <p:sp>
        <p:nvSpPr>
          <p:cNvPr id="3" name="Rectangle 2">
            <a:extLst>
              <a:ext uri="{FF2B5EF4-FFF2-40B4-BE49-F238E27FC236}">
                <a16:creationId xmlns:a16="http://schemas.microsoft.com/office/drawing/2014/main" id="{AF413082-B7AA-3494-5A98-BC8752A6099E}"/>
              </a:ext>
            </a:extLst>
          </p:cNvPr>
          <p:cNvSpPr/>
          <p:nvPr userDrawn="1"/>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Source Sans Pro" panose="020B0503030403020204" pitchFamily="34" charset="0"/>
                <a:ea typeface="+mn-ea"/>
                <a:cs typeface="+mn-cs"/>
              </a:rPr>
              <a:t>Health &amp; Human Services</a:t>
            </a:r>
          </a:p>
        </p:txBody>
      </p:sp>
    </p:spTree>
    <p:extLst>
      <p:ext uri="{BB962C8B-B14F-4D97-AF65-F5344CB8AC3E}">
        <p14:creationId xmlns:p14="http://schemas.microsoft.com/office/powerpoint/2010/main" val="21552367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FC 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514350"/>
            <a:ext cx="8839200" cy="514350"/>
          </a:xfrm>
          <a:prstGeom prst="rect">
            <a:avLst/>
          </a:prstGeom>
        </p:spPr>
        <p:txBody>
          <a:bodyPr/>
          <a:lstStyle>
            <a:lvl1pPr algn="l">
              <a:defRPr sz="2700" b="1">
                <a:solidFill>
                  <a:schemeClr val="accent2"/>
                </a:solidFill>
                <a:latin typeface="+mn-lt"/>
              </a:defRPr>
            </a:lvl1pPr>
          </a:lstStyle>
          <a:p>
            <a:r>
              <a:rPr lang="en-US"/>
              <a:t>Click to edit Master title style</a:t>
            </a:r>
          </a:p>
        </p:txBody>
      </p:sp>
      <p:sp>
        <p:nvSpPr>
          <p:cNvPr id="7" name="Rectangle 6">
            <a:extLst>
              <a:ext uri="{FF2B5EF4-FFF2-40B4-BE49-F238E27FC236}">
                <a16:creationId xmlns:a16="http://schemas.microsoft.com/office/drawing/2014/main" id="{38DF74FB-48A0-43A2-A4B7-3FC93255D5E0}"/>
              </a:ext>
            </a:extLst>
          </p:cNvPr>
          <p:cNvSpPr/>
          <p:nvPr userDrawn="1"/>
        </p:nvSpPr>
        <p:spPr>
          <a:xfrm>
            <a:off x="0" y="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en-US" sz="788">
              <a:solidFill>
                <a:prstClr val="white"/>
              </a:solidFill>
            </a:endParaRPr>
          </a:p>
        </p:txBody>
      </p:sp>
      <p:sp>
        <p:nvSpPr>
          <p:cNvPr id="10" name="Rectangle 9">
            <a:extLst>
              <a:ext uri="{FF2B5EF4-FFF2-40B4-BE49-F238E27FC236}">
                <a16:creationId xmlns:a16="http://schemas.microsoft.com/office/drawing/2014/main" id="{94C23DB4-75E4-47D4-89C1-C82A77B45AD5}"/>
              </a:ext>
            </a:extLst>
          </p:cNvPr>
          <p:cNvSpPr/>
          <p:nvPr userDrawn="1"/>
        </p:nvSpPr>
        <p:spPr>
          <a:xfrm>
            <a:off x="7487867" y="22881"/>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1" i="0" u="none" strike="noStrike" kern="1200" cap="none" spc="0" normalizeH="0" baseline="0" noProof="0">
                <a:ln>
                  <a:noFill/>
                </a:ln>
                <a:solidFill>
                  <a:schemeClr val="bg1"/>
                </a:solidFill>
                <a:effectLst/>
                <a:uLnTx/>
                <a:uFillTx/>
                <a:latin typeface="Univers" panose="020B0503020202020204" pitchFamily="34" charset="0"/>
                <a:ea typeface="+mn-ea"/>
                <a:cs typeface="+mn-cs"/>
              </a:rPr>
              <a:t>Health &amp; Human Services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chemeClr val="bg1"/>
                </a:solidFill>
                <a:effectLst/>
                <a:uLnTx/>
                <a:uFillTx/>
                <a:latin typeface="Univers" panose="020B0503020202020204" pitchFamily="34" charset="0"/>
                <a:ea typeface="+mn-ea"/>
                <a:cs typeface="+mn-cs"/>
              </a:rPr>
              <a:t>Office of Families and Children</a:t>
            </a:r>
          </a:p>
        </p:txBody>
      </p:sp>
      <p:pic>
        <p:nvPicPr>
          <p:cNvPr id="11" name="Picture 10" descr="Graphical user interface, text&#10;&#10;Description automatically generated">
            <a:extLst>
              <a:ext uri="{FF2B5EF4-FFF2-40B4-BE49-F238E27FC236}">
                <a16:creationId xmlns:a16="http://schemas.microsoft.com/office/drawing/2014/main" id="{090559BA-FE04-44FA-B08B-2B8C4401FCD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3157"/>
          <a:stretch/>
        </p:blipFill>
        <p:spPr>
          <a:xfrm>
            <a:off x="40822" y="-64439"/>
            <a:ext cx="724580" cy="477802"/>
          </a:xfrm>
          <a:prstGeom prst="rect">
            <a:avLst/>
          </a:prstGeom>
        </p:spPr>
      </p:pic>
      <p:sp>
        <p:nvSpPr>
          <p:cNvPr id="12" name="Rectangle 11">
            <a:extLst>
              <a:ext uri="{FF2B5EF4-FFF2-40B4-BE49-F238E27FC236}">
                <a16:creationId xmlns:a16="http://schemas.microsoft.com/office/drawing/2014/main" id="{17D027BE-B8AD-4C00-9EB1-4957B5946CB5}"/>
              </a:ext>
            </a:extLst>
          </p:cNvPr>
          <p:cNvSpPr/>
          <p:nvPr userDrawn="1"/>
        </p:nvSpPr>
        <p:spPr>
          <a:xfrm>
            <a:off x="705928" y="21638"/>
            <a:ext cx="1290512"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750">
                <a:latin typeface="Univers" panose="020B0503020202020204" pitchFamily="34" charset="0"/>
              </a:rPr>
              <a:t>Department of </a:t>
            </a:r>
          </a:p>
          <a:p>
            <a:pPr algn="l"/>
            <a:r>
              <a:rPr lang="en-US" sz="750">
                <a:latin typeface="Univers" panose="020B0503020202020204" pitchFamily="34" charset="0"/>
              </a:rPr>
              <a:t>Job and Family Services</a:t>
            </a:r>
          </a:p>
        </p:txBody>
      </p:sp>
      <p:sp>
        <p:nvSpPr>
          <p:cNvPr id="9" name="Text Placeholder 2">
            <a:extLst>
              <a:ext uri="{FF2B5EF4-FFF2-40B4-BE49-F238E27FC236}">
                <a16:creationId xmlns:a16="http://schemas.microsoft.com/office/drawing/2014/main" id="{5CC7BF16-FD2B-4C65-AB77-1659393365B7}"/>
              </a:ext>
            </a:extLst>
          </p:cNvPr>
          <p:cNvSpPr>
            <a:spLocks noGrp="1"/>
          </p:cNvSpPr>
          <p:nvPr>
            <p:ph idx="1"/>
          </p:nvPr>
        </p:nvSpPr>
        <p:spPr>
          <a:xfrm>
            <a:off x="457200" y="1200153"/>
            <a:ext cx="8229600" cy="3394472"/>
          </a:xfrm>
          <a:prstGeom prst="rect">
            <a:avLst/>
          </a:prstGeom>
        </p:spPr>
        <p:txBody>
          <a:bodyPr vert="horz" lIns="91440" tIns="45720" rIns="91440" bIns="45720" rtlCol="0">
            <a:normAutofit/>
          </a:bodyPr>
          <a:lstStyle>
            <a:lvl1pPr marL="342900" indent="-205740">
              <a:defRPr sz="1800">
                <a:solidFill>
                  <a:schemeClr val="tx1"/>
                </a:solidFill>
              </a:defRPr>
            </a:lvl1pPr>
            <a:lvl2pPr marL="617220" indent="-205740">
              <a:buFont typeface="Courier New" panose="02070309020205020404" pitchFamily="49" charset="0"/>
              <a:buChar char="o"/>
              <a:defRPr sz="1800">
                <a:solidFill>
                  <a:schemeClr val="tx1"/>
                </a:solidFill>
              </a:defRPr>
            </a:lvl2pPr>
            <a:lvl3pPr marL="891540" indent="-205740">
              <a:buFont typeface="Wingdings" panose="05000000000000000000" pitchFamily="2" charset="2"/>
              <a:buChar char="Ø"/>
              <a:defRPr sz="1800">
                <a:solidFill>
                  <a:schemeClr val="tx1"/>
                </a:solidFill>
              </a:defRPr>
            </a:lvl3pPr>
            <a:lvl4pPr marL="1165860" indent="-205740">
              <a:defRPr sz="1800">
                <a:solidFill>
                  <a:schemeClr val="tx1"/>
                </a:solidFill>
              </a:defRPr>
            </a:lvl4pPr>
            <a:lvl5pPr marL="1440180" indent="-205740">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51130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BEA273-CE1C-0F42-23DC-75E6369A8A33}"/>
              </a:ext>
            </a:extLst>
          </p:cNvPr>
          <p:cNvSpPr>
            <a:spLocks noGrp="1"/>
          </p:cNvSpPr>
          <p:nvPr>
            <p:ph type="sldNum" sz="quarter" idx="10"/>
          </p:nvPr>
        </p:nvSpPr>
        <p:spPr/>
        <p:txBody>
          <a:bodyPr/>
          <a:lstStyle/>
          <a:p>
            <a:pPr fontAlgn="base">
              <a:spcBef>
                <a:spcPct val="0"/>
              </a:spcBef>
              <a:spcAft>
                <a:spcPct val="0"/>
              </a:spcAft>
            </a:pPr>
            <a:fld id="{2E0F7AD5-E45F-4736-83CE-D8C26C993A39}" type="slidenum">
              <a:rPr lang="en-US" smtClean="0">
                <a:solidFill>
                  <a:prstClr val="black">
                    <a:tint val="75000"/>
                  </a:prstClr>
                </a:solidFill>
                <a:latin typeface="Arial" charset="0"/>
              </a:rPr>
              <a:pPr fontAlgn="base">
                <a:spcBef>
                  <a:spcPct val="0"/>
                </a:spcBef>
                <a:spcAft>
                  <a:spcPct val="0"/>
                </a:spcAft>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4190935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95E51-F1B2-464C-A20D-7F1441B44C3A}"/>
              </a:ext>
            </a:extLst>
          </p:cNvPr>
          <p:cNvSpPr>
            <a:spLocks noGrp="1"/>
          </p:cNvSpPr>
          <p:nvPr>
            <p:ph type="title"/>
          </p:nvPr>
        </p:nvSpPr>
        <p:spPr>
          <a:xfrm>
            <a:off x="628652" y="1258866"/>
            <a:ext cx="7886700" cy="65377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E9389F-FDCB-427C-A8DD-ECE05B8C6E99}"/>
              </a:ext>
            </a:extLst>
          </p:cNvPr>
          <p:cNvSpPr>
            <a:spLocks noGrp="1"/>
          </p:cNvSpPr>
          <p:nvPr>
            <p:ph sz="half" idx="1"/>
          </p:nvPr>
        </p:nvSpPr>
        <p:spPr>
          <a:xfrm>
            <a:off x="628651" y="2013757"/>
            <a:ext cx="3886200" cy="246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C85676-2ED8-4B1C-9947-F8D671B80B31}"/>
              </a:ext>
            </a:extLst>
          </p:cNvPr>
          <p:cNvSpPr>
            <a:spLocks noGrp="1"/>
          </p:cNvSpPr>
          <p:nvPr>
            <p:ph sz="half" idx="2"/>
          </p:nvPr>
        </p:nvSpPr>
        <p:spPr>
          <a:xfrm>
            <a:off x="4629151" y="2013757"/>
            <a:ext cx="3886200" cy="2463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DA4AD55-8729-BDA2-B512-6BCDA2DF6DA1}"/>
              </a:ext>
            </a:extLst>
          </p:cNvPr>
          <p:cNvSpPr/>
          <p:nvPr userDrawn="1"/>
        </p:nvSpPr>
        <p:spPr>
          <a:xfrm>
            <a:off x="0" y="4707083"/>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 name="Rectangle 6">
            <a:extLst>
              <a:ext uri="{FF2B5EF4-FFF2-40B4-BE49-F238E27FC236}">
                <a16:creationId xmlns:a16="http://schemas.microsoft.com/office/drawing/2014/main" id="{527C6A59-C7AE-C332-5940-2492DEDEA953}"/>
              </a:ext>
            </a:extLst>
          </p:cNvPr>
          <p:cNvSpPr/>
          <p:nvPr userDrawn="1"/>
        </p:nvSpPr>
        <p:spPr>
          <a:xfrm>
            <a:off x="0" y="4760190"/>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 name="TextBox 8">
            <a:extLst>
              <a:ext uri="{FF2B5EF4-FFF2-40B4-BE49-F238E27FC236}">
                <a16:creationId xmlns:a16="http://schemas.microsoft.com/office/drawing/2014/main" id="{745F3220-5AD8-C52C-CDC5-3020F7ECCB91}"/>
              </a:ext>
            </a:extLst>
          </p:cNvPr>
          <p:cNvSpPr txBox="1"/>
          <p:nvPr userDrawn="1"/>
        </p:nvSpPr>
        <p:spPr>
          <a:xfrm>
            <a:off x="2477610" y="4835508"/>
            <a:ext cx="4188783" cy="3693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Mike DeWine, Governor | Jim Tressel, Lt Governor | Matt Damschroder, Director</a:t>
            </a:r>
          </a:p>
        </p:txBody>
      </p:sp>
      <p:pic>
        <p:nvPicPr>
          <p:cNvPr id="5" name="Picture 4">
            <a:extLst>
              <a:ext uri="{FF2B5EF4-FFF2-40B4-BE49-F238E27FC236}">
                <a16:creationId xmlns:a16="http://schemas.microsoft.com/office/drawing/2014/main" id="{73A3F782-94D8-ACF4-852F-38F06E1C40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Tree>
    <p:extLst>
      <p:ext uri="{BB962C8B-B14F-4D97-AF65-F5344CB8AC3E}">
        <p14:creationId xmlns:p14="http://schemas.microsoft.com/office/powerpoint/2010/main" val="107271827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CE9E-5737-40CA-97EC-198EB6073155}"/>
              </a:ext>
            </a:extLst>
          </p:cNvPr>
          <p:cNvSpPr>
            <a:spLocks noGrp="1"/>
          </p:cNvSpPr>
          <p:nvPr>
            <p:ph type="title"/>
          </p:nvPr>
        </p:nvSpPr>
        <p:spPr>
          <a:xfrm>
            <a:off x="628652" y="1282352"/>
            <a:ext cx="7886700" cy="59041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1A3580D-C2C4-43C1-9E18-3A067C3A636D}"/>
              </a:ext>
            </a:extLst>
          </p:cNvPr>
          <p:cNvSpPr>
            <a:spLocks noGrp="1"/>
          </p:cNvSpPr>
          <p:nvPr>
            <p:ph idx="1"/>
          </p:nvPr>
        </p:nvSpPr>
        <p:spPr>
          <a:xfrm>
            <a:off x="628652" y="2057403"/>
            <a:ext cx="7886700" cy="2463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51C8C1B-9A7A-ED1A-5D1C-6AE3407056BC}"/>
              </a:ext>
            </a:extLst>
          </p:cNvPr>
          <p:cNvSpPr/>
          <p:nvPr userDrawn="1"/>
        </p:nvSpPr>
        <p:spPr>
          <a:xfrm>
            <a:off x="0" y="4707083"/>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Rectangle 5">
            <a:extLst>
              <a:ext uri="{FF2B5EF4-FFF2-40B4-BE49-F238E27FC236}">
                <a16:creationId xmlns:a16="http://schemas.microsoft.com/office/drawing/2014/main" id="{08E6CE5B-08FA-4BD8-57DE-C1A883CFA930}"/>
              </a:ext>
            </a:extLst>
          </p:cNvPr>
          <p:cNvSpPr/>
          <p:nvPr userDrawn="1"/>
        </p:nvSpPr>
        <p:spPr>
          <a:xfrm>
            <a:off x="0" y="4760190"/>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0" name="TextBox 9">
            <a:extLst>
              <a:ext uri="{FF2B5EF4-FFF2-40B4-BE49-F238E27FC236}">
                <a16:creationId xmlns:a16="http://schemas.microsoft.com/office/drawing/2014/main" id="{6B5E2E2D-192C-A290-5401-34AD61D5C103}"/>
              </a:ext>
            </a:extLst>
          </p:cNvPr>
          <p:cNvSpPr txBox="1"/>
          <p:nvPr userDrawn="1"/>
        </p:nvSpPr>
        <p:spPr>
          <a:xfrm>
            <a:off x="2477610" y="4835508"/>
            <a:ext cx="4188783" cy="369332"/>
          </a:xfrm>
          <a:prstGeom prst="rect">
            <a:avLst/>
          </a:prstGeom>
          <a:noFill/>
        </p:spPr>
        <p:txBody>
          <a:bodyPr wrap="square" rtlCol="0">
            <a:spAutoFit/>
          </a:bodyPr>
          <a:lstStyle/>
          <a:p>
            <a:r>
              <a:rPr lang="en-US" sz="900">
                <a:solidFill>
                  <a:schemeClr val="bg1"/>
                </a:solidFill>
                <a:latin typeface="Arial" panose="020B0604020202020204" pitchFamily="34" charset="0"/>
                <a:cs typeface="Arial" panose="020B0604020202020204" pitchFamily="34" charset="0"/>
              </a:rPr>
              <a:t>Mike DeWine, Governor | Jon Husted, Lt Governor | Matt Damschroder, Director</a:t>
            </a:r>
          </a:p>
        </p:txBody>
      </p:sp>
      <p:pic>
        <p:nvPicPr>
          <p:cNvPr id="11" name="Picture 10">
            <a:extLst>
              <a:ext uri="{FF2B5EF4-FFF2-40B4-BE49-F238E27FC236}">
                <a16:creationId xmlns:a16="http://schemas.microsoft.com/office/drawing/2014/main" id="{00F7184D-C476-A880-02CC-C07ED2A288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Tree>
    <p:extLst>
      <p:ext uri="{BB962C8B-B14F-4D97-AF65-F5344CB8AC3E}">
        <p14:creationId xmlns:p14="http://schemas.microsoft.com/office/powerpoint/2010/main" val="33651832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C9B19-812F-ED50-FCD4-E0E12283FF75}"/>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5217CDE-D76A-E48D-8F0A-B9FBA7061519}"/>
              </a:ext>
            </a:extLst>
          </p:cNvPr>
          <p:cNvSpPr>
            <a:spLocks noGrp="1"/>
          </p:cNvSpPr>
          <p:nvPr>
            <p:ph type="sldNum" sz="quarter" idx="10"/>
          </p:nvPr>
        </p:nvSpPr>
        <p:spPr/>
        <p:txBody>
          <a:bodyPr/>
          <a:lstStyle/>
          <a:p>
            <a:pPr fontAlgn="base">
              <a:spcBef>
                <a:spcPct val="0"/>
              </a:spcBef>
              <a:spcAft>
                <a:spcPct val="0"/>
              </a:spcAft>
            </a:pPr>
            <a:fld id="{2E0F7AD5-E45F-4736-83CE-D8C26C993A39}" type="slidenum">
              <a:rPr lang="en-US" smtClean="0">
                <a:solidFill>
                  <a:prstClr val="black">
                    <a:tint val="75000"/>
                  </a:prstClr>
                </a:solidFill>
                <a:latin typeface="Arial" charset="0"/>
              </a:rPr>
              <a:pPr fontAlgn="base">
                <a:spcBef>
                  <a:spcPct val="0"/>
                </a:spcBef>
                <a:spcAft>
                  <a:spcPct val="0"/>
                </a:spcAft>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40077450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1613185" y="1882405"/>
            <a:ext cx="6315079" cy="688181"/>
          </a:xfrm>
          <a:prstGeom prst="rect">
            <a:avLst/>
          </a:prstGeom>
        </p:spPr>
        <p:txBody>
          <a:bodyPr/>
          <a:lstStyle>
            <a:lvl1pPr algn="l">
              <a:defRPr sz="2700" b="1">
                <a:solidFill>
                  <a:schemeClr val="accent1"/>
                </a:solidFill>
                <a:latin typeface="Source Sans Pro" panose="020B0503030403020204" pitchFamily="34" charset="0"/>
              </a:defRPr>
            </a:lvl1pPr>
          </a:lstStyle>
          <a:p>
            <a:r>
              <a:rPr lang="en-US"/>
              <a:t>[Click to edit Master title style]</a:t>
            </a:r>
          </a:p>
        </p:txBody>
      </p:sp>
      <p:sp>
        <p:nvSpPr>
          <p:cNvPr id="10" name="Subtitle 2"/>
          <p:cNvSpPr>
            <a:spLocks noGrp="1"/>
          </p:cNvSpPr>
          <p:nvPr>
            <p:ph type="subTitle" idx="1"/>
          </p:nvPr>
        </p:nvSpPr>
        <p:spPr>
          <a:xfrm>
            <a:off x="1613185" y="2857500"/>
            <a:ext cx="4986011" cy="1371600"/>
          </a:xfrm>
        </p:spPr>
        <p:txBody>
          <a:bodyPr>
            <a:normAutofit/>
          </a:bodyPr>
          <a:lstStyle>
            <a:lvl1pPr marL="0" indent="0" algn="l">
              <a:buNone/>
              <a:defRPr lang="en-US" sz="1200" kern="1200" dirty="0">
                <a:solidFill>
                  <a:schemeClr val="tx2"/>
                </a:solidFill>
                <a:latin typeface="Source Sans Pro" panose="020B0503030403020204" pitchFamily="34" charset="0"/>
                <a:ea typeface="+mn-ea"/>
                <a:cs typeface="+mn-cs"/>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11" name="Rectangle 10">
            <a:extLst>
              <a:ext uri="{FF2B5EF4-FFF2-40B4-BE49-F238E27FC236}">
                <a16:creationId xmlns:a16="http://schemas.microsoft.com/office/drawing/2014/main" id="{70592907-2003-4E25-A0E8-D18682F78C52}"/>
              </a:ext>
            </a:extLst>
          </p:cNvPr>
          <p:cNvSpPr/>
          <p:nvPr userDrawn="1"/>
        </p:nvSpPr>
        <p:spPr>
          <a:xfrm>
            <a:off x="2145919" y="785060"/>
            <a:ext cx="2922815"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r>
              <a:rPr lang="en-US" sz="1050">
                <a:solidFill>
                  <a:schemeClr val="tx2"/>
                </a:solidFill>
                <a:latin typeface="Source Sans Pro" panose="020B0503030403020204" pitchFamily="34" charset="0"/>
              </a:rPr>
              <a:t>Mike DeWine, Governor</a:t>
            </a:r>
          </a:p>
          <a:p>
            <a:pPr algn="l"/>
            <a:r>
              <a:rPr lang="en-US" sz="1050">
                <a:solidFill>
                  <a:schemeClr val="tx2"/>
                </a:solidFill>
                <a:latin typeface="Source Sans Pro" panose="020B0503030403020204" pitchFamily="34" charset="0"/>
              </a:rPr>
              <a:t>Jim Tressel, Lt. Governor</a:t>
            </a:r>
          </a:p>
          <a:p>
            <a:pPr algn="l"/>
            <a:r>
              <a:rPr lang="en-US" sz="1050">
                <a:solidFill>
                  <a:schemeClr val="tx2"/>
                </a:solidFill>
                <a:latin typeface="Source Sans Pro" panose="020B0503030403020204" pitchFamily="34" charset="0"/>
              </a:rPr>
              <a:t>Matt Damschroder, Director</a:t>
            </a:r>
          </a:p>
        </p:txBody>
      </p:sp>
      <p:pic>
        <p:nvPicPr>
          <p:cNvPr id="4" name="Picture 3" descr="Text&#10;&#10;Description automatically generated with medium confidence">
            <a:extLst>
              <a:ext uri="{FF2B5EF4-FFF2-40B4-BE49-F238E27FC236}">
                <a16:creationId xmlns:a16="http://schemas.microsoft.com/office/drawing/2014/main" id="{6A7BC583-FE93-9CDE-28F4-932CC218FE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0281" y="84221"/>
            <a:ext cx="2504711" cy="685800"/>
          </a:xfrm>
          <a:prstGeom prst="rect">
            <a:avLst/>
          </a:prstGeom>
        </p:spPr>
      </p:pic>
      <p:sp>
        <p:nvSpPr>
          <p:cNvPr id="5" name="Rectangle 4">
            <a:extLst>
              <a:ext uri="{FF2B5EF4-FFF2-40B4-BE49-F238E27FC236}">
                <a16:creationId xmlns:a16="http://schemas.microsoft.com/office/drawing/2014/main" id="{ED4D83FA-A19B-E47D-A094-7B6764553D22}"/>
              </a:ext>
            </a:extLst>
          </p:cNvPr>
          <p:cNvSpPr/>
          <p:nvPr userDrawn="1"/>
        </p:nvSpPr>
        <p:spPr>
          <a:xfrm>
            <a:off x="0" y="0"/>
            <a:ext cx="10668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
        <p:nvSpPr>
          <p:cNvPr id="6" name="Rectangle 5">
            <a:extLst>
              <a:ext uri="{FF2B5EF4-FFF2-40B4-BE49-F238E27FC236}">
                <a16:creationId xmlns:a16="http://schemas.microsoft.com/office/drawing/2014/main" id="{966F63AC-3617-0D78-932B-5A39EE19B3F5}"/>
              </a:ext>
            </a:extLst>
          </p:cNvPr>
          <p:cNvSpPr/>
          <p:nvPr userDrawn="1"/>
        </p:nvSpPr>
        <p:spPr>
          <a:xfrm>
            <a:off x="900560" y="0"/>
            <a:ext cx="204341"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US" sz="1013">
              <a:latin typeface="Source Sans Pro" panose="020B0503030403020204" pitchFamily="34" charset="0"/>
            </a:endParaRPr>
          </a:p>
        </p:txBody>
      </p:sp>
    </p:spTree>
    <p:extLst>
      <p:ext uri="{BB962C8B-B14F-4D97-AF65-F5344CB8AC3E}">
        <p14:creationId xmlns:p14="http://schemas.microsoft.com/office/powerpoint/2010/main" val="29731414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E0F7AD5-E45F-4736-83CE-D8C26C993A39}" type="slidenum">
              <a:rPr lang="en-US" smtClean="0">
                <a:solidFill>
                  <a:prstClr val="black">
                    <a:tint val="75000"/>
                  </a:prstClr>
                </a:solidFill>
              </a:rPr>
              <a:pPr/>
              <a:t>‹#›</a:t>
            </a:fld>
            <a:endParaRPr lang="en-US">
              <a:solidFill>
                <a:prstClr val="black">
                  <a:tint val="75000"/>
                </a:prstClr>
              </a:solidFill>
            </a:endParaRPr>
          </a:p>
        </p:txBody>
      </p:sp>
      <p:sp>
        <p:nvSpPr>
          <p:cNvPr id="6" name="Title 1"/>
          <p:cNvSpPr>
            <a:spLocks noGrp="1"/>
          </p:cNvSpPr>
          <p:nvPr>
            <p:ph type="title"/>
          </p:nvPr>
        </p:nvSpPr>
        <p:spPr>
          <a:xfrm>
            <a:off x="152400" y="1319375"/>
            <a:ext cx="8839200" cy="411480"/>
          </a:xfrm>
          <a:prstGeom prst="rect">
            <a:avLst/>
          </a:prstGeom>
        </p:spPr>
        <p:txBody>
          <a:bodyPr anchor="ctr"/>
          <a:lstStyle>
            <a:lvl1pPr algn="l">
              <a:defRPr sz="2400" b="1">
                <a:solidFill>
                  <a:schemeClr val="accent2"/>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9" name="Text Placeholder 2">
            <a:extLst>
              <a:ext uri="{FF2B5EF4-FFF2-40B4-BE49-F238E27FC236}">
                <a16:creationId xmlns:a16="http://schemas.microsoft.com/office/drawing/2014/main" id="{EB2F1D7C-5AB2-4883-A303-99AF6C9AD016}"/>
              </a:ext>
            </a:extLst>
          </p:cNvPr>
          <p:cNvSpPr>
            <a:spLocks noGrp="1"/>
          </p:cNvSpPr>
          <p:nvPr>
            <p:ph idx="1"/>
          </p:nvPr>
        </p:nvSpPr>
        <p:spPr>
          <a:xfrm>
            <a:off x="457200" y="1907772"/>
            <a:ext cx="8229600" cy="2686853"/>
          </a:xfrm>
          <a:prstGeom prst="rect">
            <a:avLst/>
          </a:prstGeom>
        </p:spPr>
        <p:txBody>
          <a:bodyPr vert="horz" lIns="91440" tIns="45720" rIns="91440" bIns="45720" rtlCol="0">
            <a:normAutofit/>
          </a:bodyPr>
          <a:lstStyle>
            <a:lvl1pPr marL="342900" indent="-205740">
              <a:defRPr sz="1500">
                <a:solidFill>
                  <a:schemeClr val="tx1"/>
                </a:solidFill>
                <a:latin typeface="Source Sans Pro" panose="020B0503030403020204" pitchFamily="34" charset="0"/>
                <a:ea typeface="Source Sans Pro" panose="020B0503030403020204" pitchFamily="34" charset="0"/>
              </a:defRPr>
            </a:lvl1pPr>
            <a:lvl2pPr marL="617220" indent="-205740">
              <a:buFont typeface="Courier New" panose="02070309020205020404" pitchFamily="49" charset="0"/>
              <a:buChar char="o"/>
              <a:defRPr sz="1500">
                <a:solidFill>
                  <a:schemeClr val="tx1"/>
                </a:solidFill>
                <a:latin typeface="Source Sans Pro" panose="020B0503030403020204" pitchFamily="34" charset="0"/>
                <a:ea typeface="Source Sans Pro" panose="020B0503030403020204" pitchFamily="34" charset="0"/>
              </a:defRPr>
            </a:lvl2pPr>
            <a:lvl3pPr marL="891540" indent="-205740">
              <a:buFont typeface="Wingdings" panose="05000000000000000000" pitchFamily="2" charset="2"/>
              <a:buChar char="Ø"/>
              <a:defRPr sz="1500">
                <a:solidFill>
                  <a:schemeClr val="tx1"/>
                </a:solidFill>
                <a:latin typeface="Source Sans Pro" panose="020B0503030403020204" pitchFamily="34" charset="0"/>
                <a:ea typeface="Source Sans Pro" panose="020B0503030403020204" pitchFamily="34" charset="0"/>
              </a:defRPr>
            </a:lvl3pPr>
            <a:lvl4pPr marL="1165860" indent="-205740">
              <a:defRPr sz="1500">
                <a:solidFill>
                  <a:schemeClr val="tx1"/>
                </a:solidFill>
                <a:latin typeface="Source Sans Pro" panose="020B0503030403020204" pitchFamily="34" charset="0"/>
                <a:ea typeface="Source Sans Pro" panose="020B0503030403020204" pitchFamily="34" charset="0"/>
              </a:defRPr>
            </a:lvl4pPr>
            <a:lvl5pPr marL="1440180" indent="-205740">
              <a:defRPr sz="1500">
                <a:solidFill>
                  <a:schemeClr val="tx1"/>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6561FAEE-7DEB-1C5C-7706-7D14207665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11" name="Rectangle 10">
            <a:extLst>
              <a:ext uri="{FF2B5EF4-FFF2-40B4-BE49-F238E27FC236}">
                <a16:creationId xmlns:a16="http://schemas.microsoft.com/office/drawing/2014/main" id="{36DD1FA6-D14F-47B4-955B-F5DAFA353CF6}"/>
              </a:ext>
            </a:extLst>
          </p:cNvPr>
          <p:cNvSpPr/>
          <p:nvPr userDrawn="1"/>
        </p:nvSpPr>
        <p:spPr>
          <a:xfrm>
            <a:off x="0" y="4707082"/>
            <a:ext cx="9144000" cy="436418"/>
          </a:xfrm>
          <a:prstGeom prst="rect">
            <a:avLst/>
          </a:prstGeom>
          <a:solidFill>
            <a:srgbClr val="C1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07F227A2-57AA-353E-3FC4-31D0FBEAEFAA}"/>
              </a:ext>
            </a:extLst>
          </p:cNvPr>
          <p:cNvSpPr/>
          <p:nvPr userDrawn="1"/>
        </p:nvSpPr>
        <p:spPr>
          <a:xfrm>
            <a:off x="0" y="4760189"/>
            <a:ext cx="9144000" cy="381305"/>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043C970-3527-3748-CC0D-BB9946836DB9}"/>
              </a:ext>
            </a:extLst>
          </p:cNvPr>
          <p:cNvSpPr txBox="1"/>
          <p:nvPr userDrawn="1"/>
        </p:nvSpPr>
        <p:spPr>
          <a:xfrm>
            <a:off x="2477610" y="4835508"/>
            <a:ext cx="4188782" cy="230832"/>
          </a:xfrm>
          <a:prstGeom prst="rect">
            <a:avLst/>
          </a:prstGeom>
          <a:noFill/>
        </p:spPr>
        <p:txBody>
          <a:bodyPr wrap="square" rtlCol="0">
            <a:spAutoFit/>
          </a:bodyPr>
          <a:lstStyle/>
          <a:p>
            <a:pPr algn="ctr"/>
            <a:r>
              <a:rPr lang="en-US" sz="900">
                <a:solidFill>
                  <a:schemeClr val="bg1"/>
                </a:solidFill>
                <a:latin typeface="Source Sans Pro" panose="020B0503030403020204" pitchFamily="34" charset="0"/>
                <a:ea typeface="Source Sans Pro" panose="020B0503030403020204" pitchFamily="34" charset="0"/>
                <a:cs typeface="Arial" panose="020B0604020202020204" pitchFamily="34" charset="0"/>
              </a:rPr>
              <a:t>Mike DeWine, Governor | Jim Tressel, Lt. Governor | Matt Damschroder, Director</a:t>
            </a:r>
          </a:p>
        </p:txBody>
      </p:sp>
      <p:sp>
        <p:nvSpPr>
          <p:cNvPr id="16" name="Slide Number Placeholder 1">
            <a:extLst>
              <a:ext uri="{FF2B5EF4-FFF2-40B4-BE49-F238E27FC236}">
                <a16:creationId xmlns:a16="http://schemas.microsoft.com/office/drawing/2014/main" id="{E5F1DCEB-998C-EB5C-DE87-0CB15F4C6596}"/>
              </a:ext>
            </a:extLst>
          </p:cNvPr>
          <p:cNvSpPr txBox="1">
            <a:spLocks/>
          </p:cNvSpPr>
          <p:nvPr userDrawn="1"/>
        </p:nvSpPr>
        <p:spPr>
          <a:xfrm>
            <a:off x="8801100" y="4800600"/>
            <a:ext cx="342900" cy="342900"/>
          </a:xfrm>
          <a:prstGeom prst="rect">
            <a:avLst/>
          </a:prstGeom>
        </p:spPr>
        <p:txBody>
          <a:bodyPr vert="horz" lIns="68580" tIns="34290" rIns="68580" bIns="3429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2E0F7AD5-E45F-4736-83CE-D8C26C993A39}" type="slidenum">
              <a:rPr lang="en-US" sz="675" smtClean="0">
                <a:solidFill>
                  <a:schemeClr val="bg1"/>
                </a:solidFill>
                <a:latin typeface="Calibri"/>
              </a:rPr>
              <a:pPr algn="ctr">
                <a:defRPr/>
              </a:pPr>
              <a:t>‹#›</a:t>
            </a:fld>
            <a:endParaRPr lang="en-US" sz="675">
              <a:solidFill>
                <a:schemeClr val="bg1"/>
              </a:solidFill>
              <a:latin typeface="Calibri"/>
            </a:endParaRPr>
          </a:p>
        </p:txBody>
      </p:sp>
      <p:sp>
        <p:nvSpPr>
          <p:cNvPr id="2" name="Rectangle 1">
            <a:extLst>
              <a:ext uri="{FF2B5EF4-FFF2-40B4-BE49-F238E27FC236}">
                <a16:creationId xmlns:a16="http://schemas.microsoft.com/office/drawing/2014/main" id="{22908C59-AC12-62B6-2FB4-0C2723295C88}"/>
              </a:ext>
            </a:extLst>
          </p:cNvPr>
          <p:cNvSpPr/>
          <p:nvPr userDrawn="1"/>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bg1"/>
                </a:solidFill>
                <a:effectLst/>
                <a:uLnTx/>
                <a:uFillTx/>
                <a:latin typeface="Source Sans Pro" panose="020B0503030403020204" pitchFamily="34" charset="0"/>
                <a:ea typeface="+mn-ea"/>
                <a:cs typeface="+mn-cs"/>
              </a:rPr>
              <a:t>Health &amp; Human Services</a:t>
            </a:r>
          </a:p>
        </p:txBody>
      </p:sp>
    </p:spTree>
    <p:extLst>
      <p:ext uri="{BB962C8B-B14F-4D97-AF65-F5344CB8AC3E}">
        <p14:creationId xmlns:p14="http://schemas.microsoft.com/office/powerpoint/2010/main" val="64833243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bg>
      <p:bgPr>
        <a:gradFill flip="none" rotWithShape="1">
          <a:gsLst>
            <a:gs pos="100000">
              <a:srgbClr val="006EBA"/>
            </a:gs>
            <a:gs pos="0">
              <a:srgbClr val="002F87"/>
            </a:gs>
          </a:gsLst>
          <a:lin ang="0" scaled="1"/>
          <a:tileRect/>
        </a:gradFill>
        <a:effectLst/>
      </p:bgPr>
    </p:bg>
    <p:spTree>
      <p:nvGrpSpPr>
        <p:cNvPr id="1" name="Shape 9"/>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D69ED0-A357-EF99-5B76-B47B01D0A668}"/>
              </a:ext>
            </a:extLst>
          </p:cNvPr>
          <p:cNvSpPr>
            <a:spLocks noGrp="1"/>
          </p:cNvSpPr>
          <p:nvPr>
            <p:ph type="pic" sz="quarter" idx="15"/>
          </p:nvPr>
        </p:nvSpPr>
        <p:spPr>
          <a:xfrm>
            <a:off x="0" y="0"/>
            <a:ext cx="9144000" cy="5143500"/>
          </a:xfrm>
        </p:spPr>
        <p:txBody>
          <a:bodyPr/>
          <a:lstStyle/>
          <a:p>
            <a:endParaRPr lang="en-US"/>
          </a:p>
        </p:txBody>
      </p:sp>
      <p:sp>
        <p:nvSpPr>
          <p:cNvPr id="4" name="Text Placeholder 18">
            <a:extLst>
              <a:ext uri="{FF2B5EF4-FFF2-40B4-BE49-F238E27FC236}">
                <a16:creationId xmlns:a16="http://schemas.microsoft.com/office/drawing/2014/main" id="{5CB0CE76-E196-B5CC-0CD9-A0BA969D4335}"/>
              </a:ext>
            </a:extLst>
          </p:cNvPr>
          <p:cNvSpPr>
            <a:spLocks noGrp="1"/>
          </p:cNvSpPr>
          <p:nvPr>
            <p:ph type="body" sz="quarter" idx="14" hasCustomPrompt="1"/>
          </p:nvPr>
        </p:nvSpPr>
        <p:spPr>
          <a:xfrm>
            <a:off x="1136991" y="2087674"/>
            <a:ext cx="6870023" cy="798822"/>
          </a:xfrm>
        </p:spPr>
        <p:txBody>
          <a:bodyPr lIns="0" tIns="0" rIns="0" bIns="0">
            <a:normAutofit/>
          </a:bodyPr>
          <a:lstStyle>
            <a:lvl1pPr marL="0" indent="0" algn="ctr">
              <a:lnSpc>
                <a:spcPct val="90000"/>
              </a:lnSpc>
              <a:buNone/>
              <a:defRPr sz="5000" b="0" i="0">
                <a:solidFill>
                  <a:schemeClr val="bg1"/>
                </a:solidFill>
                <a:latin typeface="Franklin Gothic Demi Cond" panose="020B0603020102020204" pitchFamily="34" charset="0"/>
              </a:defRPr>
            </a:lvl1pPr>
          </a:lstStyle>
          <a:p>
            <a:pPr lvl="0"/>
            <a:r>
              <a:rPr lang="en-US"/>
              <a:t>Your Text Here</a:t>
            </a:r>
          </a:p>
        </p:txBody>
      </p:sp>
      <p:pic>
        <p:nvPicPr>
          <p:cNvPr id="2" name="Google Shape;103;p15">
            <a:extLst>
              <a:ext uri="{FF2B5EF4-FFF2-40B4-BE49-F238E27FC236}">
                <a16:creationId xmlns:a16="http://schemas.microsoft.com/office/drawing/2014/main" id="{BBA3E053-29EF-3F2F-E6BE-76620B1425DA}"/>
              </a:ext>
            </a:extLst>
          </p:cNvPr>
          <p:cNvPicPr preferRelativeResize="0"/>
          <p:nvPr userDrawn="1"/>
        </p:nvPicPr>
        <p:blipFill>
          <a:blip r:embed="rId2">
            <a:alphaModFix/>
            <a:extLst>
              <a:ext uri="{BEBA8EAE-BF5A-486C-A8C5-ECC9F3942E4B}">
                <a14:imgProps xmlns:a14="http://schemas.microsoft.com/office/drawing/2010/main">
                  <a14:imgLayer r:embed="rId3">
                    <a14:imgEffect>
                      <a14:brightnessContrast bright="100000" contrast="76000"/>
                    </a14:imgEffect>
                  </a14:imgLayer>
                </a14:imgProps>
              </a:ext>
            </a:extLst>
          </a:blip>
          <a:stretch>
            <a:fillRect/>
          </a:stretch>
        </p:blipFill>
        <p:spPr>
          <a:xfrm>
            <a:off x="445861" y="4820008"/>
            <a:ext cx="680159" cy="261600"/>
          </a:xfrm>
          <a:prstGeom prst="rect">
            <a:avLst/>
          </a:prstGeom>
          <a:noFill/>
          <a:ln>
            <a:noFill/>
          </a:ln>
        </p:spPr>
      </p:pic>
      <p:sp>
        <p:nvSpPr>
          <p:cNvPr id="3" name="Google Shape;101;p15">
            <a:extLst>
              <a:ext uri="{FF2B5EF4-FFF2-40B4-BE49-F238E27FC236}">
                <a16:creationId xmlns:a16="http://schemas.microsoft.com/office/drawing/2014/main" id="{CDBE92AB-2BF6-6393-4B13-33D0399EEB2A}"/>
              </a:ext>
            </a:extLst>
          </p:cNvPr>
          <p:cNvSpPr/>
          <p:nvPr userDrawn="1"/>
        </p:nvSpPr>
        <p:spPr>
          <a:xfrm>
            <a:off x="165754" y="4827246"/>
            <a:ext cx="237818" cy="237818"/>
          </a:xfrm>
          <a:prstGeom prst="ellipse">
            <a:avLst/>
          </a:prstGeom>
          <a:noFill/>
          <a:ln w="6350">
            <a:solidFill>
              <a:schemeClr val="bg1"/>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chemeClr val="bg1"/>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chemeClr val="bg1"/>
              </a:solidFill>
            </a:endParaRPr>
          </a:p>
        </p:txBody>
      </p:sp>
    </p:spTree>
    <p:extLst>
      <p:ext uri="{BB962C8B-B14F-4D97-AF65-F5344CB8AC3E}">
        <p14:creationId xmlns:p14="http://schemas.microsoft.com/office/powerpoint/2010/main" val="33560967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9"/>
        <p:cNvGrpSpPr/>
        <p:nvPr/>
      </p:nvGrpSpPr>
      <p:grpSpPr>
        <a:xfrm>
          <a:off x="0" y="0"/>
          <a:ext cx="0" cy="0"/>
          <a:chOff x="0" y="0"/>
          <a:chExt cx="0" cy="0"/>
        </a:xfrm>
      </p:grpSpPr>
      <p:sp>
        <p:nvSpPr>
          <p:cNvPr id="4" name="Google Shape;54;p13">
            <a:extLst>
              <a:ext uri="{FF2B5EF4-FFF2-40B4-BE49-F238E27FC236}">
                <a16:creationId xmlns:a16="http://schemas.microsoft.com/office/drawing/2014/main" id="{CB6F03B7-9612-41F1-72C1-731498BEB3D0}"/>
              </a:ext>
            </a:extLst>
          </p:cNvPr>
          <p:cNvSpPr/>
          <p:nvPr userDrawn="1"/>
        </p:nvSpPr>
        <p:spPr>
          <a:xfrm>
            <a:off x="5757311" y="0"/>
            <a:ext cx="5721300" cy="5143500"/>
          </a:xfrm>
          <a:prstGeom prst="parallelogram">
            <a:avLst>
              <a:gd name="adj" fmla="val 29911"/>
            </a:avLst>
          </a:prstGeom>
          <a:solidFill>
            <a:srgbClr val="006E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2" name="Google Shape;63;p13">
            <a:extLst>
              <a:ext uri="{FF2B5EF4-FFF2-40B4-BE49-F238E27FC236}">
                <a16:creationId xmlns:a16="http://schemas.microsoft.com/office/drawing/2014/main" id="{76D0E23B-4D20-A41D-6C13-9BC13285644B}"/>
              </a:ext>
            </a:extLst>
          </p:cNvPr>
          <p:cNvPicPr preferRelativeResize="0"/>
          <p:nvPr userDrawn="1"/>
        </p:nvPicPr>
        <p:blipFill>
          <a:blip r:embed="rId2">
            <a:alphaModFix/>
          </a:blip>
          <a:stretch>
            <a:fillRect/>
          </a:stretch>
        </p:blipFill>
        <p:spPr>
          <a:xfrm>
            <a:off x="694251" y="490400"/>
            <a:ext cx="1362076" cy="523875"/>
          </a:xfrm>
          <a:prstGeom prst="rect">
            <a:avLst/>
          </a:prstGeom>
          <a:noFill/>
          <a:ln>
            <a:noFill/>
          </a:ln>
        </p:spPr>
      </p:pic>
      <p:grpSp>
        <p:nvGrpSpPr>
          <p:cNvPr id="38" name="Group 37">
            <a:extLst>
              <a:ext uri="{FF2B5EF4-FFF2-40B4-BE49-F238E27FC236}">
                <a16:creationId xmlns:a16="http://schemas.microsoft.com/office/drawing/2014/main" id="{A607C360-B04C-B607-540B-65074BB813EC}"/>
              </a:ext>
            </a:extLst>
          </p:cNvPr>
          <p:cNvGrpSpPr/>
          <p:nvPr userDrawn="1"/>
        </p:nvGrpSpPr>
        <p:grpSpPr>
          <a:xfrm>
            <a:off x="5214401" y="0"/>
            <a:ext cx="1919644" cy="5143500"/>
            <a:chOff x="5214400" y="0"/>
            <a:chExt cx="1919644" cy="5143500"/>
          </a:xfrm>
        </p:grpSpPr>
        <p:sp>
          <p:nvSpPr>
            <p:cNvPr id="25" name="Google Shape;57;p13">
              <a:extLst>
                <a:ext uri="{FF2B5EF4-FFF2-40B4-BE49-F238E27FC236}">
                  <a16:creationId xmlns:a16="http://schemas.microsoft.com/office/drawing/2014/main" id="{4F0655D7-55CB-36DC-8EC9-F44704D74B19}"/>
                </a:ext>
              </a:extLst>
            </p:cNvPr>
            <p:cNvSpPr/>
            <p:nvPr userDrawn="1"/>
          </p:nvSpPr>
          <p:spPr>
            <a:xfrm>
              <a:off x="5510475" y="3115775"/>
              <a:ext cx="1114200" cy="2027700"/>
            </a:xfrm>
            <a:prstGeom prst="parallelogram">
              <a:avLst>
                <a:gd name="adj" fmla="val 54912"/>
              </a:avLst>
            </a:prstGeom>
            <a:gradFill flip="none" rotWithShape="1">
              <a:gsLst>
                <a:gs pos="0">
                  <a:srgbClr val="0071BC">
                    <a:shade val="30000"/>
                    <a:satMod val="115000"/>
                  </a:srgbClr>
                </a:gs>
                <a:gs pos="50000">
                  <a:srgbClr val="0071BC">
                    <a:shade val="67500"/>
                    <a:satMod val="115000"/>
                  </a:srgbClr>
                </a:gs>
                <a:gs pos="100000">
                  <a:srgbClr val="0071BC">
                    <a:shade val="100000"/>
                    <a:satMod val="115000"/>
                  </a:srgbClr>
                </a:gs>
              </a:gsLst>
              <a:lin ang="540000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26" name="Google Shape;58;p13">
              <a:extLst>
                <a:ext uri="{FF2B5EF4-FFF2-40B4-BE49-F238E27FC236}">
                  <a16:creationId xmlns:a16="http://schemas.microsoft.com/office/drawing/2014/main" id="{4D316727-DC54-F38A-6D64-11423F7924F3}"/>
                </a:ext>
              </a:extLst>
            </p:cNvPr>
            <p:cNvSpPr/>
            <p:nvPr userDrawn="1"/>
          </p:nvSpPr>
          <p:spPr>
            <a:xfrm>
              <a:off x="5214400" y="3708900"/>
              <a:ext cx="476700" cy="1434600"/>
            </a:xfrm>
            <a:prstGeom prst="parallelogram">
              <a:avLst>
                <a:gd name="adj" fmla="val 89973"/>
              </a:avLst>
            </a:prstGeom>
            <a:solidFill>
              <a:srgbClr val="D2E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27" name="Google Shape;59;p13">
              <a:extLst>
                <a:ext uri="{FF2B5EF4-FFF2-40B4-BE49-F238E27FC236}">
                  <a16:creationId xmlns:a16="http://schemas.microsoft.com/office/drawing/2014/main" id="{69779417-8825-D3EC-C550-4A4178F7402B}"/>
                </a:ext>
              </a:extLst>
            </p:cNvPr>
            <p:cNvSpPr/>
            <p:nvPr userDrawn="1"/>
          </p:nvSpPr>
          <p:spPr>
            <a:xfrm>
              <a:off x="6775244" y="0"/>
              <a:ext cx="358800" cy="1083000"/>
            </a:xfrm>
            <a:prstGeom prst="parallelogram">
              <a:avLst>
                <a:gd name="adj" fmla="val 89892"/>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grpSp>
      <p:sp>
        <p:nvSpPr>
          <p:cNvPr id="11" name="Google Shape;56;p13">
            <a:extLst>
              <a:ext uri="{FF2B5EF4-FFF2-40B4-BE49-F238E27FC236}">
                <a16:creationId xmlns:a16="http://schemas.microsoft.com/office/drawing/2014/main" id="{37B454A8-1A02-348A-0F37-EC9448C35F8B}"/>
              </a:ext>
            </a:extLst>
          </p:cNvPr>
          <p:cNvSpPr/>
          <p:nvPr userDrawn="1"/>
        </p:nvSpPr>
        <p:spPr>
          <a:xfrm>
            <a:off x="92964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Text Placeholder 18">
            <a:extLst>
              <a:ext uri="{FF2B5EF4-FFF2-40B4-BE49-F238E27FC236}">
                <a16:creationId xmlns:a16="http://schemas.microsoft.com/office/drawing/2014/main" id="{4F377317-33A8-1BA2-BAEC-36B2EF0513E6}"/>
              </a:ext>
            </a:extLst>
          </p:cNvPr>
          <p:cNvSpPr>
            <a:spLocks noGrp="1"/>
          </p:cNvSpPr>
          <p:nvPr>
            <p:ph type="body" sz="quarter" idx="14" hasCustomPrompt="1"/>
          </p:nvPr>
        </p:nvSpPr>
        <p:spPr>
          <a:xfrm>
            <a:off x="689502" y="1277661"/>
            <a:ext cx="4843003" cy="1777410"/>
          </a:xfrm>
        </p:spPr>
        <p:txBody>
          <a:bodyPr lIns="0" tIns="0" rIns="0" bIns="0">
            <a:normAutofit/>
          </a:bodyPr>
          <a:lstStyle>
            <a:lvl1pPr marL="0" indent="0">
              <a:lnSpc>
                <a:spcPct val="75000"/>
              </a:lnSpc>
              <a:buNone/>
              <a:defRPr sz="5000" b="0" i="0">
                <a:solidFill>
                  <a:srgbClr val="006EBA"/>
                </a:solidFill>
                <a:latin typeface="Franklin Gothic Demi Cond" panose="020B0603020102020204" pitchFamily="34" charset="0"/>
              </a:defRPr>
            </a:lvl1pPr>
          </a:lstStyle>
          <a:p>
            <a:pPr lvl="0"/>
            <a:r>
              <a:rPr lang="en-US"/>
              <a:t>YOUR PRESENTATION TITLE GOES HERE</a:t>
            </a:r>
          </a:p>
        </p:txBody>
      </p:sp>
      <p:sp>
        <p:nvSpPr>
          <p:cNvPr id="5" name="Text Placeholder 20">
            <a:extLst>
              <a:ext uri="{FF2B5EF4-FFF2-40B4-BE49-F238E27FC236}">
                <a16:creationId xmlns:a16="http://schemas.microsoft.com/office/drawing/2014/main" id="{86801CBD-36D3-8AA0-DBA2-DE86147EFD4C}"/>
              </a:ext>
            </a:extLst>
          </p:cNvPr>
          <p:cNvSpPr>
            <a:spLocks noGrp="1"/>
          </p:cNvSpPr>
          <p:nvPr>
            <p:ph type="body" sz="quarter" idx="15" hasCustomPrompt="1"/>
          </p:nvPr>
        </p:nvSpPr>
        <p:spPr>
          <a:xfrm>
            <a:off x="810133" y="3180714"/>
            <a:ext cx="4404255" cy="569095"/>
          </a:xfrm>
        </p:spPr>
        <p:txBody>
          <a:bodyPr lIns="0" tIns="0" rIns="0" bIns="0"/>
          <a:lstStyle>
            <a:lvl1pPr marL="0" indent="0">
              <a:lnSpc>
                <a:spcPct val="100000"/>
              </a:lnSpc>
              <a:buNone/>
              <a:defRPr b="1">
                <a:solidFill>
                  <a:srgbClr val="54565A"/>
                </a:solidFill>
              </a:defRPr>
            </a:lvl1pPr>
          </a:lstStyle>
          <a:p>
            <a:pPr lvl="0"/>
            <a:r>
              <a:rPr lang="en-US"/>
              <a:t>Subtitle </a:t>
            </a:r>
            <a:br>
              <a:rPr lang="en-US"/>
            </a:br>
            <a:r>
              <a:rPr lang="en-US"/>
              <a:t>Goes Here</a:t>
            </a:r>
          </a:p>
        </p:txBody>
      </p:sp>
      <p:sp>
        <p:nvSpPr>
          <p:cNvPr id="12" name="Text Placeholder 22">
            <a:extLst>
              <a:ext uri="{FF2B5EF4-FFF2-40B4-BE49-F238E27FC236}">
                <a16:creationId xmlns:a16="http://schemas.microsoft.com/office/drawing/2014/main" id="{8351AF2B-E826-FDCD-763C-FB4AF431BFD9}"/>
              </a:ext>
            </a:extLst>
          </p:cNvPr>
          <p:cNvSpPr>
            <a:spLocks noGrp="1"/>
          </p:cNvSpPr>
          <p:nvPr>
            <p:ph type="body" sz="quarter" idx="16" hasCustomPrompt="1"/>
          </p:nvPr>
        </p:nvSpPr>
        <p:spPr>
          <a:xfrm>
            <a:off x="659527" y="3984359"/>
            <a:ext cx="2498613" cy="263706"/>
          </a:xfrm>
        </p:spPr>
        <p:txBody>
          <a:bodyPr lIns="0" tIns="0" rIns="0" bIns="0">
            <a:normAutofit/>
          </a:bodyPr>
          <a:lstStyle>
            <a:lvl1pPr marL="0" indent="0">
              <a:buNone/>
              <a:defRPr sz="1000" i="1"/>
            </a:lvl1pPr>
          </a:lstStyle>
          <a:p>
            <a:pPr lvl="0"/>
            <a:r>
              <a:rPr lang="en-US"/>
              <a:t>Date Here</a:t>
            </a:r>
          </a:p>
        </p:txBody>
      </p:sp>
      <p:cxnSp>
        <p:nvCxnSpPr>
          <p:cNvPr id="13" name="Google Shape;69;p13">
            <a:extLst>
              <a:ext uri="{FF2B5EF4-FFF2-40B4-BE49-F238E27FC236}">
                <a16:creationId xmlns:a16="http://schemas.microsoft.com/office/drawing/2014/main" id="{07AF943A-9B82-D03B-32DD-69355D4BC65A}"/>
              </a:ext>
            </a:extLst>
          </p:cNvPr>
          <p:cNvCxnSpPr/>
          <p:nvPr userDrawn="1"/>
        </p:nvCxnSpPr>
        <p:spPr>
          <a:xfrm>
            <a:off x="689501" y="3249735"/>
            <a:ext cx="0" cy="425100"/>
          </a:xfrm>
          <a:prstGeom prst="straightConnector1">
            <a:avLst/>
          </a:prstGeom>
          <a:noFill/>
          <a:ln w="28575" cap="flat" cmpd="sng">
            <a:solidFill>
              <a:srgbClr val="C00000"/>
            </a:solidFill>
            <a:prstDash val="solid"/>
            <a:round/>
            <a:headEnd type="none" w="med" len="med"/>
            <a:tailEnd type="none" w="med" len="med"/>
          </a:ln>
        </p:spPr>
      </p:cxnSp>
      <p:pic>
        <p:nvPicPr>
          <p:cNvPr id="17" name="Picture 16" descr="Background pattern&#10;&#10;Description automatically generated">
            <a:extLst>
              <a:ext uri="{FF2B5EF4-FFF2-40B4-BE49-F238E27FC236}">
                <a16:creationId xmlns:a16="http://schemas.microsoft.com/office/drawing/2014/main" id="{E87C55F4-0CCE-7CE8-A612-A56C31691EF4}"/>
              </a:ext>
            </a:extLst>
          </p:cNvPr>
          <p:cNvPicPr>
            <a:picLocks noChangeAspect="1"/>
          </p:cNvPicPr>
          <p:nvPr userDrawn="1"/>
        </p:nvPicPr>
        <p:blipFill rotWithShape="1">
          <a:blip r:embed="rId3"/>
          <a:srcRect r="64072" b="41566"/>
          <a:stretch/>
        </p:blipFill>
        <p:spPr>
          <a:xfrm>
            <a:off x="6453276" y="897148"/>
            <a:ext cx="2843126" cy="4246352"/>
          </a:xfrm>
          <a:prstGeom prst="rect">
            <a:avLst/>
          </a:prstGeom>
        </p:spPr>
      </p:pic>
    </p:spTree>
    <p:extLst>
      <p:ext uri="{BB962C8B-B14F-4D97-AF65-F5344CB8AC3E}">
        <p14:creationId xmlns:p14="http://schemas.microsoft.com/office/powerpoint/2010/main" val="39934989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Main point" userDrawn="1">
  <p:cSld name="1_Main point">
    <p:spTree>
      <p:nvGrpSpPr>
        <p:cNvPr id="1" name="Shape 32"/>
        <p:cNvGrpSpPr/>
        <p:nvPr/>
      </p:nvGrpSpPr>
      <p:grpSpPr>
        <a:xfrm>
          <a:off x="0" y="0"/>
          <a:ext cx="0" cy="0"/>
          <a:chOff x="0" y="0"/>
          <a:chExt cx="0" cy="0"/>
        </a:xfrm>
      </p:grpSpPr>
      <p:sp>
        <p:nvSpPr>
          <p:cNvPr id="2" name="Google Shape;247;p19">
            <a:extLst>
              <a:ext uri="{FF2B5EF4-FFF2-40B4-BE49-F238E27FC236}">
                <a16:creationId xmlns:a16="http://schemas.microsoft.com/office/drawing/2014/main" id="{758F07DD-E6DA-4FA0-6A74-57CB9DE4C0FC}"/>
              </a:ext>
            </a:extLst>
          </p:cNvPr>
          <p:cNvSpPr/>
          <p:nvPr userDrawn="1"/>
        </p:nvSpPr>
        <p:spPr>
          <a:xfrm rot="-5400000">
            <a:off x="3849628" y="-3880428"/>
            <a:ext cx="1444644" cy="9205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5" name="Google Shape;103;p15">
            <a:extLst>
              <a:ext uri="{FF2B5EF4-FFF2-40B4-BE49-F238E27FC236}">
                <a16:creationId xmlns:a16="http://schemas.microsoft.com/office/drawing/2014/main" id="{0570A159-DE52-FCDE-C8A8-97E5F2A36725}"/>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6" name="Google Shape;101;p15">
            <a:extLst>
              <a:ext uri="{FF2B5EF4-FFF2-40B4-BE49-F238E27FC236}">
                <a16:creationId xmlns:a16="http://schemas.microsoft.com/office/drawing/2014/main" id="{0AAE119A-FD35-E9F8-9D02-9A6CA4F6E25B}"/>
              </a:ext>
            </a:extLst>
          </p:cNvPr>
          <p:cNvSpPr/>
          <p:nvPr userDrawn="1"/>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92;p14">
            <a:extLst>
              <a:ext uri="{FF2B5EF4-FFF2-40B4-BE49-F238E27FC236}">
                <a16:creationId xmlns:a16="http://schemas.microsoft.com/office/drawing/2014/main" id="{B4836845-D06F-E9BF-8B33-3FC6F5D19EF1}"/>
              </a:ext>
            </a:extLst>
          </p:cNvPr>
          <p:cNvSpPr/>
          <p:nvPr userDrawn="1"/>
        </p:nvSpPr>
        <p:spPr>
          <a:xfrm>
            <a:off x="915162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0" name="Google Shape;93;p14">
            <a:extLst>
              <a:ext uri="{FF2B5EF4-FFF2-40B4-BE49-F238E27FC236}">
                <a16:creationId xmlns:a16="http://schemas.microsoft.com/office/drawing/2014/main" id="{91FD2730-B160-A247-36FC-0793553284E3}"/>
              </a:ext>
            </a:extLst>
          </p:cNvPr>
          <p:cNvSpPr/>
          <p:nvPr userDrawn="1"/>
        </p:nvSpPr>
        <p:spPr>
          <a:xfrm>
            <a:off x="-2770892" y="-285750"/>
            <a:ext cx="27621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 name="Google Shape;94;p14">
            <a:extLst>
              <a:ext uri="{FF2B5EF4-FFF2-40B4-BE49-F238E27FC236}">
                <a16:creationId xmlns:a16="http://schemas.microsoft.com/office/drawing/2014/main" id="{449528D1-5DBB-823F-3601-50993B80357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14" name="Picture 13" descr="Background pattern&#10;&#10;Description automatically generated">
            <a:extLst>
              <a:ext uri="{FF2B5EF4-FFF2-40B4-BE49-F238E27FC236}">
                <a16:creationId xmlns:a16="http://schemas.microsoft.com/office/drawing/2014/main" id="{88E1857C-8D72-6502-E64C-4BF4295D587C}"/>
              </a:ext>
            </a:extLst>
          </p:cNvPr>
          <p:cNvPicPr>
            <a:picLocks noChangeAspect="1"/>
          </p:cNvPicPr>
          <p:nvPr userDrawn="1"/>
        </p:nvPicPr>
        <p:blipFill rotWithShape="1">
          <a:blip r:embed="rId3">
            <a:alphaModFix amt="30000"/>
          </a:blip>
          <a:srcRect l="1682" t="45926" r="78056" b="33112"/>
          <a:stretch/>
        </p:blipFill>
        <p:spPr>
          <a:xfrm flipH="1">
            <a:off x="-5554" y="-1"/>
            <a:ext cx="1520535" cy="1444646"/>
          </a:xfrm>
          <a:prstGeom prst="rect">
            <a:avLst/>
          </a:prstGeom>
        </p:spPr>
      </p:pic>
      <p:sp>
        <p:nvSpPr>
          <p:cNvPr id="4" name="Google Shape;88;p14">
            <a:extLst>
              <a:ext uri="{FF2B5EF4-FFF2-40B4-BE49-F238E27FC236}">
                <a16:creationId xmlns:a16="http://schemas.microsoft.com/office/drawing/2014/main" id="{ACAFCD32-AEFC-294A-056C-4E09FD85F3D5}"/>
              </a:ext>
            </a:extLst>
          </p:cNvPr>
          <p:cNvSpPr/>
          <p:nvPr userDrawn="1"/>
        </p:nvSpPr>
        <p:spPr>
          <a:xfrm rot="-5400000">
            <a:off x="4520950" y="-3107107"/>
            <a:ext cx="102000" cy="9205500"/>
          </a:xfrm>
          <a:prstGeom prst="rect">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Text Placeholder 25">
            <a:extLst>
              <a:ext uri="{FF2B5EF4-FFF2-40B4-BE49-F238E27FC236}">
                <a16:creationId xmlns:a16="http://schemas.microsoft.com/office/drawing/2014/main" id="{A971803F-251C-C426-D6B1-CD8F36E1CDFC}"/>
              </a:ext>
            </a:extLst>
          </p:cNvPr>
          <p:cNvSpPr>
            <a:spLocks noGrp="1"/>
          </p:cNvSpPr>
          <p:nvPr>
            <p:ph type="body" sz="quarter" idx="17" hasCustomPrompt="1"/>
          </p:nvPr>
        </p:nvSpPr>
        <p:spPr>
          <a:xfrm>
            <a:off x="1209185" y="454702"/>
            <a:ext cx="6725531" cy="535241"/>
          </a:xfrm>
        </p:spPr>
        <p:txBody>
          <a:bodyPr lIns="0" tIns="0" rIns="0" bIns="0">
            <a:normAutofit/>
          </a:bodyPr>
          <a:lstStyle>
            <a:lvl1pPr marL="0" indent="0" algn="ctr">
              <a:lnSpc>
                <a:spcPct val="100000"/>
              </a:lnSpc>
              <a:buNone/>
              <a:defRPr sz="4000" b="1" i="0">
                <a:solidFill>
                  <a:schemeClr val="bg1"/>
                </a:solidFill>
                <a:latin typeface="Franklin Gothic Demi Cond" panose="020B0603020102020204" pitchFamily="34" charset="0"/>
              </a:defRPr>
            </a:lvl1pPr>
          </a:lstStyle>
          <a:p>
            <a:pPr lvl="0"/>
            <a:r>
              <a:rPr lang="en-US"/>
              <a:t>Title Goes Here</a:t>
            </a:r>
          </a:p>
        </p:txBody>
      </p:sp>
      <p:sp>
        <p:nvSpPr>
          <p:cNvPr id="8" name="Text Placeholder 29">
            <a:extLst>
              <a:ext uri="{FF2B5EF4-FFF2-40B4-BE49-F238E27FC236}">
                <a16:creationId xmlns:a16="http://schemas.microsoft.com/office/drawing/2014/main" id="{D7258BDA-14A6-DE92-DA66-D646E7CD33B3}"/>
              </a:ext>
            </a:extLst>
          </p:cNvPr>
          <p:cNvSpPr>
            <a:spLocks noGrp="1"/>
          </p:cNvSpPr>
          <p:nvPr>
            <p:ph type="body" sz="quarter" idx="21" hasCustomPrompt="1"/>
          </p:nvPr>
        </p:nvSpPr>
        <p:spPr>
          <a:xfrm>
            <a:off x="609732" y="1799872"/>
            <a:ext cx="7979315" cy="2769651"/>
          </a:xfrm>
        </p:spPr>
        <p:txBody>
          <a:bodyPr lIns="0" tIns="0" rIns="0" bIns="0">
            <a:noAutofit/>
          </a:bodyPr>
          <a:lstStyle>
            <a:lvl1pPr marL="114297"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7" name="Oval 6">
            <a:extLst>
              <a:ext uri="{FF2B5EF4-FFF2-40B4-BE49-F238E27FC236}">
                <a16:creationId xmlns:a16="http://schemas.microsoft.com/office/drawing/2014/main" id="{04042F68-5EF7-59B9-CFB2-AA1542C175E0}"/>
              </a:ext>
            </a:extLst>
          </p:cNvPr>
          <p:cNvSpPr/>
          <p:nvPr userDrawn="1"/>
        </p:nvSpPr>
        <p:spPr>
          <a:xfrm>
            <a:off x="8612198" y="4298276"/>
            <a:ext cx="465128" cy="8452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Diagram&#10;&#10;Description automatically generated">
            <a:extLst>
              <a:ext uri="{FF2B5EF4-FFF2-40B4-BE49-F238E27FC236}">
                <a16:creationId xmlns:a16="http://schemas.microsoft.com/office/drawing/2014/main" id="{EF2A24FA-8327-C322-1FB8-9EB28E5B1774}"/>
              </a:ext>
            </a:extLst>
          </p:cNvPr>
          <p:cNvPicPr>
            <a:picLocks noChangeAspect="1"/>
          </p:cNvPicPr>
          <p:nvPr userDrawn="1"/>
        </p:nvPicPr>
        <p:blipFill>
          <a:blip r:embed="rId4">
            <a:alphaModFix amt="30000"/>
          </a:blip>
          <a:stretch>
            <a:fillRect/>
          </a:stretch>
        </p:blipFill>
        <p:spPr>
          <a:xfrm>
            <a:off x="8033216" y="4320120"/>
            <a:ext cx="1486324" cy="1489888"/>
          </a:xfrm>
          <a:prstGeom prst="rect">
            <a:avLst/>
          </a:prstGeom>
        </p:spPr>
      </p:pic>
    </p:spTree>
    <p:extLst>
      <p:ext uri="{BB962C8B-B14F-4D97-AF65-F5344CB8AC3E}">
        <p14:creationId xmlns:p14="http://schemas.microsoft.com/office/powerpoint/2010/main" val="34546780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and body" userDrawn="1">
  <p:cSld name="1_Title and body">
    <p:spTree>
      <p:nvGrpSpPr>
        <p:cNvPr id="1" name="Shape 16"/>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F1F0A5F-637D-DA0F-8C91-4230C1C7AFB3}"/>
              </a:ext>
            </a:extLst>
          </p:cNvPr>
          <p:cNvPicPr>
            <a:picLocks noChangeAspect="1"/>
          </p:cNvPicPr>
          <p:nvPr userDrawn="1"/>
        </p:nvPicPr>
        <p:blipFill>
          <a:blip r:embed="rId2">
            <a:alphaModFix amt="30000"/>
          </a:blip>
          <a:stretch>
            <a:fillRect/>
          </a:stretch>
        </p:blipFill>
        <p:spPr>
          <a:xfrm>
            <a:off x="8033216" y="-230537"/>
            <a:ext cx="1486324" cy="1489888"/>
          </a:xfrm>
          <a:prstGeom prst="rect">
            <a:avLst/>
          </a:prstGeom>
        </p:spPr>
      </p:pic>
      <p:sp>
        <p:nvSpPr>
          <p:cNvPr id="2" name="Oval 1">
            <a:extLst>
              <a:ext uri="{FF2B5EF4-FFF2-40B4-BE49-F238E27FC236}">
                <a16:creationId xmlns:a16="http://schemas.microsoft.com/office/drawing/2014/main" id="{20C8FBAC-9934-5238-BB1E-BB3C71465AAD}"/>
              </a:ext>
            </a:extLst>
          </p:cNvPr>
          <p:cNvSpPr/>
          <p:nvPr userDrawn="1"/>
        </p:nvSpPr>
        <p:spPr>
          <a:xfrm>
            <a:off x="8612198" y="4298276"/>
            <a:ext cx="465128" cy="8452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iagram&#10;&#10;Description automatically generated">
            <a:extLst>
              <a:ext uri="{FF2B5EF4-FFF2-40B4-BE49-F238E27FC236}">
                <a16:creationId xmlns:a16="http://schemas.microsoft.com/office/drawing/2014/main" id="{2EA2BB55-873E-C43A-36C7-6E1868A2ACE2}"/>
              </a:ext>
            </a:extLst>
          </p:cNvPr>
          <p:cNvPicPr>
            <a:picLocks noChangeAspect="1"/>
          </p:cNvPicPr>
          <p:nvPr userDrawn="1"/>
        </p:nvPicPr>
        <p:blipFill>
          <a:blip r:embed="rId2">
            <a:alphaModFix amt="30000"/>
          </a:blip>
          <a:stretch>
            <a:fillRect/>
          </a:stretch>
        </p:blipFill>
        <p:spPr>
          <a:xfrm>
            <a:off x="8033216" y="4320120"/>
            <a:ext cx="1486324" cy="1489888"/>
          </a:xfrm>
          <a:prstGeom prst="rect">
            <a:avLst/>
          </a:prstGeom>
        </p:spPr>
      </p:pic>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92;p14">
            <a:extLst>
              <a:ext uri="{FF2B5EF4-FFF2-40B4-BE49-F238E27FC236}">
                <a16:creationId xmlns:a16="http://schemas.microsoft.com/office/drawing/2014/main" id="{B8A4A955-6AFA-3771-A89A-6B115018271C}"/>
              </a:ext>
            </a:extLst>
          </p:cNvPr>
          <p:cNvSpPr/>
          <p:nvPr userDrawn="1"/>
        </p:nvSpPr>
        <p:spPr>
          <a:xfrm>
            <a:off x="9182100"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94;p14">
            <a:extLst>
              <a:ext uri="{FF2B5EF4-FFF2-40B4-BE49-F238E27FC236}">
                <a16:creationId xmlns:a16="http://schemas.microsoft.com/office/drawing/2014/main" id="{F8C00012-5BF0-29A0-311D-8513B1C4BC07}"/>
              </a:ext>
            </a:extLst>
          </p:cNvPr>
          <p:cNvSpPr/>
          <p:nvPr userDrawn="1"/>
        </p:nvSpPr>
        <p:spPr>
          <a:xfrm>
            <a:off x="-1829300" y="5143475"/>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 name="Google Shape;134;p15">
            <a:extLst>
              <a:ext uri="{FF2B5EF4-FFF2-40B4-BE49-F238E27FC236}">
                <a16:creationId xmlns:a16="http://schemas.microsoft.com/office/drawing/2014/main" id="{5C67FABF-98F4-6CCE-E125-F3289048664F}"/>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Text Placeholder 29">
            <a:extLst>
              <a:ext uri="{FF2B5EF4-FFF2-40B4-BE49-F238E27FC236}">
                <a16:creationId xmlns:a16="http://schemas.microsoft.com/office/drawing/2014/main" id="{4D56EC5A-F444-8113-8AA6-6746290C18EC}"/>
              </a:ext>
            </a:extLst>
          </p:cNvPr>
          <p:cNvSpPr>
            <a:spLocks noGrp="1"/>
          </p:cNvSpPr>
          <p:nvPr>
            <p:ph type="body" sz="quarter" idx="18" hasCustomPrompt="1"/>
          </p:nvPr>
        </p:nvSpPr>
        <p:spPr>
          <a:xfrm>
            <a:off x="445862" y="1339460"/>
            <a:ext cx="3640101" cy="3211519"/>
          </a:xfrm>
        </p:spPr>
        <p:txBody>
          <a:bodyPr lIns="0" tIns="0" rIns="0" bIns="0">
            <a:noAutofit/>
          </a:bodyPr>
          <a:lstStyle>
            <a:lvl1pPr marL="114297"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5" name="Text Placeholder 29">
            <a:extLst>
              <a:ext uri="{FF2B5EF4-FFF2-40B4-BE49-F238E27FC236}">
                <a16:creationId xmlns:a16="http://schemas.microsoft.com/office/drawing/2014/main" id="{D8C378EE-B625-0C78-314D-E371A7AB022E}"/>
              </a:ext>
            </a:extLst>
          </p:cNvPr>
          <p:cNvSpPr>
            <a:spLocks noGrp="1"/>
          </p:cNvSpPr>
          <p:nvPr>
            <p:ph type="body" sz="quarter" idx="19" hasCustomPrompt="1"/>
          </p:nvPr>
        </p:nvSpPr>
        <p:spPr>
          <a:xfrm>
            <a:off x="4355711" y="1339460"/>
            <a:ext cx="3640101" cy="3211519"/>
          </a:xfrm>
        </p:spPr>
        <p:txBody>
          <a:bodyPr lIns="0" tIns="0" rIns="0" bIns="0">
            <a:noAutofit/>
          </a:bodyPr>
          <a:lstStyle>
            <a:lvl1pPr marL="114297"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Two column text treatment here </a:t>
            </a:r>
          </a:p>
        </p:txBody>
      </p:sp>
      <p:sp>
        <p:nvSpPr>
          <p:cNvPr id="18" name="Text Placeholder 18">
            <a:extLst>
              <a:ext uri="{FF2B5EF4-FFF2-40B4-BE49-F238E27FC236}">
                <a16:creationId xmlns:a16="http://schemas.microsoft.com/office/drawing/2014/main" id="{9E512E1B-1D09-EE7B-DE57-3990CD084F0A}"/>
              </a:ext>
            </a:extLst>
          </p:cNvPr>
          <p:cNvSpPr>
            <a:spLocks noGrp="1"/>
          </p:cNvSpPr>
          <p:nvPr>
            <p:ph type="body" sz="quarter" idx="14" hasCustomPrompt="1"/>
          </p:nvPr>
        </p:nvSpPr>
        <p:spPr>
          <a:xfrm>
            <a:off x="342024" y="366938"/>
            <a:ext cx="7649710" cy="403011"/>
          </a:xfr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55E892CD-BA01-46F6-407D-CF3C54BE2B8B}"/>
              </a:ext>
            </a:extLst>
          </p:cNvPr>
          <p:cNvSpPr>
            <a:spLocks noGrp="1"/>
          </p:cNvSpPr>
          <p:nvPr>
            <p:ph type="body" sz="quarter" idx="16" hasCustomPrompt="1"/>
          </p:nvPr>
        </p:nvSpPr>
        <p:spPr>
          <a:xfrm>
            <a:off x="349582" y="882955"/>
            <a:ext cx="7675979" cy="343501"/>
          </a:xfr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394350082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body" userDrawn="1">
  <p:cSld name="1_Title and body">
    <p:spTree>
      <p:nvGrpSpPr>
        <p:cNvPr id="1" name="Shape 16"/>
        <p:cNvGrpSpPr/>
        <p:nvPr/>
      </p:nvGrpSpPr>
      <p:grpSpPr>
        <a:xfrm>
          <a:off x="0" y="0"/>
          <a:ext cx="0" cy="0"/>
          <a:chOff x="0" y="0"/>
          <a:chExt cx="0" cy="0"/>
        </a:xfrm>
      </p:grpSpPr>
      <p:pic>
        <p:nvPicPr>
          <p:cNvPr id="18" name="Picture 17" descr="Diagram&#10;&#10;Description automatically generated">
            <a:extLst>
              <a:ext uri="{FF2B5EF4-FFF2-40B4-BE49-F238E27FC236}">
                <a16:creationId xmlns:a16="http://schemas.microsoft.com/office/drawing/2014/main" id="{5224246E-2D0C-E657-2D6A-977F68A1A6C6}"/>
              </a:ext>
            </a:extLst>
          </p:cNvPr>
          <p:cNvPicPr>
            <a:picLocks noChangeAspect="1"/>
          </p:cNvPicPr>
          <p:nvPr userDrawn="1"/>
        </p:nvPicPr>
        <p:blipFill rotWithShape="1">
          <a:blip r:embed="rId2">
            <a:alphaModFix amt="30000"/>
          </a:blip>
          <a:srcRect t="15473" r="24085"/>
          <a:stretch/>
        </p:blipFill>
        <p:spPr>
          <a:xfrm>
            <a:off x="8033216" y="0"/>
            <a:ext cx="1128346" cy="1259351"/>
          </a:xfrm>
          <a:prstGeom prst="rect">
            <a:avLst/>
          </a:prstGeom>
        </p:spPr>
      </p:pic>
      <p:sp>
        <p:nvSpPr>
          <p:cNvPr id="3" name="Google Shape;281;p20">
            <a:extLst>
              <a:ext uri="{FF2B5EF4-FFF2-40B4-BE49-F238E27FC236}">
                <a16:creationId xmlns:a16="http://schemas.microsoft.com/office/drawing/2014/main" id="{AB712A17-CF24-BC8E-DAB1-CA3AE8BA391A}"/>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10" name="Google Shape;103;p15">
            <a:extLst>
              <a:ext uri="{FF2B5EF4-FFF2-40B4-BE49-F238E27FC236}">
                <a16:creationId xmlns:a16="http://schemas.microsoft.com/office/drawing/2014/main" id="{91217B1D-B4F1-4283-BF0B-3AB034CF02E4}"/>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userDrawn="1"/>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30" name="Text Placeholder 29">
            <a:extLst>
              <a:ext uri="{FF2B5EF4-FFF2-40B4-BE49-F238E27FC236}">
                <a16:creationId xmlns:a16="http://schemas.microsoft.com/office/drawing/2014/main" id="{1AF04274-C279-EF01-EA71-85D8CD6CE00A}"/>
              </a:ext>
            </a:extLst>
          </p:cNvPr>
          <p:cNvSpPr>
            <a:spLocks noGrp="1"/>
          </p:cNvSpPr>
          <p:nvPr>
            <p:ph type="body" sz="quarter" idx="18" hasCustomPrompt="1"/>
          </p:nvPr>
        </p:nvSpPr>
        <p:spPr>
          <a:xfrm>
            <a:off x="299531" y="1334922"/>
            <a:ext cx="3660351" cy="743261"/>
          </a:xfrm>
        </p:spPr>
        <p:txBody>
          <a:bodyPr lIns="0" tIns="0" rIns="0" bIns="0">
            <a:noAutofit/>
          </a:bodyPr>
          <a:lstStyle>
            <a:lvl1pPr marL="457189" indent="-342892">
              <a:lnSpc>
                <a:spcPct val="100000"/>
              </a:lnSpc>
              <a:spcAft>
                <a:spcPts val="1200"/>
              </a:spcAft>
              <a:buFontTx/>
              <a:buBlip>
                <a:blip r:embed="rId4"/>
              </a:buBlip>
              <a:defRPr sz="1600" b="0">
                <a:solidFill>
                  <a:srgbClr val="696969"/>
                </a:solidFill>
              </a:defRPr>
            </a:lvl1pPr>
          </a:lstStyle>
          <a:p>
            <a:pPr lvl="0"/>
            <a:r>
              <a:rPr lang="en-US"/>
              <a:t>Bullet style</a:t>
            </a:r>
          </a:p>
          <a:p>
            <a:pPr lvl="0"/>
            <a:r>
              <a:rPr lang="en-US"/>
              <a:t>Bullet style</a:t>
            </a:r>
          </a:p>
        </p:txBody>
      </p:sp>
      <p:sp>
        <p:nvSpPr>
          <p:cNvPr id="2" name="Text Placeholder 29">
            <a:extLst>
              <a:ext uri="{FF2B5EF4-FFF2-40B4-BE49-F238E27FC236}">
                <a16:creationId xmlns:a16="http://schemas.microsoft.com/office/drawing/2014/main" id="{409A0ADA-DA3D-24E5-44AF-EBA6F0EE4A19}"/>
              </a:ext>
            </a:extLst>
          </p:cNvPr>
          <p:cNvSpPr>
            <a:spLocks noGrp="1"/>
          </p:cNvSpPr>
          <p:nvPr>
            <p:ph type="body" sz="quarter" idx="19" hasCustomPrompt="1"/>
          </p:nvPr>
        </p:nvSpPr>
        <p:spPr>
          <a:xfrm>
            <a:off x="299531" y="2459411"/>
            <a:ext cx="3660351" cy="743262"/>
          </a:xfrm>
        </p:spPr>
        <p:txBody>
          <a:bodyPr lIns="0" tIns="0" rIns="0" bIns="0">
            <a:noAutofit/>
          </a:bodyPr>
          <a:lstStyle>
            <a:lvl1pPr marL="457189" indent="-342892">
              <a:lnSpc>
                <a:spcPct val="100000"/>
              </a:lnSpc>
              <a:spcAft>
                <a:spcPts val="1200"/>
              </a:spcAft>
              <a:buFontTx/>
              <a:buBlip>
                <a:blip r:embed="rId5"/>
              </a:buBlip>
              <a:defRPr sz="1600" b="0">
                <a:solidFill>
                  <a:srgbClr val="696969"/>
                </a:solidFill>
              </a:defRPr>
            </a:lvl1pPr>
          </a:lstStyle>
          <a:p>
            <a:pPr lvl="0"/>
            <a:r>
              <a:rPr lang="en-US"/>
              <a:t>Bullet style</a:t>
            </a:r>
          </a:p>
          <a:p>
            <a:pPr lvl="0"/>
            <a:r>
              <a:rPr lang="en-US"/>
              <a:t>Bullet style</a:t>
            </a:r>
          </a:p>
        </p:txBody>
      </p:sp>
      <p:sp>
        <p:nvSpPr>
          <p:cNvPr id="6" name="Text Placeholder 29">
            <a:extLst>
              <a:ext uri="{FF2B5EF4-FFF2-40B4-BE49-F238E27FC236}">
                <a16:creationId xmlns:a16="http://schemas.microsoft.com/office/drawing/2014/main" id="{2209CFBB-419A-B290-F0E0-F49A52BE1E5C}"/>
              </a:ext>
            </a:extLst>
          </p:cNvPr>
          <p:cNvSpPr>
            <a:spLocks noGrp="1"/>
          </p:cNvSpPr>
          <p:nvPr>
            <p:ph type="body" sz="quarter" idx="20" hasCustomPrompt="1"/>
          </p:nvPr>
        </p:nvSpPr>
        <p:spPr>
          <a:xfrm>
            <a:off x="4342538" y="1334922"/>
            <a:ext cx="3660351" cy="743261"/>
          </a:xfrm>
        </p:spPr>
        <p:txBody>
          <a:bodyPr lIns="0" tIns="0" rIns="0" bIns="0">
            <a:noAutofit/>
          </a:bodyPr>
          <a:lstStyle>
            <a:lvl1pPr marL="457189" indent="-342892">
              <a:lnSpc>
                <a:spcPct val="100000"/>
              </a:lnSpc>
              <a:spcAft>
                <a:spcPts val="1200"/>
              </a:spcAft>
              <a:buFontTx/>
              <a:buBlip>
                <a:blip r:embed="rId6"/>
              </a:buBlip>
              <a:defRPr sz="1600" b="0">
                <a:solidFill>
                  <a:srgbClr val="696969"/>
                </a:solidFill>
              </a:defRPr>
            </a:lvl1pPr>
          </a:lstStyle>
          <a:p>
            <a:pPr lvl="0"/>
            <a:r>
              <a:rPr lang="en-US"/>
              <a:t>Bullet style</a:t>
            </a:r>
          </a:p>
          <a:p>
            <a:pPr lvl="0"/>
            <a:r>
              <a:rPr lang="en-US"/>
              <a:t>Bullet style</a:t>
            </a:r>
          </a:p>
        </p:txBody>
      </p:sp>
      <p:sp>
        <p:nvSpPr>
          <p:cNvPr id="8" name="Text Placeholder 29">
            <a:extLst>
              <a:ext uri="{FF2B5EF4-FFF2-40B4-BE49-F238E27FC236}">
                <a16:creationId xmlns:a16="http://schemas.microsoft.com/office/drawing/2014/main" id="{25BD1FD8-8183-1268-62B3-3A383F41F6C9}"/>
              </a:ext>
            </a:extLst>
          </p:cNvPr>
          <p:cNvSpPr>
            <a:spLocks noGrp="1"/>
          </p:cNvSpPr>
          <p:nvPr>
            <p:ph type="body" sz="quarter" idx="21" hasCustomPrompt="1"/>
          </p:nvPr>
        </p:nvSpPr>
        <p:spPr>
          <a:xfrm>
            <a:off x="4342538" y="2459411"/>
            <a:ext cx="3660351" cy="743262"/>
          </a:xfrm>
        </p:spPr>
        <p:txBody>
          <a:bodyPr lIns="0" tIns="0" rIns="0" bIns="0">
            <a:noAutofit/>
          </a:bodyPr>
          <a:lstStyle>
            <a:lvl1pPr marL="457189" indent="-342892">
              <a:lnSpc>
                <a:spcPct val="100000"/>
              </a:lnSpc>
              <a:spcAft>
                <a:spcPts val="1200"/>
              </a:spcAft>
              <a:buFontTx/>
              <a:buBlip>
                <a:blip r:embed="rId7"/>
              </a:buBlip>
              <a:defRPr sz="1600" b="0">
                <a:solidFill>
                  <a:srgbClr val="696969"/>
                </a:solidFill>
              </a:defRPr>
            </a:lvl1pPr>
          </a:lstStyle>
          <a:p>
            <a:pPr lvl="0"/>
            <a:r>
              <a:rPr lang="en-US"/>
              <a:t>Bullet style</a:t>
            </a:r>
          </a:p>
          <a:p>
            <a:pPr lvl="0"/>
            <a:r>
              <a:rPr lang="en-US"/>
              <a:t>Bullet style</a:t>
            </a:r>
          </a:p>
        </p:txBody>
      </p:sp>
      <p:sp>
        <p:nvSpPr>
          <p:cNvPr id="9" name="Text Placeholder 29">
            <a:extLst>
              <a:ext uri="{FF2B5EF4-FFF2-40B4-BE49-F238E27FC236}">
                <a16:creationId xmlns:a16="http://schemas.microsoft.com/office/drawing/2014/main" id="{93C51558-755A-1E4A-6D42-80164174418F}"/>
              </a:ext>
            </a:extLst>
          </p:cNvPr>
          <p:cNvSpPr>
            <a:spLocks noGrp="1"/>
          </p:cNvSpPr>
          <p:nvPr>
            <p:ph type="body" sz="quarter" idx="22" hasCustomPrompt="1"/>
          </p:nvPr>
        </p:nvSpPr>
        <p:spPr>
          <a:xfrm>
            <a:off x="299531" y="3588089"/>
            <a:ext cx="3660351" cy="743261"/>
          </a:xfrm>
        </p:spPr>
        <p:txBody>
          <a:bodyPr lIns="0" tIns="0" rIns="0" bIns="0">
            <a:noAutofit/>
          </a:bodyPr>
          <a:lstStyle>
            <a:lvl1pPr marL="457189" indent="-342892">
              <a:lnSpc>
                <a:spcPct val="100000"/>
              </a:lnSpc>
              <a:spcAft>
                <a:spcPts val="1200"/>
              </a:spcAft>
              <a:buFontTx/>
              <a:buBlip>
                <a:blip r:embed="rId8"/>
              </a:buBlip>
              <a:defRPr sz="1600" b="0">
                <a:solidFill>
                  <a:srgbClr val="696969"/>
                </a:solidFill>
              </a:defRPr>
            </a:lvl1pPr>
          </a:lstStyle>
          <a:p>
            <a:pPr lvl="0"/>
            <a:r>
              <a:rPr lang="en-US"/>
              <a:t>Bullet style</a:t>
            </a:r>
          </a:p>
          <a:p>
            <a:pPr lvl="0"/>
            <a:r>
              <a:rPr lang="en-US"/>
              <a:t>Bullet style</a:t>
            </a:r>
          </a:p>
        </p:txBody>
      </p:sp>
      <p:sp>
        <p:nvSpPr>
          <p:cNvPr id="14" name="Text Placeholder 18">
            <a:extLst>
              <a:ext uri="{FF2B5EF4-FFF2-40B4-BE49-F238E27FC236}">
                <a16:creationId xmlns:a16="http://schemas.microsoft.com/office/drawing/2014/main" id="{EB591183-BFA5-5FF6-BA9E-B3327D05D934}"/>
              </a:ext>
            </a:extLst>
          </p:cNvPr>
          <p:cNvSpPr>
            <a:spLocks noGrp="1"/>
          </p:cNvSpPr>
          <p:nvPr>
            <p:ph type="body" sz="quarter" idx="14" hasCustomPrompt="1"/>
          </p:nvPr>
        </p:nvSpPr>
        <p:spPr>
          <a:xfrm>
            <a:off x="342024" y="366938"/>
            <a:ext cx="7649710" cy="403011"/>
          </a:xfr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6" name="Text Placeholder 20">
            <a:extLst>
              <a:ext uri="{FF2B5EF4-FFF2-40B4-BE49-F238E27FC236}">
                <a16:creationId xmlns:a16="http://schemas.microsoft.com/office/drawing/2014/main" id="{E49D1FFA-EFBB-29B9-DFB0-CB63E57C3AD2}"/>
              </a:ext>
            </a:extLst>
          </p:cNvPr>
          <p:cNvSpPr>
            <a:spLocks noGrp="1"/>
          </p:cNvSpPr>
          <p:nvPr>
            <p:ph type="body" sz="quarter" idx="16" hasCustomPrompt="1"/>
          </p:nvPr>
        </p:nvSpPr>
        <p:spPr>
          <a:xfrm>
            <a:off x="349582" y="882955"/>
            <a:ext cx="7675979" cy="343501"/>
          </a:xfr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17170526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Big number" userDrawn="1">
  <p:cSld name="Big number">
    <p:spTree>
      <p:nvGrpSpPr>
        <p:cNvPr id="1" name="Shape 44"/>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7109912B-4393-2A55-1715-2EA8B054C16F}"/>
              </a:ext>
            </a:extLst>
          </p:cNvPr>
          <p:cNvPicPr>
            <a:picLocks noChangeAspect="1"/>
          </p:cNvPicPr>
          <p:nvPr userDrawn="1"/>
        </p:nvPicPr>
        <p:blipFill>
          <a:blip r:embed="rId2">
            <a:alphaModFix amt="30000"/>
          </a:blip>
          <a:stretch>
            <a:fillRect/>
          </a:stretch>
        </p:blipFill>
        <p:spPr>
          <a:xfrm>
            <a:off x="8033216" y="-230537"/>
            <a:ext cx="1486324" cy="1489888"/>
          </a:xfrm>
          <a:prstGeom prst="rect">
            <a:avLst/>
          </a:prstGeom>
        </p:spPr>
      </p:pic>
      <p:sp>
        <p:nvSpPr>
          <p:cNvPr id="3" name="Google Shape;281;p20">
            <a:extLst>
              <a:ext uri="{FF2B5EF4-FFF2-40B4-BE49-F238E27FC236}">
                <a16:creationId xmlns:a16="http://schemas.microsoft.com/office/drawing/2014/main" id="{596323D7-5053-2F5C-1FAC-466AD2771D24}"/>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4" name="Google Shape;282;p20">
            <a:extLst>
              <a:ext uri="{FF2B5EF4-FFF2-40B4-BE49-F238E27FC236}">
                <a16:creationId xmlns:a16="http://schemas.microsoft.com/office/drawing/2014/main" id="{BA5DE1EB-656D-1359-757B-9073FE70CF9E}"/>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5" name="Google Shape;283;p20">
            <a:extLst>
              <a:ext uri="{FF2B5EF4-FFF2-40B4-BE49-F238E27FC236}">
                <a16:creationId xmlns:a16="http://schemas.microsoft.com/office/drawing/2014/main" id="{ADE92D05-D232-FB98-4415-EB4A9B4E0CFE}"/>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002F87"/>
              </a:solidFill>
            </a:endParaRPr>
          </a:p>
        </p:txBody>
      </p:sp>
      <p:sp>
        <p:nvSpPr>
          <p:cNvPr id="6" name="Google Shape;132;p15">
            <a:extLst>
              <a:ext uri="{FF2B5EF4-FFF2-40B4-BE49-F238E27FC236}">
                <a16:creationId xmlns:a16="http://schemas.microsoft.com/office/drawing/2014/main" id="{8A65E56A-9B43-18E4-9DE1-D8261DE541AD}"/>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pic>
        <p:nvPicPr>
          <p:cNvPr id="7" name="Google Shape;103;p15">
            <a:extLst>
              <a:ext uri="{FF2B5EF4-FFF2-40B4-BE49-F238E27FC236}">
                <a16:creationId xmlns:a16="http://schemas.microsoft.com/office/drawing/2014/main" id="{B4B70141-2130-2735-8F80-3B968C9B415D}"/>
              </a:ext>
            </a:extLst>
          </p:cNvPr>
          <p:cNvPicPr preferRelativeResize="0"/>
          <p:nvPr userDrawn="1"/>
        </p:nvPicPr>
        <p:blipFill>
          <a:blip r:embed="rId3">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8" name="Google Shape;101;p15">
            <a:extLst>
              <a:ext uri="{FF2B5EF4-FFF2-40B4-BE49-F238E27FC236}">
                <a16:creationId xmlns:a16="http://schemas.microsoft.com/office/drawing/2014/main" id="{6CE2F7FB-ECE7-AB3F-6A98-5474D0EA268C}"/>
              </a:ext>
            </a:extLst>
          </p:cNvPr>
          <p:cNvSpPr/>
          <p:nvPr userDrawn="1"/>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9" name="Google Shape;134;p15">
            <a:extLst>
              <a:ext uri="{FF2B5EF4-FFF2-40B4-BE49-F238E27FC236}">
                <a16:creationId xmlns:a16="http://schemas.microsoft.com/office/drawing/2014/main" id="{2243A90B-CCBB-0AFD-B9EE-4E17FCEB9372}"/>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1" name="Text Placeholder 29">
            <a:extLst>
              <a:ext uri="{FF2B5EF4-FFF2-40B4-BE49-F238E27FC236}">
                <a16:creationId xmlns:a16="http://schemas.microsoft.com/office/drawing/2014/main" id="{99E45540-EB18-47E1-EF48-B2B12DDFF1A3}"/>
              </a:ext>
            </a:extLst>
          </p:cNvPr>
          <p:cNvSpPr>
            <a:spLocks noGrp="1"/>
          </p:cNvSpPr>
          <p:nvPr>
            <p:ph type="body" sz="quarter" idx="21" hasCustomPrompt="1"/>
          </p:nvPr>
        </p:nvSpPr>
        <p:spPr>
          <a:xfrm>
            <a:off x="445861" y="1339459"/>
            <a:ext cx="7545873" cy="3211520"/>
          </a:xfrm>
        </p:spPr>
        <p:txBody>
          <a:bodyPr lIns="0" tIns="0" rIns="0" bIns="0">
            <a:noAutofit/>
          </a:bodyPr>
          <a:lstStyle>
            <a:lvl1pPr marL="114297" indent="0">
              <a:lnSpc>
                <a:spcPct val="100000"/>
              </a:lnSpc>
              <a:spcAft>
                <a:spcPts val="1200"/>
              </a:spcAft>
              <a:buFont typeface="Arial" panose="020B0604020202020204" pitchFamily="34" charset="0"/>
              <a:buNone/>
              <a:defRPr sz="1400" b="0">
                <a:solidFill>
                  <a:srgbClr val="696969"/>
                </a:solidFill>
                <a:latin typeface="Arial" panose="020B0604020202020204" pitchFamily="34" charset="0"/>
                <a:cs typeface="Arial" panose="020B0604020202020204" pitchFamily="34" charset="0"/>
              </a:defRPr>
            </a:lvl1pPr>
          </a:lstStyle>
          <a:p>
            <a:pPr lvl="0"/>
            <a:r>
              <a:rPr lang="en-US"/>
              <a:t>One column text treatment here </a:t>
            </a:r>
          </a:p>
        </p:txBody>
      </p:sp>
      <p:sp>
        <p:nvSpPr>
          <p:cNvPr id="17" name="Text Placeholder 18">
            <a:extLst>
              <a:ext uri="{FF2B5EF4-FFF2-40B4-BE49-F238E27FC236}">
                <a16:creationId xmlns:a16="http://schemas.microsoft.com/office/drawing/2014/main" id="{A9BDD3A2-2968-332D-4767-EC29449880E6}"/>
              </a:ext>
            </a:extLst>
          </p:cNvPr>
          <p:cNvSpPr>
            <a:spLocks noGrp="1"/>
          </p:cNvSpPr>
          <p:nvPr>
            <p:ph type="body" sz="quarter" idx="14" hasCustomPrompt="1"/>
          </p:nvPr>
        </p:nvSpPr>
        <p:spPr>
          <a:xfrm>
            <a:off x="342024" y="366938"/>
            <a:ext cx="7649710" cy="403011"/>
          </a:xfr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19" name="Text Placeholder 20">
            <a:extLst>
              <a:ext uri="{FF2B5EF4-FFF2-40B4-BE49-F238E27FC236}">
                <a16:creationId xmlns:a16="http://schemas.microsoft.com/office/drawing/2014/main" id="{73BCC6E3-7CFE-1745-508F-C045D42F9EE7}"/>
              </a:ext>
            </a:extLst>
          </p:cNvPr>
          <p:cNvSpPr>
            <a:spLocks noGrp="1"/>
          </p:cNvSpPr>
          <p:nvPr>
            <p:ph type="body" sz="quarter" idx="16" hasCustomPrompt="1"/>
          </p:nvPr>
        </p:nvSpPr>
        <p:spPr>
          <a:xfrm>
            <a:off x="349582" y="882955"/>
            <a:ext cx="7675979" cy="343501"/>
          </a:xfrm>
        </p:spPr>
        <p:txBody>
          <a:bodyPr lIns="0" tIns="0" rIns="0" bIns="0">
            <a:normAutofit/>
          </a:bodyPr>
          <a:lstStyle>
            <a:lvl1pPr marL="0" indent="0">
              <a:buNone/>
              <a:defRPr sz="2000" b="1">
                <a:solidFill>
                  <a:srgbClr val="00A14A"/>
                </a:solidFill>
              </a:defRPr>
            </a:lvl1pPr>
          </a:lstStyle>
          <a:p>
            <a:pPr lvl="0"/>
            <a:r>
              <a:rPr lang="en-US"/>
              <a:t>Subtitle Here</a:t>
            </a:r>
          </a:p>
        </p:txBody>
      </p:sp>
    </p:spTree>
    <p:extLst>
      <p:ext uri="{BB962C8B-B14F-4D97-AF65-F5344CB8AC3E}">
        <p14:creationId xmlns:p14="http://schemas.microsoft.com/office/powerpoint/2010/main" val="23999320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One column text" userDrawn="1">
  <p:cSld name="1_One column text">
    <p:spTree>
      <p:nvGrpSpPr>
        <p:cNvPr id="1" name="Shape 28"/>
        <p:cNvGrpSpPr/>
        <p:nvPr/>
      </p:nvGrpSpPr>
      <p:grpSpPr>
        <a:xfrm>
          <a:off x="0" y="0"/>
          <a:ext cx="0" cy="0"/>
          <a:chOff x="0" y="0"/>
          <a:chExt cx="0" cy="0"/>
        </a:xfrm>
      </p:grpSpPr>
      <p:sp>
        <p:nvSpPr>
          <p:cNvPr id="2" name="Google Shape;181;p17">
            <a:extLst>
              <a:ext uri="{FF2B5EF4-FFF2-40B4-BE49-F238E27FC236}">
                <a16:creationId xmlns:a16="http://schemas.microsoft.com/office/drawing/2014/main" id="{8C3DB225-FE1B-CE72-3214-BDE9848F17C0}"/>
              </a:ext>
            </a:extLst>
          </p:cNvPr>
          <p:cNvSpPr/>
          <p:nvPr userDrawn="1"/>
        </p:nvSpPr>
        <p:spPr>
          <a:xfrm rot="10800000">
            <a:off x="7298950" y="0"/>
            <a:ext cx="1997400" cy="5143500"/>
          </a:xfrm>
          <a:prstGeom prst="rect">
            <a:avLst/>
          </a:prstGeom>
          <a:gradFill>
            <a:gsLst>
              <a:gs pos="0">
                <a:srgbClr val="002F87"/>
              </a:gs>
              <a:gs pos="100000">
                <a:srgbClr val="0071BC"/>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01;p15">
            <a:extLst>
              <a:ext uri="{FF2B5EF4-FFF2-40B4-BE49-F238E27FC236}">
                <a16:creationId xmlns:a16="http://schemas.microsoft.com/office/drawing/2014/main" id="{EF2A091F-288B-B617-470C-6B03AFEC8B34}"/>
              </a:ext>
            </a:extLst>
          </p:cNvPr>
          <p:cNvSpPr/>
          <p:nvPr userDrawn="1"/>
        </p:nvSpPr>
        <p:spPr>
          <a:xfrm>
            <a:off x="165754" y="4827245"/>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pic>
        <p:nvPicPr>
          <p:cNvPr id="5" name="Google Shape;103;p15">
            <a:extLst>
              <a:ext uri="{FF2B5EF4-FFF2-40B4-BE49-F238E27FC236}">
                <a16:creationId xmlns:a16="http://schemas.microsoft.com/office/drawing/2014/main" id="{751CFB97-FB8B-4EC8-EC55-DF85F9095AF9}"/>
              </a:ext>
            </a:extLst>
          </p:cNvPr>
          <p:cNvPicPr preferRelativeResize="0"/>
          <p:nvPr userDrawn="1"/>
        </p:nvPicPr>
        <p:blipFill>
          <a:blip r:embed="rId2" cstate="screen">
            <a:alphaModFix/>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45860" y="4820008"/>
            <a:ext cx="680159" cy="261600"/>
          </a:xfrm>
          <a:prstGeom prst="rect">
            <a:avLst/>
          </a:prstGeom>
          <a:noFill/>
          <a:ln>
            <a:noFill/>
          </a:ln>
        </p:spPr>
      </p:pic>
      <p:pic>
        <p:nvPicPr>
          <p:cNvPr id="6" name="Picture 5" descr="Background pattern&#10;&#10;Description automatically generated">
            <a:extLst>
              <a:ext uri="{FF2B5EF4-FFF2-40B4-BE49-F238E27FC236}">
                <a16:creationId xmlns:a16="http://schemas.microsoft.com/office/drawing/2014/main" id="{24829683-5F5F-7F4F-8AE7-58416625A948}"/>
              </a:ext>
            </a:extLst>
          </p:cNvPr>
          <p:cNvPicPr>
            <a:picLocks noChangeAspect="1"/>
          </p:cNvPicPr>
          <p:nvPr userDrawn="1"/>
        </p:nvPicPr>
        <p:blipFill rotWithShape="1">
          <a:blip r:embed="rId3" cstate="screen">
            <a:alphaModFix amt="30000"/>
            <a:extLst>
              <a:ext uri="{28A0092B-C50C-407E-A947-70E740481C1C}">
                <a14:useLocalDpi xmlns:a14="http://schemas.microsoft.com/office/drawing/2010/main"/>
              </a:ext>
            </a:extLst>
          </a:blip>
          <a:srcRect l="-8792" b="-9376"/>
          <a:stretch/>
        </p:blipFill>
        <p:spPr>
          <a:xfrm>
            <a:off x="7298950" y="0"/>
            <a:ext cx="1997401" cy="5143500"/>
          </a:xfrm>
          <a:prstGeom prst="rect">
            <a:avLst/>
          </a:prstGeom>
        </p:spPr>
      </p:pic>
    </p:spTree>
    <p:extLst>
      <p:ext uri="{BB962C8B-B14F-4D97-AF65-F5344CB8AC3E}">
        <p14:creationId xmlns:p14="http://schemas.microsoft.com/office/powerpoint/2010/main" val="96268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16"/>
        <p:cNvGrpSpPr/>
        <p:nvPr/>
      </p:nvGrpSpPr>
      <p:grpSpPr>
        <a:xfrm>
          <a:off x="0" y="0"/>
          <a:ext cx="0" cy="0"/>
          <a:chOff x="0" y="0"/>
          <a:chExt cx="0" cy="0"/>
        </a:xfrm>
      </p:grpSpPr>
      <p:sp>
        <p:nvSpPr>
          <p:cNvPr id="3" name="Google Shape;281;p20">
            <a:extLst>
              <a:ext uri="{FF2B5EF4-FFF2-40B4-BE49-F238E27FC236}">
                <a16:creationId xmlns:a16="http://schemas.microsoft.com/office/drawing/2014/main" id="{AB712A17-CF24-BC8E-DAB1-CA3AE8BA391A}"/>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4" name="Google Shape;282;p20">
            <a:extLst>
              <a:ext uri="{FF2B5EF4-FFF2-40B4-BE49-F238E27FC236}">
                <a16:creationId xmlns:a16="http://schemas.microsoft.com/office/drawing/2014/main" id="{07178271-4B5D-23DD-D883-02CF6BF1428C}"/>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5" name="Google Shape;283;p20">
            <a:extLst>
              <a:ext uri="{FF2B5EF4-FFF2-40B4-BE49-F238E27FC236}">
                <a16:creationId xmlns:a16="http://schemas.microsoft.com/office/drawing/2014/main" id="{2F623DCD-0683-B52C-7BB1-4CE4808D2EF3}"/>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7" name="Google Shape;132;p15">
            <a:extLst>
              <a:ext uri="{FF2B5EF4-FFF2-40B4-BE49-F238E27FC236}">
                <a16:creationId xmlns:a16="http://schemas.microsoft.com/office/drawing/2014/main" id="{D2D96878-79E5-50FE-4B05-836A9D15B8AC}"/>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10" name="Google Shape;103;p15">
            <a:extLst>
              <a:ext uri="{FF2B5EF4-FFF2-40B4-BE49-F238E27FC236}">
                <a16:creationId xmlns:a16="http://schemas.microsoft.com/office/drawing/2014/main" id="{91217B1D-B4F1-4283-BF0B-3AB034CF02E4}"/>
              </a:ext>
            </a:extLst>
          </p:cNvPr>
          <p:cNvPicPr preferRelativeResize="0"/>
          <p:nvPr/>
        </p:nvPicPr>
        <p:blipFill>
          <a:blip r:embed="rId2">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12" name="Google Shape;101;p15">
            <a:extLst>
              <a:ext uri="{FF2B5EF4-FFF2-40B4-BE49-F238E27FC236}">
                <a16:creationId xmlns:a16="http://schemas.microsoft.com/office/drawing/2014/main" id="{D482EB1C-6271-6248-FA6B-9CFC0460F4E8}"/>
              </a:ext>
            </a:extLst>
          </p:cNvPr>
          <p:cNvSpPr/>
          <p:nvPr/>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1" name="Google Shape;134;p15">
            <a:extLst>
              <a:ext uri="{FF2B5EF4-FFF2-40B4-BE49-F238E27FC236}">
                <a16:creationId xmlns:a16="http://schemas.microsoft.com/office/drawing/2014/main" id="{B4899F90-7973-E2AD-49B5-04A38AC5E602}"/>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2" name="Text Placeholder 29">
            <a:extLst>
              <a:ext uri="{FF2B5EF4-FFF2-40B4-BE49-F238E27FC236}">
                <a16:creationId xmlns:a16="http://schemas.microsoft.com/office/drawing/2014/main" id="{324B76D2-74C7-23D5-8482-CC750B392D30}"/>
              </a:ext>
            </a:extLst>
          </p:cNvPr>
          <p:cNvSpPr>
            <a:spLocks noGrp="1"/>
          </p:cNvSpPr>
          <p:nvPr>
            <p:ph type="body" sz="quarter" idx="18" hasCustomPrompt="1"/>
          </p:nvPr>
        </p:nvSpPr>
        <p:spPr>
          <a:xfrm>
            <a:off x="299531" y="1334921"/>
            <a:ext cx="7692203" cy="3221199"/>
          </a:xfrm>
          <a:prstGeom prst="rect">
            <a:avLst/>
          </a:prstGeom>
        </p:spPr>
        <p:txBody>
          <a:bodyPr lIns="0" tIns="0" rIns="0" bIns="0">
            <a:noAutofit/>
          </a:bodyPr>
          <a:lstStyle>
            <a:lvl1pPr marL="457189" indent="-342892">
              <a:lnSpc>
                <a:spcPct val="100000"/>
              </a:lnSpc>
              <a:spcAft>
                <a:spcPts val="1200"/>
              </a:spcAft>
              <a:buFontTx/>
              <a:buBlip>
                <a:blip r:embed="rId3"/>
              </a:buBlip>
              <a:defRPr sz="1600" b="0">
                <a:solidFill>
                  <a:srgbClr val="696969"/>
                </a:solidFill>
              </a:defRPr>
            </a:lvl1pPr>
          </a:lstStyle>
          <a:p>
            <a:pPr lvl="0"/>
            <a:r>
              <a:rPr lang="en-US"/>
              <a:t>Bullet style</a:t>
            </a:r>
          </a:p>
          <a:p>
            <a:pPr lvl="0"/>
            <a:r>
              <a:rPr lang="en-US"/>
              <a:t>Bullet style</a:t>
            </a:r>
          </a:p>
          <a:p>
            <a:pPr lvl="0"/>
            <a:r>
              <a:rPr lang="en-US"/>
              <a:t>Bullet style</a:t>
            </a:r>
          </a:p>
        </p:txBody>
      </p:sp>
      <p:sp>
        <p:nvSpPr>
          <p:cNvPr id="9" name="Text Placeholder 20">
            <a:extLst>
              <a:ext uri="{FF2B5EF4-FFF2-40B4-BE49-F238E27FC236}">
                <a16:creationId xmlns:a16="http://schemas.microsoft.com/office/drawing/2014/main" id="{93179DC4-32BE-FA92-3BE4-63F2AA5297B0}"/>
              </a:ext>
            </a:extLst>
          </p:cNvPr>
          <p:cNvSpPr>
            <a:spLocks noGrp="1"/>
          </p:cNvSpPr>
          <p:nvPr>
            <p:ph type="body" sz="quarter" idx="16" hasCustomPrompt="1"/>
          </p:nvPr>
        </p:nvSpPr>
        <p:spPr>
          <a:xfrm>
            <a:off x="349582" y="882955"/>
            <a:ext cx="7675979" cy="343501"/>
          </a:xfrm>
          <a:prstGeom prst="rect">
            <a:avLst/>
          </a:prstGeom>
        </p:spPr>
        <p:txBody>
          <a:bodyPr lIns="0" tIns="0" rIns="0" bIns="0">
            <a:normAutofit/>
          </a:bodyPr>
          <a:lstStyle>
            <a:lvl1pPr marL="0" indent="0">
              <a:buNone/>
              <a:defRPr sz="2000" b="1">
                <a:solidFill>
                  <a:srgbClr val="00A14A"/>
                </a:solidFill>
              </a:defRPr>
            </a:lvl1pPr>
          </a:lstStyle>
          <a:p>
            <a:pPr lvl="0"/>
            <a:r>
              <a:rPr lang="en-US"/>
              <a:t>Subtitle Here</a:t>
            </a:r>
          </a:p>
        </p:txBody>
      </p:sp>
      <p:sp>
        <p:nvSpPr>
          <p:cNvPr id="13" name="Text Placeholder 18">
            <a:extLst>
              <a:ext uri="{FF2B5EF4-FFF2-40B4-BE49-F238E27FC236}">
                <a16:creationId xmlns:a16="http://schemas.microsoft.com/office/drawing/2014/main" id="{185D2F75-D938-4F4C-B7B3-632503CED060}"/>
              </a:ext>
            </a:extLst>
          </p:cNvPr>
          <p:cNvSpPr>
            <a:spLocks noGrp="1"/>
          </p:cNvSpPr>
          <p:nvPr>
            <p:ph type="body" sz="quarter" idx="14" hasCustomPrompt="1"/>
          </p:nvPr>
        </p:nvSpPr>
        <p:spPr>
          <a:xfrm>
            <a:off x="342024" y="366938"/>
            <a:ext cx="7649710" cy="403011"/>
          </a:xfrm>
          <a:prstGeom prst="rect">
            <a:avLst/>
          </a:prstGeom>
        </p:spPr>
        <p:txBody>
          <a:bodyPr lIns="0" tIns="0" rIns="0" bIns="0">
            <a:normAutofit/>
          </a:bodyPr>
          <a:lstStyle>
            <a:lvl1pPr marL="0" indent="0">
              <a:lnSpc>
                <a:spcPct val="75000"/>
              </a:lnSpc>
              <a:buNone/>
              <a:defRPr sz="4000" b="0" i="0">
                <a:solidFill>
                  <a:srgbClr val="002F87"/>
                </a:solidFill>
                <a:latin typeface="Franklin Gothic Demi Cond" panose="020B0603020102020204" pitchFamily="34" charset="0"/>
              </a:defRPr>
            </a:lvl1pPr>
          </a:lstStyle>
          <a:p>
            <a:pPr lvl="0"/>
            <a:r>
              <a:rPr lang="en-US"/>
              <a:t>SLIDE HEADER</a:t>
            </a:r>
          </a:p>
        </p:txBody>
      </p:sp>
      <p:sp>
        <p:nvSpPr>
          <p:cNvPr id="6" name="Google Shape;281;p20">
            <a:extLst>
              <a:ext uri="{FF2B5EF4-FFF2-40B4-BE49-F238E27FC236}">
                <a16:creationId xmlns:a16="http://schemas.microsoft.com/office/drawing/2014/main" id="{BCEF68A8-57EA-E69E-09D5-7E304C71D1A6}"/>
              </a:ext>
            </a:extLst>
          </p:cNvPr>
          <p:cNvSpPr/>
          <p:nvPr/>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8" name="Google Shape;282;p20">
            <a:extLst>
              <a:ext uri="{FF2B5EF4-FFF2-40B4-BE49-F238E27FC236}">
                <a16:creationId xmlns:a16="http://schemas.microsoft.com/office/drawing/2014/main" id="{47D13251-5D51-AF35-707C-185AB0599307}"/>
              </a:ext>
            </a:extLst>
          </p:cNvPr>
          <p:cNvSpPr/>
          <p:nvPr/>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14" name="Google Shape;283;p20">
            <a:extLst>
              <a:ext uri="{FF2B5EF4-FFF2-40B4-BE49-F238E27FC236}">
                <a16:creationId xmlns:a16="http://schemas.microsoft.com/office/drawing/2014/main" id="{B6EC13B5-9941-56F5-7F85-C0B04DDB4CE9}"/>
              </a:ext>
            </a:extLst>
          </p:cNvPr>
          <p:cNvSpPr/>
          <p:nvPr/>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15" name="Google Shape;132;p15">
            <a:extLst>
              <a:ext uri="{FF2B5EF4-FFF2-40B4-BE49-F238E27FC236}">
                <a16:creationId xmlns:a16="http://schemas.microsoft.com/office/drawing/2014/main" id="{F3517A4C-F008-09B5-0497-AD40EE95FA99}"/>
              </a:ext>
            </a:extLst>
          </p:cNvPr>
          <p:cNvSpPr/>
          <p:nvPr/>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16" name="Google Shape;103;p15">
            <a:extLst>
              <a:ext uri="{FF2B5EF4-FFF2-40B4-BE49-F238E27FC236}">
                <a16:creationId xmlns:a16="http://schemas.microsoft.com/office/drawing/2014/main" id="{13A9487C-A64C-2B6B-4352-E120093804B3}"/>
              </a:ext>
            </a:extLst>
          </p:cNvPr>
          <p:cNvPicPr preferRelativeResize="0"/>
          <p:nvPr/>
        </p:nvPicPr>
        <p:blipFill>
          <a:blip r:embed="rId2">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17" name="Google Shape;101;p15">
            <a:extLst>
              <a:ext uri="{FF2B5EF4-FFF2-40B4-BE49-F238E27FC236}">
                <a16:creationId xmlns:a16="http://schemas.microsoft.com/office/drawing/2014/main" id="{EAA15F4C-2A36-CC6E-6D41-74EBD68D1723}"/>
              </a:ext>
            </a:extLst>
          </p:cNvPr>
          <p:cNvSpPr/>
          <p:nvPr/>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18" name="Google Shape;134;p15">
            <a:extLst>
              <a:ext uri="{FF2B5EF4-FFF2-40B4-BE49-F238E27FC236}">
                <a16:creationId xmlns:a16="http://schemas.microsoft.com/office/drawing/2014/main" id="{FE730CE2-2362-1F97-DB72-58267993DB1C}"/>
              </a:ext>
            </a:extLst>
          </p:cNvPr>
          <p:cNvSpPr/>
          <p:nvPr/>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9" name="Google Shape;281;p20">
            <a:extLst>
              <a:ext uri="{FF2B5EF4-FFF2-40B4-BE49-F238E27FC236}">
                <a16:creationId xmlns:a16="http://schemas.microsoft.com/office/drawing/2014/main" id="{7DAB2B9B-AC00-72AB-0E83-800C44B6097D}"/>
              </a:ext>
            </a:extLst>
          </p:cNvPr>
          <p:cNvSpPr/>
          <p:nvPr userDrawn="1"/>
        </p:nvSpPr>
        <p:spPr>
          <a:xfrm>
            <a:off x="8271625" y="4102475"/>
            <a:ext cx="345900" cy="1041000"/>
          </a:xfrm>
          <a:prstGeom prst="parallelogram">
            <a:avLst>
              <a:gd name="adj" fmla="val 89973"/>
            </a:avLst>
          </a:prstGeom>
          <a:solidFill>
            <a:srgbClr val="F8BE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20" name="Google Shape;282;p20">
            <a:extLst>
              <a:ext uri="{FF2B5EF4-FFF2-40B4-BE49-F238E27FC236}">
                <a16:creationId xmlns:a16="http://schemas.microsoft.com/office/drawing/2014/main" id="{FF4B4EDC-1A13-6E76-097F-CE81D8755F48}"/>
              </a:ext>
            </a:extLst>
          </p:cNvPr>
          <p:cNvSpPr/>
          <p:nvPr userDrawn="1"/>
        </p:nvSpPr>
        <p:spPr>
          <a:xfrm>
            <a:off x="8469776" y="2863275"/>
            <a:ext cx="1253100" cy="2280300"/>
          </a:xfrm>
          <a:prstGeom prst="parallelogram">
            <a:avLst>
              <a:gd name="adj" fmla="val 54912"/>
            </a:avLst>
          </a:prstGeom>
          <a:solidFill>
            <a:srgbClr val="B1B1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21" name="Google Shape;283;p20">
            <a:extLst>
              <a:ext uri="{FF2B5EF4-FFF2-40B4-BE49-F238E27FC236}">
                <a16:creationId xmlns:a16="http://schemas.microsoft.com/office/drawing/2014/main" id="{09806610-FF5F-062E-B91E-1246DB03A6B6}"/>
              </a:ext>
            </a:extLst>
          </p:cNvPr>
          <p:cNvSpPr/>
          <p:nvPr userDrawn="1"/>
        </p:nvSpPr>
        <p:spPr>
          <a:xfrm>
            <a:off x="8813701" y="2863275"/>
            <a:ext cx="1253100" cy="2280300"/>
          </a:xfrm>
          <a:prstGeom prst="parallelogram">
            <a:avLst>
              <a:gd name="adj" fmla="val 54912"/>
            </a:avLst>
          </a:prstGeom>
          <a:solidFill>
            <a:srgbClr val="5456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002F87"/>
              </a:solidFill>
            </a:endParaRPr>
          </a:p>
        </p:txBody>
      </p:sp>
      <p:sp>
        <p:nvSpPr>
          <p:cNvPr id="22" name="Google Shape;132;p15">
            <a:extLst>
              <a:ext uri="{FF2B5EF4-FFF2-40B4-BE49-F238E27FC236}">
                <a16:creationId xmlns:a16="http://schemas.microsoft.com/office/drawing/2014/main" id="{34F6E19C-7227-08C7-F6C3-3BA0142430B9}"/>
              </a:ext>
            </a:extLst>
          </p:cNvPr>
          <p:cNvSpPr/>
          <p:nvPr userDrawn="1"/>
        </p:nvSpPr>
        <p:spPr>
          <a:xfrm>
            <a:off x="9161561" y="-285750"/>
            <a:ext cx="3025800" cy="57150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23" name="Google Shape;103;p15">
            <a:extLst>
              <a:ext uri="{FF2B5EF4-FFF2-40B4-BE49-F238E27FC236}">
                <a16:creationId xmlns:a16="http://schemas.microsoft.com/office/drawing/2014/main" id="{7FCD23C4-552C-243D-1C55-B5B93836C41A}"/>
              </a:ext>
            </a:extLst>
          </p:cNvPr>
          <p:cNvPicPr preferRelativeResize="0"/>
          <p:nvPr userDrawn="1"/>
        </p:nvPicPr>
        <p:blipFill>
          <a:blip r:embed="rId2">
            <a:alphaModFix/>
            <a:duotone>
              <a:schemeClr val="bg2">
                <a:shade val="45000"/>
                <a:satMod val="135000"/>
              </a:schemeClr>
              <a:prstClr val="white"/>
            </a:duotone>
          </a:blip>
          <a:stretch>
            <a:fillRect/>
          </a:stretch>
        </p:blipFill>
        <p:spPr>
          <a:xfrm>
            <a:off x="445861" y="4820008"/>
            <a:ext cx="680159" cy="261600"/>
          </a:xfrm>
          <a:prstGeom prst="rect">
            <a:avLst/>
          </a:prstGeom>
          <a:noFill/>
          <a:ln>
            <a:noFill/>
          </a:ln>
        </p:spPr>
      </p:pic>
      <p:sp>
        <p:nvSpPr>
          <p:cNvPr id="24" name="Google Shape;101;p15">
            <a:extLst>
              <a:ext uri="{FF2B5EF4-FFF2-40B4-BE49-F238E27FC236}">
                <a16:creationId xmlns:a16="http://schemas.microsoft.com/office/drawing/2014/main" id="{8F7A4406-B57F-0EB0-DB49-9270809C9882}"/>
              </a:ext>
            </a:extLst>
          </p:cNvPr>
          <p:cNvSpPr/>
          <p:nvPr userDrawn="1"/>
        </p:nvSpPr>
        <p:spPr>
          <a:xfrm>
            <a:off x="165754" y="4827246"/>
            <a:ext cx="237818" cy="237818"/>
          </a:xfrm>
          <a:prstGeom prst="ellipse">
            <a:avLst/>
          </a:prstGeom>
          <a:noFill/>
          <a:ln w="6350">
            <a:solidFill>
              <a:schemeClr val="bg1">
                <a:lumMod val="75000"/>
              </a:schemeClr>
            </a:solidFill>
          </a:ln>
        </p:spPr>
        <p:txBody>
          <a:bodyPr spcFirstLastPara="1" wrap="square" lIns="0" tIns="0" rIns="0" bIns="0" anchor="ctr" anchorCtr="0">
            <a:noAutofit/>
          </a:bodyPr>
          <a:lstStyle/>
          <a:p>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lang="en" sz="800" b="1" smtClean="0">
                <a:solidFill>
                  <a:srgbClr val="696969"/>
                </a:solidFill>
              </a:rPr>
              <a:pPr marL="0" marR="0" lvl="0" indent="0" algn="ctr" defTabSz="914378" rtl="0" eaLnBrk="1" fontAlgn="auto" latinLnBrk="0" hangingPunct="1">
                <a:lnSpc>
                  <a:spcPct val="100000"/>
                </a:lnSpc>
                <a:spcBef>
                  <a:spcPts val="0"/>
                </a:spcBef>
                <a:spcAft>
                  <a:spcPts val="0"/>
                </a:spcAft>
                <a:buClr>
                  <a:srgbClr val="000000"/>
                </a:buClr>
                <a:buSzTx/>
                <a:buFont typeface="Arial"/>
                <a:buNone/>
                <a:tabLst/>
                <a:defRPr/>
              </a:pPr>
              <a:t>‹#›</a:t>
            </a:fld>
            <a:endParaRPr lang="en" sz="800" b="1">
              <a:solidFill>
                <a:srgbClr val="696969"/>
              </a:solidFill>
            </a:endParaRPr>
          </a:p>
        </p:txBody>
      </p:sp>
      <p:sp>
        <p:nvSpPr>
          <p:cNvPr id="25" name="Google Shape;134;p15">
            <a:extLst>
              <a:ext uri="{FF2B5EF4-FFF2-40B4-BE49-F238E27FC236}">
                <a16:creationId xmlns:a16="http://schemas.microsoft.com/office/drawing/2014/main" id="{1C1AF32B-4CE3-1FFE-815D-B146050513FB}"/>
              </a:ext>
            </a:extLst>
          </p:cNvPr>
          <p:cNvSpPr/>
          <p:nvPr userDrawn="1"/>
        </p:nvSpPr>
        <p:spPr>
          <a:xfrm>
            <a:off x="-1829300" y="-1636304"/>
            <a:ext cx="11583000" cy="1609800"/>
          </a:xfrm>
          <a:prstGeom prst="rect">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Tree>
    <p:extLst>
      <p:ext uri="{BB962C8B-B14F-4D97-AF65-F5344CB8AC3E}">
        <p14:creationId xmlns:p14="http://schemas.microsoft.com/office/powerpoint/2010/main" val="86804602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2029968"/>
            <a:ext cx="9144000" cy="541782"/>
          </a:xfrm>
        </p:spPr>
        <p:txBody>
          <a:bodyPr anchor="ctr" anchorCtr="0">
            <a:noAutofit/>
          </a:bodyPr>
          <a:lstStyle>
            <a:lvl1pPr algn="ctr">
              <a:defRPr sz="3600">
                <a:solidFill>
                  <a:schemeClr val="bg1"/>
                </a:solidFill>
              </a:defRPr>
            </a:lvl1pPr>
          </a:lstStyle>
          <a:p>
            <a:r>
              <a:rPr lang="en-US" dirty="0"/>
              <a:t>ENTER TITLE</a:t>
            </a:r>
          </a:p>
        </p:txBody>
      </p:sp>
      <p:sp>
        <p:nvSpPr>
          <p:cNvPr id="3" name="Subtitle 2"/>
          <p:cNvSpPr>
            <a:spLocks noGrp="1"/>
          </p:cNvSpPr>
          <p:nvPr>
            <p:ph type="subTitle" idx="1" hasCustomPrompt="1"/>
          </p:nvPr>
        </p:nvSpPr>
        <p:spPr>
          <a:xfrm>
            <a:off x="2171700" y="2571750"/>
            <a:ext cx="4800600" cy="452628"/>
          </a:xfrm>
        </p:spPr>
        <p:txBody>
          <a:bodyPr anchor="ctr" anchorCtr="0"/>
          <a:lstStyle>
            <a:lvl1pPr marL="0" indent="0" algn="ctr">
              <a:buNone/>
              <a:defRPr sz="225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ENTER SUBTITLE/DATE</a:t>
            </a:r>
          </a:p>
        </p:txBody>
      </p:sp>
    </p:spTree>
    <p:extLst>
      <p:ext uri="{BB962C8B-B14F-4D97-AF65-F5344CB8AC3E}">
        <p14:creationId xmlns:p14="http://schemas.microsoft.com/office/powerpoint/2010/main" val="3628240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2029968"/>
            <a:ext cx="9144000" cy="541782"/>
          </a:xfrm>
        </p:spPr>
        <p:txBody>
          <a:bodyPr anchor="ctr" anchorCtr="1"/>
          <a:lstStyle>
            <a:lvl1pPr algn="ctr">
              <a:defRPr sz="3600">
                <a:solidFill>
                  <a:schemeClr val="bg1"/>
                </a:solidFill>
              </a:defRPr>
            </a:lvl1pPr>
          </a:lstStyle>
          <a:p>
            <a:r>
              <a:rPr lang="en-US" dirty="0"/>
              <a:t>ENTER TITLE</a:t>
            </a:r>
          </a:p>
        </p:txBody>
      </p:sp>
      <p:sp>
        <p:nvSpPr>
          <p:cNvPr id="3" name="Subtitle 2"/>
          <p:cNvSpPr>
            <a:spLocks noGrp="1"/>
          </p:cNvSpPr>
          <p:nvPr>
            <p:ph type="subTitle" idx="1" hasCustomPrompt="1"/>
          </p:nvPr>
        </p:nvSpPr>
        <p:spPr>
          <a:xfrm>
            <a:off x="2171700" y="2571750"/>
            <a:ext cx="4800600" cy="452628"/>
          </a:xfrm>
        </p:spPr>
        <p:txBody>
          <a:bodyPr anchor="ctr" anchorCtr="0"/>
          <a:lstStyle>
            <a:lvl1pPr marL="0" indent="0" algn="ctr">
              <a:buNone/>
              <a:defRPr sz="225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ENTER SUBTITLE/DATE</a:t>
            </a:r>
          </a:p>
        </p:txBody>
      </p:sp>
    </p:spTree>
    <p:extLst>
      <p:ext uri="{BB962C8B-B14F-4D97-AF65-F5344CB8AC3E}">
        <p14:creationId xmlns:p14="http://schemas.microsoft.com/office/powerpoint/2010/main" val="884399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273844"/>
            <a:ext cx="8222456" cy="994172"/>
          </a:xfrm>
        </p:spPr>
        <p:txBody>
          <a:bodyPr/>
          <a:lstStyle>
            <a:lvl1pPr>
              <a:defRPr baseline="0"/>
            </a:lvl1pPr>
          </a:lstStyle>
          <a:p>
            <a:r>
              <a:rPr lang="en-US" dirty="0"/>
              <a:t>TITLE HERE</a:t>
            </a:r>
          </a:p>
        </p:txBody>
      </p:sp>
      <p:sp>
        <p:nvSpPr>
          <p:cNvPr id="3" name="Content Placeholder 2"/>
          <p:cNvSpPr>
            <a:spLocks noGrp="1"/>
          </p:cNvSpPr>
          <p:nvPr>
            <p:ph idx="1" hasCustomPrompt="1"/>
          </p:nvPr>
        </p:nvSpPr>
        <p:spPr>
          <a:xfrm>
            <a:off x="464344" y="1369219"/>
            <a:ext cx="8222456" cy="3174206"/>
          </a:xfrm>
        </p:spPr>
        <p:txBody>
          <a:bodyPr/>
          <a:lstStyle>
            <a:lvl1pPr>
              <a:defRPr/>
            </a:lvl1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03290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1282304"/>
            <a:ext cx="8229600" cy="2139553"/>
          </a:xfrm>
        </p:spPr>
        <p:txBody>
          <a:bodyPr anchor="b">
            <a:normAutofit/>
          </a:bodyPr>
          <a:lstStyle>
            <a:lvl1pPr>
              <a:defRPr lang="en-US" sz="1800" b="0" dirty="0">
                <a:solidFill>
                  <a:schemeClr val="bg2">
                    <a:lumMod val="50000"/>
                  </a:schemeClr>
                </a:solidFill>
              </a:defRPr>
            </a:lvl1pPr>
          </a:lstStyle>
          <a:p>
            <a:r>
              <a:rPr lang="en-US" dirty="0"/>
              <a:t>Enter text here</a:t>
            </a:r>
          </a:p>
        </p:txBody>
      </p:sp>
      <p:sp>
        <p:nvSpPr>
          <p:cNvPr id="3" name="Text Placeholder 2"/>
          <p:cNvSpPr>
            <a:spLocks noGrp="1"/>
          </p:cNvSpPr>
          <p:nvPr>
            <p:ph type="body" idx="1" hasCustomPrompt="1"/>
          </p:nvPr>
        </p:nvSpPr>
        <p:spPr>
          <a:xfrm>
            <a:off x="464344" y="3421857"/>
            <a:ext cx="8229600" cy="1145381"/>
          </a:xfrm>
        </p:spPr>
        <p:txBody>
          <a:bodyPr>
            <a:normAutofit/>
          </a:bodyPr>
          <a:lstStyle>
            <a:lvl1pPr marL="0" indent="0">
              <a:buNone/>
              <a:defRPr sz="3600" b="1" baseline="0">
                <a:solidFill>
                  <a:srgbClr val="003595"/>
                </a:solidFill>
                <a:latin typeface="Arial" panose="020B0604020202020204" pitchFamily="34" charset="0"/>
                <a:cs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TITLE HERE</a:t>
            </a:r>
          </a:p>
        </p:txBody>
      </p:sp>
    </p:spTree>
    <p:extLst>
      <p:ext uri="{BB962C8B-B14F-4D97-AF65-F5344CB8AC3E}">
        <p14:creationId xmlns:p14="http://schemas.microsoft.com/office/powerpoint/2010/main" val="37086932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273844"/>
            <a:ext cx="8229600" cy="994172"/>
          </a:xfrm>
        </p:spPr>
        <p:txBody>
          <a:bodyPr>
            <a:normAutofit/>
          </a:bodyPr>
          <a:lstStyle>
            <a:lvl1pPr>
              <a:defRPr sz="3600"/>
            </a:lvl1pPr>
          </a:lstStyle>
          <a:p>
            <a:r>
              <a:rPr lang="en-US" dirty="0"/>
              <a:t>TITLE HERE</a:t>
            </a:r>
          </a:p>
        </p:txBody>
      </p:sp>
      <p:sp>
        <p:nvSpPr>
          <p:cNvPr id="3" name="Content Placeholder 2"/>
          <p:cNvSpPr>
            <a:spLocks noGrp="1"/>
          </p:cNvSpPr>
          <p:nvPr>
            <p:ph sz="half" idx="1" hasCustomPrompt="1"/>
          </p:nvPr>
        </p:nvSpPr>
        <p:spPr>
          <a:xfrm>
            <a:off x="464344" y="1369219"/>
            <a:ext cx="4050506" cy="3174206"/>
          </a:xfrm>
        </p:spPr>
        <p:txBody>
          <a:bodyPr/>
          <a:lstStyle>
            <a:lvl1pPr>
              <a:defRPr baseline="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369219"/>
            <a:ext cx="4064794" cy="317420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999012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273844"/>
            <a:ext cx="8229600" cy="987029"/>
          </a:xfrm>
        </p:spPr>
        <p:txBody>
          <a:bodyPr>
            <a:normAutofit/>
          </a:bodyPr>
          <a:lstStyle>
            <a:lvl1pPr>
              <a:defRPr sz="3600"/>
            </a:lvl1pPr>
          </a:lstStyle>
          <a:p>
            <a:r>
              <a:rPr lang="en-US" dirty="0"/>
              <a:t>TITLE HERE</a:t>
            </a:r>
          </a:p>
        </p:txBody>
      </p:sp>
      <p:sp>
        <p:nvSpPr>
          <p:cNvPr id="3" name="Text Placeholder 2"/>
          <p:cNvSpPr>
            <a:spLocks noGrp="1"/>
          </p:cNvSpPr>
          <p:nvPr>
            <p:ph type="body" idx="1" hasCustomPrompt="1"/>
          </p:nvPr>
        </p:nvSpPr>
        <p:spPr>
          <a:xfrm>
            <a:off x="464345" y="1260872"/>
            <a:ext cx="4033837" cy="617934"/>
          </a:xfrm>
        </p:spPr>
        <p:txBody>
          <a:bodyPr anchor="b">
            <a:normAutofit/>
          </a:bodyPr>
          <a:lstStyle>
            <a:lvl1pPr marL="0" indent="0">
              <a:buNone/>
              <a:defRPr sz="2700" b="1">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SUBTITLE HERE</a:t>
            </a:r>
          </a:p>
        </p:txBody>
      </p:sp>
      <p:sp>
        <p:nvSpPr>
          <p:cNvPr id="4" name="Content Placeholder 3"/>
          <p:cNvSpPr>
            <a:spLocks noGrp="1"/>
          </p:cNvSpPr>
          <p:nvPr>
            <p:ph sz="half" idx="2" hasCustomPrompt="1"/>
          </p:nvPr>
        </p:nvSpPr>
        <p:spPr>
          <a:xfrm>
            <a:off x="464344" y="1878806"/>
            <a:ext cx="4033838" cy="2671763"/>
          </a:xfrm>
        </p:spPr>
        <p:txBody>
          <a:bodyPr/>
          <a:lstStyle>
            <a:lvl1pPr>
              <a:defRPr baseline="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29150" y="1260872"/>
            <a:ext cx="4064794" cy="617934"/>
          </a:xfrm>
        </p:spPr>
        <p:txBody>
          <a:bodyPr anchor="b">
            <a:normAutofit/>
          </a:bodyPr>
          <a:lstStyle>
            <a:lvl1pPr marL="0" indent="0" algn="l">
              <a:buNone/>
              <a:defRPr sz="2700" b="1"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SUBTITLE HERE</a:t>
            </a:r>
          </a:p>
        </p:txBody>
      </p:sp>
      <p:sp>
        <p:nvSpPr>
          <p:cNvPr id="6" name="Content Placeholder 5"/>
          <p:cNvSpPr>
            <a:spLocks noGrp="1"/>
          </p:cNvSpPr>
          <p:nvPr>
            <p:ph sz="quarter" idx="4" hasCustomPrompt="1"/>
          </p:nvPr>
        </p:nvSpPr>
        <p:spPr>
          <a:xfrm>
            <a:off x="4629150" y="1878806"/>
            <a:ext cx="4064793" cy="26717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51893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273844"/>
            <a:ext cx="8229600" cy="994172"/>
          </a:xfrm>
        </p:spPr>
        <p:txBody>
          <a:bodyPr>
            <a:normAutofit/>
          </a:bodyPr>
          <a:lstStyle>
            <a:lvl1pPr>
              <a:defRPr sz="3600"/>
            </a:lvl1pPr>
          </a:lstStyle>
          <a:p>
            <a:r>
              <a:rPr lang="en-US" dirty="0"/>
              <a:t>TITLE HERE</a:t>
            </a:r>
          </a:p>
        </p:txBody>
      </p:sp>
      <p:sp>
        <p:nvSpPr>
          <p:cNvPr id="8" name="Text Placeholder 6"/>
          <p:cNvSpPr>
            <a:spLocks noGrp="1"/>
          </p:cNvSpPr>
          <p:nvPr>
            <p:ph type="body" sz="quarter" idx="13" hasCustomPrompt="1"/>
          </p:nvPr>
        </p:nvSpPr>
        <p:spPr>
          <a:xfrm>
            <a:off x="464344" y="1342430"/>
            <a:ext cx="8229600" cy="3222427"/>
          </a:xfrm>
        </p:spPr>
        <p:txBody>
          <a:bodyPr/>
          <a:lstStyle>
            <a:lvl1pPr>
              <a:defRPr baseline="0"/>
            </a:lvl1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72128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5"/>
          <p:cNvSpPr>
            <a:spLocks noGrp="1"/>
          </p:cNvSpPr>
          <p:nvPr>
            <p:ph type="body" sz="quarter" idx="13" hasCustomPrompt="1"/>
          </p:nvPr>
        </p:nvSpPr>
        <p:spPr>
          <a:xfrm>
            <a:off x="457200" y="432198"/>
            <a:ext cx="8229601" cy="411837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72185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2900"/>
            <a:ext cx="3121819" cy="1200150"/>
          </a:xfrm>
        </p:spPr>
        <p:txBody>
          <a:bodyPr anchor="b"/>
          <a:lstStyle>
            <a:lvl1pPr>
              <a:defRPr sz="2400">
                <a:latin typeface="Arial" panose="020B0604020202020204" pitchFamily="34" charset="0"/>
                <a:cs typeface="Arial" panose="020B0604020202020204" pitchFamily="34" charset="0"/>
              </a:defRPr>
            </a:lvl1pPr>
          </a:lstStyle>
          <a:p>
            <a:r>
              <a:rPr lang="en-US" dirty="0"/>
              <a:t>TITLE HERE</a:t>
            </a:r>
          </a:p>
        </p:txBody>
      </p:sp>
      <p:sp>
        <p:nvSpPr>
          <p:cNvPr id="3" name="Content Placeholder 2"/>
          <p:cNvSpPr>
            <a:spLocks noGrp="1"/>
          </p:cNvSpPr>
          <p:nvPr>
            <p:ph idx="1" hasCustomPrompt="1"/>
          </p:nvPr>
        </p:nvSpPr>
        <p:spPr>
          <a:xfrm>
            <a:off x="3887391" y="342901"/>
            <a:ext cx="4806553" cy="420766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457200" y="1543050"/>
            <a:ext cx="3121819" cy="300751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Enter text here</a:t>
            </a:r>
          </a:p>
        </p:txBody>
      </p:sp>
    </p:spTree>
    <p:extLst>
      <p:ext uri="{BB962C8B-B14F-4D97-AF65-F5344CB8AC3E}">
        <p14:creationId xmlns:p14="http://schemas.microsoft.com/office/powerpoint/2010/main" val="18411787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42900"/>
            <a:ext cx="3121819" cy="1200150"/>
          </a:xfrm>
        </p:spPr>
        <p:txBody>
          <a:bodyPr anchor="b"/>
          <a:lstStyle>
            <a:lvl1pPr>
              <a:defRPr sz="2400" baseline="0"/>
            </a:lvl1pPr>
          </a:lstStyle>
          <a:p>
            <a:r>
              <a:rPr lang="en-US" dirty="0"/>
              <a:t>TITLE HERE</a:t>
            </a:r>
          </a:p>
        </p:txBody>
      </p:sp>
      <p:sp>
        <p:nvSpPr>
          <p:cNvPr id="3" name="Picture Placeholder 2"/>
          <p:cNvSpPr>
            <a:spLocks noGrp="1"/>
          </p:cNvSpPr>
          <p:nvPr>
            <p:ph type="pic" idx="1" hasCustomPrompt="1"/>
          </p:nvPr>
        </p:nvSpPr>
        <p:spPr>
          <a:xfrm>
            <a:off x="3887391" y="342901"/>
            <a:ext cx="4806553" cy="4207668"/>
          </a:xfrm>
        </p:spPr>
        <p:txBody>
          <a:bodyPr/>
          <a:lstStyle>
            <a:lvl1pPr marL="0" indent="0">
              <a:buNone/>
              <a:defRPr sz="2400" baseline="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Insert image here</a:t>
            </a:r>
          </a:p>
        </p:txBody>
      </p:sp>
      <p:sp>
        <p:nvSpPr>
          <p:cNvPr id="4" name="Text Placeholder 3"/>
          <p:cNvSpPr>
            <a:spLocks noGrp="1"/>
          </p:cNvSpPr>
          <p:nvPr>
            <p:ph type="body" sz="half" idx="2" hasCustomPrompt="1"/>
          </p:nvPr>
        </p:nvSpPr>
        <p:spPr>
          <a:xfrm>
            <a:off x="457200" y="1543050"/>
            <a:ext cx="3121819" cy="3007519"/>
          </a:xfrm>
        </p:spPr>
        <p:txBody>
          <a:bodyPr/>
          <a:lstStyle>
            <a:lvl1pPr marL="0" indent="0">
              <a:buNone/>
              <a:defRPr sz="15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Enter text here</a:t>
            </a:r>
          </a:p>
        </p:txBody>
      </p:sp>
    </p:spTree>
    <p:extLst>
      <p:ext uri="{BB962C8B-B14F-4D97-AF65-F5344CB8AC3E}">
        <p14:creationId xmlns:p14="http://schemas.microsoft.com/office/powerpoint/2010/main" val="236985237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with Ca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464344" y="3486150"/>
            <a:ext cx="8229599" cy="539354"/>
          </a:xfrm>
          <a:prstGeom prst="rect">
            <a:avLst/>
          </a:prstGeom>
        </p:spPr>
        <p:txBody>
          <a:bodyPr anchor="ctr" anchorCtr="0">
            <a:noAutofit/>
          </a:bodyPr>
          <a:lstStyle>
            <a:lvl1pPr algn="l">
              <a:defRPr sz="3600" b="1" cap="all" baseline="0">
                <a:solidFill>
                  <a:srgbClr val="003595"/>
                </a:solidFill>
              </a:defRPr>
            </a:lvl1pPr>
          </a:lstStyle>
          <a:p>
            <a:r>
              <a:rPr lang="en-US" dirty="0"/>
              <a:t>Title here</a:t>
            </a:r>
          </a:p>
        </p:txBody>
      </p:sp>
      <p:sp>
        <p:nvSpPr>
          <p:cNvPr id="9" name="Picture Placeholder 2"/>
          <p:cNvSpPr>
            <a:spLocks noGrp="1"/>
          </p:cNvSpPr>
          <p:nvPr>
            <p:ph type="pic" idx="1" hasCustomPrompt="1"/>
          </p:nvPr>
        </p:nvSpPr>
        <p:spPr>
          <a:xfrm>
            <a:off x="464344" y="459582"/>
            <a:ext cx="8229599" cy="3026569"/>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Insert image here</a:t>
            </a:r>
          </a:p>
        </p:txBody>
      </p:sp>
      <p:sp>
        <p:nvSpPr>
          <p:cNvPr id="10" name="Text Placeholder 3"/>
          <p:cNvSpPr>
            <a:spLocks noGrp="1"/>
          </p:cNvSpPr>
          <p:nvPr>
            <p:ph type="body" sz="half" idx="2" hasCustomPrompt="1"/>
          </p:nvPr>
        </p:nvSpPr>
        <p:spPr>
          <a:xfrm>
            <a:off x="464344" y="4025504"/>
            <a:ext cx="8229599" cy="532209"/>
          </a:xfrm>
          <a:prstGeom prst="rect">
            <a:avLst/>
          </a:prstGeom>
        </p:spPr>
        <p:txBody>
          <a:bodyPr>
            <a:normAutofit/>
          </a:bodyPr>
          <a:lstStyle>
            <a:lvl1pPr marL="0" indent="0">
              <a:buNone/>
              <a:defRPr sz="1500">
                <a:solidFill>
                  <a:schemeClr val="bg2">
                    <a:lumMod val="50000"/>
                  </a:schemeClr>
                </a:solidFill>
                <a:latin typeface="Arial" panose="020B0604020202020204" pitchFamily="34" charset="0"/>
                <a:cs typeface="Arial" panose="020B0604020202020204"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Enter text here</a:t>
            </a:r>
          </a:p>
        </p:txBody>
      </p:sp>
    </p:spTree>
    <p:extLst>
      <p:ext uri="{BB962C8B-B14F-4D97-AF65-F5344CB8AC3E}">
        <p14:creationId xmlns:p14="http://schemas.microsoft.com/office/powerpoint/2010/main" val="24741350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4344" y="273844"/>
            <a:ext cx="8222456" cy="994172"/>
          </a:xfrm>
        </p:spPr>
        <p:txBody>
          <a:bodyPr>
            <a:normAutofit/>
          </a:bodyPr>
          <a:lstStyle>
            <a:lvl1pPr>
              <a:defRPr sz="3600"/>
            </a:lvl1pPr>
          </a:lstStyle>
          <a:p>
            <a:r>
              <a:rPr lang="en-US" dirty="0"/>
              <a:t>TITLE HERE</a:t>
            </a:r>
          </a:p>
        </p:txBody>
      </p:sp>
      <p:sp>
        <p:nvSpPr>
          <p:cNvPr id="3" name="Vertical Text Placeholder 2"/>
          <p:cNvSpPr>
            <a:spLocks noGrp="1"/>
          </p:cNvSpPr>
          <p:nvPr>
            <p:ph type="body" orient="vert" idx="1" hasCustomPrompt="1"/>
          </p:nvPr>
        </p:nvSpPr>
        <p:spPr>
          <a:xfrm>
            <a:off x="464344" y="1369219"/>
            <a:ext cx="8222456" cy="3159919"/>
          </a:xfrm>
        </p:spPr>
        <p:txBody>
          <a:bodyPr vert="eaVert"/>
          <a:lstStyle>
            <a:lvl1pPr>
              <a:defRPr baseline="0"/>
            </a:lvl1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454549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543675" y="273844"/>
            <a:ext cx="1971675" cy="4276725"/>
          </a:xfrm>
        </p:spPr>
        <p:txBody>
          <a:bodyPr vert="eaVert">
            <a:normAutofit/>
          </a:bodyPr>
          <a:lstStyle>
            <a:lvl1pPr>
              <a:defRPr sz="3600"/>
            </a:lvl1pPr>
          </a:lstStyle>
          <a:p>
            <a:r>
              <a:rPr lang="en-US" dirty="0"/>
              <a:t>TITLE HERE</a:t>
            </a:r>
          </a:p>
        </p:txBody>
      </p:sp>
      <p:sp>
        <p:nvSpPr>
          <p:cNvPr id="3" name="Vertical Text Placeholder 2"/>
          <p:cNvSpPr>
            <a:spLocks noGrp="1"/>
          </p:cNvSpPr>
          <p:nvPr>
            <p:ph type="body" orient="vert" idx="1" hasCustomPrompt="1"/>
          </p:nvPr>
        </p:nvSpPr>
        <p:spPr>
          <a:xfrm>
            <a:off x="628650" y="273844"/>
            <a:ext cx="5800725" cy="4276725"/>
          </a:xfrm>
        </p:spPr>
        <p:txBody>
          <a:bodyPr vert="eaVert"/>
          <a:lstStyle>
            <a:lvl1pPr>
              <a:defRPr baseline="0">
                <a:latin typeface="Arial" panose="020B0604020202020204" pitchFamily="34" charset="0"/>
                <a:cs typeface="Arial" panose="020B0604020202020204" pitchFamily="34" charset="0"/>
              </a:defRPr>
            </a:lvl1pPr>
          </a:lstStyle>
          <a:p>
            <a:pPr lvl="0"/>
            <a:r>
              <a:rPr lang="en-US" dirty="0"/>
              <a:t>Enter 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504126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los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4386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los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68677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losing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629628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slideLayout" Target="../slideLayouts/slideLayout78.xml"/><Relationship Id="rId1" Type="http://schemas.openxmlformats.org/officeDocument/2006/relationships/slideLayout" Target="../slideLayouts/slideLayout77.xml"/><Relationship Id="rId5" Type="http://schemas.openxmlformats.org/officeDocument/2006/relationships/theme" Target="../theme/theme2.xml"/><Relationship Id="rId4"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2.xml"/><Relationship Id="rId1"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85.xml"/><Relationship Id="rId7" Type="http://schemas.openxmlformats.org/officeDocument/2006/relationships/slideLayout" Target="../slideLayouts/slideLayout8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5" Type="http://schemas.openxmlformats.org/officeDocument/2006/relationships/slideLayout" Target="../slideLayouts/slideLayout87.xml"/><Relationship Id="rId4" Type="http://schemas.openxmlformats.org/officeDocument/2006/relationships/slideLayout" Target="../slideLayouts/slideLayout8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1.xml"/><Relationship Id="rId1"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93.xml"/><Relationship Id="rId1"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slideLayout" Target="../slideLayouts/slideLayout96.xml"/><Relationship Id="rId7" Type="http://schemas.openxmlformats.org/officeDocument/2006/relationships/theme" Target="../theme/theme7.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theme" Target="../theme/theme8.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smtClean="0"/>
              <a:t>‹#›</a:t>
            </a:fld>
            <a:endParaRPr lang="en"/>
          </a:p>
        </p:txBody>
      </p:sp>
      <p:sp>
        <p:nvSpPr>
          <p:cNvPr id="2" name="Title Placeholder 1">
            <a:extLst>
              <a:ext uri="{FF2B5EF4-FFF2-40B4-BE49-F238E27FC236}">
                <a16:creationId xmlns:a16="http://schemas.microsoft.com/office/drawing/2014/main" id="{3E39B559-EC0D-4A4E-26BE-27EE67C1B7D2}"/>
              </a:ext>
            </a:extLst>
          </p:cNvPr>
          <p:cNvSpPr>
            <a:spLocks noGrp="1"/>
          </p:cNvSpPr>
          <p:nvPr>
            <p:ph type="title"/>
          </p:nvPr>
        </p:nvSpPr>
        <p:spPr>
          <a:xfrm>
            <a:off x="445860" y="274638"/>
            <a:ext cx="8069490" cy="993775"/>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82312761"/>
      </p:ext>
    </p:extLst>
  </p:cSld>
  <p:clrMap bg1="lt1" tx1="dk1" bg2="dk2" tx2="lt2" accent1="accent1" accent2="accent2" accent3="accent3" accent4="accent4" accent5="accent5" accent6="accent6" hlink="hlink" folHlink="folHlink"/>
  <p:sldLayoutIdLst>
    <p:sldLayoutId id="2147483767" r:id="rId1"/>
    <p:sldLayoutId id="2147483768" r:id="rId2"/>
    <p:sldLayoutId id="2147483769"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1" r:id="rId30"/>
    <p:sldLayoutId id="2147483722" r:id="rId31"/>
    <p:sldLayoutId id="2147483724" r:id="rId32"/>
    <p:sldLayoutId id="2147483726" r:id="rId33"/>
    <p:sldLayoutId id="2147483728" r:id="rId34"/>
    <p:sldLayoutId id="2147483773" r:id="rId35"/>
    <p:sldLayoutId id="2147483799" r:id="rId36"/>
    <p:sldLayoutId id="2147483797" r:id="rId37"/>
    <p:sldLayoutId id="2147483798" r:id="rId38"/>
    <p:sldLayoutId id="2147483734" r:id="rId39"/>
    <p:sldLayoutId id="2147483735" r:id="rId40"/>
    <p:sldLayoutId id="2147483737" r:id="rId41"/>
    <p:sldLayoutId id="2147483771" r:id="rId42"/>
    <p:sldLayoutId id="2147483741" r:id="rId43"/>
    <p:sldLayoutId id="2147483742" r:id="rId44"/>
    <p:sldLayoutId id="2147483796" r:id="rId45"/>
    <p:sldLayoutId id="2147483744" r:id="rId46"/>
    <p:sldLayoutId id="2147483746" r:id="rId47"/>
    <p:sldLayoutId id="2147483747" r:id="rId48"/>
    <p:sldLayoutId id="2147483748" r:id="rId49"/>
    <p:sldLayoutId id="2147483648" r:id="rId50"/>
    <p:sldLayoutId id="2147483667" r:id="rId51"/>
    <p:sldLayoutId id="2147483764" r:id="rId52"/>
    <p:sldLayoutId id="2147483765" r:id="rId53"/>
    <p:sldLayoutId id="2147483670" r:id="rId54"/>
    <p:sldLayoutId id="2147483758" r:id="rId55"/>
    <p:sldLayoutId id="2147483655" r:id="rId56"/>
    <p:sldLayoutId id="2147483766" r:id="rId57"/>
    <p:sldLayoutId id="2147483650" r:id="rId58"/>
    <p:sldLayoutId id="2147483657" r:id="rId59"/>
    <p:sldLayoutId id="2147483661" r:id="rId60"/>
    <p:sldLayoutId id="2147483660" r:id="rId61"/>
    <p:sldLayoutId id="2147483752" r:id="rId62"/>
    <p:sldLayoutId id="2147483753" r:id="rId63"/>
    <p:sldLayoutId id="2147483754" r:id="rId64"/>
    <p:sldLayoutId id="2147483759" r:id="rId65"/>
    <p:sldLayoutId id="2147483675" r:id="rId66"/>
    <p:sldLayoutId id="2147483676" r:id="rId67"/>
    <p:sldLayoutId id="2147483677" r:id="rId68"/>
    <p:sldLayoutId id="2147483755" r:id="rId69"/>
    <p:sldLayoutId id="2147483671" r:id="rId70"/>
    <p:sldLayoutId id="2147483757" r:id="rId71"/>
    <p:sldLayoutId id="2147483760" r:id="rId72"/>
    <p:sldLayoutId id="2147483761" r:id="rId73"/>
    <p:sldLayoutId id="2147483665" r:id="rId74"/>
    <p:sldLayoutId id="2147483663" r:id="rId75"/>
    <p:sldLayoutId id="2147483651" r:id="rId76"/>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600" b="0" i="0" u="none" strike="noStrike" cap="all" baseline="0">
          <a:ln>
            <a:solidFill>
              <a:schemeClr val="accent3"/>
            </a:solidFill>
          </a:ln>
          <a:solidFill>
            <a:schemeClr val="accent3"/>
          </a:solidFill>
          <a:latin typeface="Franklin Gothic Medium" panose="020B0603020102020204" pitchFamily="34" charset="0"/>
          <a:ea typeface="Franklin Gothic Medium" panose="020B06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tx2">
            <a:lumMod val="25000"/>
          </a:schemeClr>
        </a:buClr>
        <a:buFont typeface="Arial"/>
        <a:defRPr sz="1400" b="0" i="0" u="none" strike="noStrike" cap="none">
          <a:solidFill>
            <a:schemeClr val="tx2">
              <a:lumMod val="25000"/>
            </a:schemeClr>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3"/>
            <a:ext cx="8229600" cy="3394472"/>
          </a:xfrm>
          <a:prstGeom prst="rect">
            <a:avLst/>
          </a:prstGeom>
        </p:spPr>
        <p:txBody>
          <a:bodyPr vert="horz" lIns="91440" tIns="45720" rIns="91440" bIns="45720" rtlCol="0">
            <a:normAutofit/>
          </a:bodyPr>
          <a:lstStyle/>
          <a:p>
            <a:pPr marL="205740" marR="0" lvl="0"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Click to edit Master text styles</a:t>
            </a:r>
          </a:p>
          <a:p>
            <a:pPr marL="480060" marR="0" lvl="1" indent="-274320" algn="l" defTabSz="51435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Second level</a:t>
            </a:r>
          </a:p>
          <a:p>
            <a:pPr marL="754380" marR="0" lvl="2" indent="-274320" algn="l" defTabSz="51435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Third level</a:t>
            </a:r>
          </a:p>
          <a:p>
            <a:pPr marL="1028700" marR="0" lvl="3"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Fourth level</a:t>
            </a:r>
          </a:p>
          <a:p>
            <a:pPr marL="1303020" marR="0" lvl="4"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Fifth level</a:t>
            </a:r>
          </a:p>
        </p:txBody>
      </p:sp>
      <p:sp>
        <p:nvSpPr>
          <p:cNvPr id="6" name="Slide Number Placeholder 5"/>
          <p:cNvSpPr>
            <a:spLocks noGrp="1"/>
          </p:cNvSpPr>
          <p:nvPr>
            <p:ph type="sldNum" sz="quarter" idx="4"/>
          </p:nvPr>
        </p:nvSpPr>
        <p:spPr>
          <a:xfrm>
            <a:off x="6781800" y="4767265"/>
            <a:ext cx="2133600" cy="273844"/>
          </a:xfrm>
          <a:prstGeom prst="rect">
            <a:avLst/>
          </a:prstGeom>
        </p:spPr>
        <p:txBody>
          <a:bodyPr vert="horz" lIns="91440" tIns="45720" rIns="91440" bIns="45720" rtlCol="0" anchor="ctr"/>
          <a:lstStyle>
            <a:lvl1pPr algn="r">
              <a:defRPr sz="675">
                <a:solidFill>
                  <a:schemeClr val="tx1">
                    <a:tint val="75000"/>
                  </a:schemeClr>
                </a:solidFill>
              </a:defRPr>
            </a:lvl1pPr>
          </a:lstStyle>
          <a:p>
            <a:pPr fontAlgn="base">
              <a:spcBef>
                <a:spcPct val="0"/>
              </a:spcBef>
              <a:spcAft>
                <a:spcPct val="0"/>
              </a:spcAft>
            </a:pPr>
            <a:fld id="{2E0F7AD5-E45F-4736-83CE-D8C26C993A39}" type="slidenum">
              <a:rPr lang="en-US" smtClean="0">
                <a:solidFill>
                  <a:prstClr val="black">
                    <a:tint val="75000"/>
                  </a:prstClr>
                </a:solidFill>
                <a:latin typeface="Arial" charset="0"/>
              </a:rPr>
              <a:pPr fontAlgn="base">
                <a:spcBef>
                  <a:spcPct val="0"/>
                </a:spcBef>
                <a:spcAft>
                  <a:spcPct val="0"/>
                </a:spcAft>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334554080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lumMod val="65000"/>
              <a:lumOff val="35000"/>
            </a:schemeClr>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lumMod val="65000"/>
              <a:lumOff val="35000"/>
            </a:schemeClr>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3"/>
            <a:ext cx="8229600" cy="3394472"/>
          </a:xfrm>
          <a:prstGeom prst="rect">
            <a:avLst/>
          </a:prstGeom>
        </p:spPr>
        <p:txBody>
          <a:bodyPr vert="horz" lIns="91440" tIns="45720" rIns="91440" bIns="45720" rtlCol="0">
            <a:normAutofit/>
          </a:bodyPr>
          <a:lstStyle/>
          <a:p>
            <a:pPr marL="205740" marR="0" lvl="0"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Click to edit Master text styles</a:t>
            </a:r>
          </a:p>
          <a:p>
            <a:pPr marL="480060" marR="0" lvl="1" indent="-274320" algn="l" defTabSz="51435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Second level</a:t>
            </a:r>
          </a:p>
          <a:p>
            <a:pPr marL="754380" marR="0" lvl="2" indent="-274320" algn="l" defTabSz="51435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Third level</a:t>
            </a:r>
          </a:p>
          <a:p>
            <a:pPr marL="1028700" marR="0" lvl="3"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Fourth level</a:t>
            </a:r>
          </a:p>
          <a:p>
            <a:pPr marL="1303020" marR="0" lvl="4"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Fifth level</a:t>
            </a:r>
          </a:p>
        </p:txBody>
      </p:sp>
    </p:spTree>
    <p:extLst>
      <p:ext uri="{BB962C8B-B14F-4D97-AF65-F5344CB8AC3E}">
        <p14:creationId xmlns:p14="http://schemas.microsoft.com/office/powerpoint/2010/main" val="2080764780"/>
      </p:ext>
    </p:extLst>
  </p:cSld>
  <p:clrMap bg1="lt1" tx1="dk1" bg2="lt2" tx2="dk2" accent1="accent1" accent2="accent2" accent3="accent3" accent4="accent4" accent5="accent5" accent6="accent6" hlink="hlink" folHlink="folHlink"/>
  <p:sldLayoutIdLst>
    <p:sldLayoutId id="2147483772" r:id="rId1"/>
    <p:sldLayoutId id="2147483674" r:id="rId2"/>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lumMod val="65000"/>
              <a:lumOff val="35000"/>
            </a:schemeClr>
          </a:solidFill>
          <a:latin typeface="Source Sans Pro" panose="020B0503030403020204" pitchFamily="34" charset="0"/>
          <a:ea typeface="Source Sans Pro" panose="020B0503030403020204" pitchFamily="34" charset="0"/>
          <a:cs typeface="+mn-cs"/>
        </a:defRPr>
      </a:lvl1pPr>
      <a:lvl2pPr marL="557213" indent="-214313" algn="l" defTabSz="685800" rtl="0" eaLnBrk="1" latinLnBrk="0" hangingPunct="1">
        <a:spcBef>
          <a:spcPct val="20000"/>
        </a:spcBef>
        <a:buFont typeface="Arial" pitchFamily="34" charset="0"/>
        <a:buChar char="–"/>
        <a:defRPr sz="2100" kern="1200">
          <a:solidFill>
            <a:schemeClr val="tx1">
              <a:lumMod val="65000"/>
              <a:lumOff val="35000"/>
            </a:schemeClr>
          </a:solidFill>
          <a:latin typeface="Source Sans Pro" panose="020B0503030403020204" pitchFamily="34" charset="0"/>
          <a:ea typeface="Source Sans Pro" panose="020B0503030403020204" pitchFamily="34" charset="0"/>
          <a:cs typeface="+mn-cs"/>
        </a:defRPr>
      </a:lvl2pPr>
      <a:lvl3pPr marL="857250" indent="-171450" algn="l" defTabSz="685800" rtl="0" eaLnBrk="1" latinLnBrk="0" hangingPunct="1">
        <a:spcBef>
          <a:spcPct val="20000"/>
        </a:spcBef>
        <a:buFont typeface="Arial" pitchFamily="34" charset="0"/>
        <a:buChar char="•"/>
        <a:defRPr sz="1800" kern="1200">
          <a:solidFill>
            <a:schemeClr val="tx1">
              <a:lumMod val="65000"/>
              <a:lumOff val="35000"/>
            </a:schemeClr>
          </a:solidFill>
          <a:latin typeface="Source Sans Pro" panose="020B0503030403020204" pitchFamily="34" charset="0"/>
          <a:ea typeface="Source Sans Pro" panose="020B0503030403020204" pitchFamily="34" charset="0"/>
          <a:cs typeface="+mn-cs"/>
        </a:defRPr>
      </a:lvl3pPr>
      <a:lvl4pPr marL="12001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Source Sans Pro" panose="020B0503030403020204" pitchFamily="34" charset="0"/>
          <a:ea typeface="Source Sans Pro" panose="020B0503030403020204" pitchFamily="34" charset="0"/>
          <a:cs typeface="+mn-cs"/>
        </a:defRPr>
      </a:lvl4pPr>
      <a:lvl5pPr marL="15430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Source Sans Pro" panose="020B0503030403020204" pitchFamily="34" charset="0"/>
          <a:ea typeface="Source Sans Pro" panose="020B0503030403020204" pitchFamily="34" charset="0"/>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3"/>
            <a:ext cx="8229600" cy="3394472"/>
          </a:xfrm>
          <a:prstGeom prst="rect">
            <a:avLst/>
          </a:prstGeom>
        </p:spPr>
        <p:txBody>
          <a:bodyPr vert="horz" lIns="91440" tIns="45720" rIns="91440" bIns="45720" rtlCol="0">
            <a:normAutofit/>
          </a:bodyPr>
          <a:lstStyle/>
          <a:p>
            <a:pPr marL="205740" marR="0" lvl="0"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Click to edit Master text styles</a:t>
            </a:r>
          </a:p>
          <a:p>
            <a:pPr marL="480060" marR="0" lvl="1" indent="-274320" algn="l" defTabSz="51435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Second level</a:t>
            </a:r>
          </a:p>
          <a:p>
            <a:pPr marL="754380" marR="0" lvl="2" indent="-274320" algn="l" defTabSz="51435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Third level</a:t>
            </a:r>
          </a:p>
          <a:p>
            <a:pPr marL="1028700" marR="0" lvl="3"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Fourth level</a:t>
            </a:r>
          </a:p>
          <a:p>
            <a:pPr marL="1303020" marR="0" lvl="4"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Fifth level</a:t>
            </a:r>
          </a:p>
        </p:txBody>
      </p:sp>
      <p:sp>
        <p:nvSpPr>
          <p:cNvPr id="6" name="Slide Number Placeholder 5"/>
          <p:cNvSpPr>
            <a:spLocks noGrp="1"/>
          </p:cNvSpPr>
          <p:nvPr>
            <p:ph type="sldNum" sz="quarter" idx="4"/>
          </p:nvPr>
        </p:nvSpPr>
        <p:spPr>
          <a:xfrm>
            <a:off x="6781800" y="4767265"/>
            <a:ext cx="2133600" cy="273844"/>
          </a:xfrm>
          <a:prstGeom prst="rect">
            <a:avLst/>
          </a:prstGeom>
        </p:spPr>
        <p:txBody>
          <a:bodyPr vert="horz" lIns="91440" tIns="45720" rIns="91440" bIns="45720" rtlCol="0" anchor="ctr"/>
          <a:lstStyle>
            <a:lvl1pPr algn="r">
              <a:defRPr sz="675">
                <a:solidFill>
                  <a:schemeClr val="tx1">
                    <a:tint val="75000"/>
                  </a:schemeClr>
                </a:solidFill>
              </a:defRPr>
            </a:lvl1pPr>
          </a:lstStyle>
          <a:p>
            <a:pPr fontAlgn="base">
              <a:spcBef>
                <a:spcPct val="0"/>
              </a:spcBef>
              <a:spcAft>
                <a:spcPct val="0"/>
              </a:spcAft>
            </a:pPr>
            <a:fld id="{2E0F7AD5-E45F-4736-83CE-D8C26C993A39}" type="slidenum">
              <a:rPr lang="en-US" smtClean="0">
                <a:solidFill>
                  <a:prstClr val="black">
                    <a:tint val="75000"/>
                  </a:prstClr>
                </a:solidFill>
                <a:latin typeface="Arial" charset="0"/>
              </a:rPr>
              <a:pPr fontAlgn="base">
                <a:spcBef>
                  <a:spcPct val="0"/>
                </a:spcBef>
                <a:spcAft>
                  <a:spcPct val="0"/>
                </a:spcAft>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279426993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lumMod val="65000"/>
              <a:lumOff val="35000"/>
            </a:schemeClr>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lumMod val="65000"/>
              <a:lumOff val="35000"/>
            </a:schemeClr>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3"/>
            <a:ext cx="8229600" cy="3394472"/>
          </a:xfrm>
          <a:prstGeom prst="rect">
            <a:avLst/>
          </a:prstGeom>
        </p:spPr>
        <p:txBody>
          <a:bodyPr vert="horz" lIns="91440" tIns="45720" rIns="91440" bIns="45720" rtlCol="0">
            <a:normAutofit/>
          </a:bodyPr>
          <a:lstStyle/>
          <a:p>
            <a:pPr marL="205740" marR="0" lvl="0"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Click to edit Master text styles</a:t>
            </a:r>
          </a:p>
          <a:p>
            <a:pPr marL="480060" marR="0" lvl="1" indent="-274320" algn="l" defTabSz="51435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Second level</a:t>
            </a:r>
          </a:p>
          <a:p>
            <a:pPr marL="754380" marR="0" lvl="2" indent="-274320" algn="l" defTabSz="51435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Third level</a:t>
            </a:r>
          </a:p>
          <a:p>
            <a:pPr marL="1028700" marR="0" lvl="3"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Fourth level</a:t>
            </a:r>
          </a:p>
          <a:p>
            <a:pPr marL="1303020" marR="0" lvl="4" indent="-274320" algn="l" defTabSz="514350" rtl="0" eaLnBrk="1" fontAlgn="auto" latinLnBrk="0" hangingPunct="1">
              <a:lnSpc>
                <a:spcPct val="100000"/>
              </a:lnSpc>
              <a:spcBef>
                <a:spcPct val="20000"/>
              </a:spcBef>
              <a:spcAft>
                <a:spcPts val="0"/>
              </a:spcAft>
              <a:buClrTx/>
              <a:buSzTx/>
              <a:buFont typeface="Arial" pitchFamily="34" charset="0"/>
              <a:buChar char="»"/>
              <a:tabLst/>
              <a:defRPr/>
            </a:pPr>
            <a:r>
              <a:rPr kumimoji="0" lang="en-US" sz="1800" b="0" i="0" u="none" strike="noStrike" kern="1200" cap="none" spc="0" normalizeH="0" baseline="0" noProof="0">
                <a:ln>
                  <a:noFill/>
                </a:ln>
                <a:solidFill>
                  <a:prstClr val="black">
                    <a:lumMod val="65000"/>
                    <a:lumOff val="35000"/>
                  </a:prstClr>
                </a:solidFill>
                <a:effectLst/>
                <a:uLnTx/>
                <a:uFillTx/>
                <a:latin typeface="Calibri"/>
                <a:ea typeface="+mn-ea"/>
                <a:cs typeface="+mn-cs"/>
              </a:rPr>
              <a:t>Fifth level</a:t>
            </a:r>
          </a:p>
        </p:txBody>
      </p:sp>
      <p:sp>
        <p:nvSpPr>
          <p:cNvPr id="6" name="Slide Number Placeholder 5"/>
          <p:cNvSpPr>
            <a:spLocks noGrp="1"/>
          </p:cNvSpPr>
          <p:nvPr>
            <p:ph type="sldNum" sz="quarter" idx="4"/>
          </p:nvPr>
        </p:nvSpPr>
        <p:spPr>
          <a:xfrm>
            <a:off x="6781800" y="4767265"/>
            <a:ext cx="2133600" cy="273844"/>
          </a:xfrm>
          <a:prstGeom prst="rect">
            <a:avLst/>
          </a:prstGeom>
        </p:spPr>
        <p:txBody>
          <a:bodyPr vert="horz" lIns="91440" tIns="45720" rIns="91440" bIns="45720" rtlCol="0" anchor="ctr"/>
          <a:lstStyle>
            <a:lvl1pPr algn="r">
              <a:defRPr sz="675">
                <a:solidFill>
                  <a:schemeClr val="tx1">
                    <a:tint val="75000"/>
                  </a:schemeClr>
                </a:solidFill>
              </a:defRPr>
            </a:lvl1pPr>
          </a:lstStyle>
          <a:p>
            <a:pPr fontAlgn="base">
              <a:spcBef>
                <a:spcPct val="0"/>
              </a:spcBef>
              <a:spcAft>
                <a:spcPct val="0"/>
              </a:spcAft>
            </a:pPr>
            <a:fld id="{2E0F7AD5-E45F-4736-83CE-D8C26C993A39}" type="slidenum">
              <a:rPr lang="en-US" smtClean="0">
                <a:solidFill>
                  <a:prstClr val="black">
                    <a:tint val="75000"/>
                  </a:prstClr>
                </a:solidFill>
                <a:latin typeface="Arial" charset="0"/>
              </a:rPr>
              <a:pPr fontAlgn="base">
                <a:spcBef>
                  <a:spcPct val="0"/>
                </a:spcBef>
                <a:spcAft>
                  <a:spcPct val="0"/>
                </a:spcAft>
              </a:pPr>
              <a:t>‹#›</a:t>
            </a:fld>
            <a:endParaRPr lang="en-US">
              <a:solidFill>
                <a:prstClr val="black">
                  <a:tint val="75000"/>
                </a:prstClr>
              </a:solidFill>
              <a:latin typeface="Arial" charset="0"/>
            </a:endParaRPr>
          </a:p>
        </p:txBody>
      </p:sp>
    </p:spTree>
    <p:extLst>
      <p:ext uri="{BB962C8B-B14F-4D97-AF65-F5344CB8AC3E}">
        <p14:creationId xmlns:p14="http://schemas.microsoft.com/office/powerpoint/2010/main" val="1708319347"/>
      </p:ext>
    </p:extLst>
  </p:cSld>
  <p:clrMap bg1="lt1" tx1="dk1" bg2="lt2" tx2="dk2" accent1="accent1" accent2="accent2" accent3="accent3" accent4="accent4" accent5="accent5" accent6="accent6" hlink="hlink" folHlink="folHlink"/>
  <p:sldLayoutIdLst>
    <p:sldLayoutId id="2147483692" r:id="rId1"/>
    <p:sldLayoutId id="2147483693" r:id="rId2"/>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lumMod val="65000"/>
              <a:lumOff val="35000"/>
            </a:schemeClr>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lumMod val="65000"/>
              <a:lumOff val="35000"/>
            </a:schemeClr>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lumMod val="65000"/>
              <a:lumOff val="35000"/>
            </a:schemeClr>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51195804"/>
      </p:ext>
    </p:extLst>
  </p:cSld>
  <p:clrMap bg1="lt1" tx1="dk1" bg2="dk2" tx2="lt2" accent1="accent1" accent2="accent2" accent3="accent3" accent4="accent4" accent5="accent5" accent6="accent6" hlink="hlink" folHlink="folHlink"/>
  <p:sldLayoutIdLst>
    <p:sldLayoutId id="2147483743" r:id="rId1"/>
    <p:sldLayoutId id="214748374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5403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3200"/>
              <a:buFont typeface="Bebas Neue"/>
              <a:buNone/>
              <a:defRPr sz="3200">
                <a:solidFill>
                  <a:schemeClr val="dk1"/>
                </a:solidFill>
                <a:latin typeface="Bebas Neue"/>
                <a:ea typeface="Bebas Neue"/>
                <a:cs typeface="Bebas Neue"/>
                <a:sym typeface="Bebas Neue"/>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4" name="Google Shape;54;p13"/>
          <p:cNvSpPr txBox="1">
            <a:spLocks noGrp="1"/>
          </p:cNvSpPr>
          <p:nvPr>
            <p:ph type="body" idx="1"/>
          </p:nvPr>
        </p:nvSpPr>
        <p:spPr>
          <a:xfrm>
            <a:off x="5403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Avenir"/>
              <a:buChar char="●"/>
              <a:defRPr sz="1800">
                <a:solidFill>
                  <a:schemeClr val="dk2"/>
                </a:solidFill>
                <a:latin typeface="Avenir"/>
                <a:ea typeface="Avenir"/>
                <a:cs typeface="Avenir"/>
                <a:sym typeface="Avenir"/>
              </a:defRPr>
            </a:lvl1pPr>
            <a:lvl2pPr marL="914400" lvl="1"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2pPr>
            <a:lvl3pPr marL="1371600" lvl="2"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3pPr>
            <a:lvl4pPr marL="1828800" lvl="3"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4pPr>
            <a:lvl5pPr marL="2286000" lvl="4"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5pPr>
            <a:lvl6pPr marL="2743200" lvl="5"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6pPr>
            <a:lvl7pPr marL="3200400" lvl="6"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7pPr>
            <a:lvl8pPr marL="3657600" lvl="7"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8pPr>
            <a:lvl9pPr marL="4114800" lvl="8" indent="-317500" rtl="0">
              <a:lnSpc>
                <a:spcPct val="115000"/>
              </a:lnSpc>
              <a:spcBef>
                <a:spcPts val="0"/>
              </a:spcBef>
              <a:spcAft>
                <a:spcPts val="0"/>
              </a:spcAft>
              <a:buClr>
                <a:schemeClr val="dk2"/>
              </a:buClr>
              <a:buSzPts val="1400"/>
              <a:buFont typeface="Avenir"/>
              <a:buChar char="■"/>
              <a:defRPr>
                <a:solidFill>
                  <a:schemeClr val="dk2"/>
                </a:solidFill>
                <a:latin typeface="Avenir"/>
                <a:ea typeface="Avenir"/>
                <a:cs typeface="Avenir"/>
                <a:sym typeface="Avenir"/>
              </a:defRPr>
            </a:lvl9pPr>
          </a:lstStyle>
          <a:p>
            <a:endParaRPr/>
          </a:p>
        </p:txBody>
      </p:sp>
      <p:pic>
        <p:nvPicPr>
          <p:cNvPr id="4" name="Picture 3">
            <a:extLst>
              <a:ext uri="{FF2B5EF4-FFF2-40B4-BE49-F238E27FC236}">
                <a16:creationId xmlns:a16="http://schemas.microsoft.com/office/drawing/2014/main" id="{9FA64F63-A8D2-08ED-EEC3-262096D49CB2}"/>
              </a:ext>
            </a:extLst>
          </p:cNvPr>
          <p:cNvPicPr>
            <a:picLocks noChangeAspect="1"/>
          </p:cNvPicPr>
          <p:nvPr userDrawn="1"/>
        </p:nvPicPr>
        <p:blipFill>
          <a:blip r:embed="rId8"/>
          <a:stretch>
            <a:fillRect/>
          </a:stretch>
        </p:blipFill>
        <p:spPr>
          <a:xfrm>
            <a:off x="8654313" y="4597015"/>
            <a:ext cx="410754" cy="480283"/>
          </a:xfrm>
          <a:prstGeom prst="rect">
            <a:avLst/>
          </a:prstGeom>
        </p:spPr>
      </p:pic>
      <p:sp>
        <p:nvSpPr>
          <p:cNvPr id="2" name="Oval 1">
            <a:extLst>
              <a:ext uri="{FF2B5EF4-FFF2-40B4-BE49-F238E27FC236}">
                <a16:creationId xmlns:a16="http://schemas.microsoft.com/office/drawing/2014/main" id="{66637AE9-6B91-8A50-3381-93A0B09F6883}"/>
              </a:ext>
            </a:extLst>
          </p:cNvPr>
          <p:cNvSpPr/>
          <p:nvPr userDrawn="1"/>
        </p:nvSpPr>
        <p:spPr>
          <a:xfrm>
            <a:off x="8612198" y="4298276"/>
            <a:ext cx="465128" cy="8452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dk2" tx2="lt2" accent1="accent1" accent2="accent2" accent3="accent3" accent4="accent4" accent5="accent5" accent6="accent6" hlink="hlink" folHlink="folHlink"/>
  <p:sldLayoutIdLst>
    <p:sldLayoutId id="2147483733" r:id="rId1"/>
    <p:sldLayoutId id="2147483730" r:id="rId2"/>
    <p:sldLayoutId id="2147483732" r:id="rId3"/>
    <p:sldLayoutId id="2147483731" r:id="rId4"/>
    <p:sldLayoutId id="2147483795" r:id="rId5"/>
    <p:sldLayoutId id="2147483729"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578156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txStyles>
    <p:titleStyle>
      <a:lvl1pPr algn="l" defTabSz="685800" rtl="0" eaLnBrk="1" latinLnBrk="0" hangingPunct="1">
        <a:lnSpc>
          <a:spcPct val="90000"/>
        </a:lnSpc>
        <a:spcBef>
          <a:spcPct val="0"/>
        </a:spcBef>
        <a:buNone/>
        <a:defRPr sz="3000" b="1" kern="1200" baseline="0">
          <a:solidFill>
            <a:srgbClr val="003595"/>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Clr>
          <a:srgbClr val="61A60E"/>
        </a:buClr>
        <a:buFont typeface="Wingdings" panose="05000000000000000000" pitchFamily="2" charset="2"/>
        <a:buChar char="§"/>
        <a:defRPr sz="2400" kern="1200">
          <a:solidFill>
            <a:schemeClr val="bg2">
              <a:lumMod val="50000"/>
            </a:schemeClr>
          </a:solidFill>
          <a:latin typeface="+mn-lt"/>
          <a:ea typeface="+mn-ea"/>
          <a:cs typeface="+mn-cs"/>
        </a:defRPr>
      </a:lvl1pPr>
      <a:lvl2pPr marL="514350" indent="-171450" algn="l" defTabSz="685800" rtl="0" eaLnBrk="1" latinLnBrk="0" hangingPunct="1">
        <a:lnSpc>
          <a:spcPct val="90000"/>
        </a:lnSpc>
        <a:spcBef>
          <a:spcPts val="375"/>
        </a:spcBef>
        <a:buClr>
          <a:srgbClr val="61A60E"/>
        </a:buClr>
        <a:buFont typeface="Arial" panose="020B0604020202020204" pitchFamily="34" charset="0"/>
        <a:buChar char="•"/>
        <a:defRPr sz="2100" kern="1200">
          <a:solidFill>
            <a:schemeClr val="bg2">
              <a:lumMod val="50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rgbClr val="61A60E"/>
        </a:buClr>
        <a:buFont typeface="Wingdings" panose="05000000000000000000" pitchFamily="2" charset="2"/>
        <a:buChar char="§"/>
        <a:defRPr sz="1500" kern="1200">
          <a:solidFill>
            <a:schemeClr val="bg2">
              <a:lumMod val="50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rgbClr val="61A60E"/>
        </a:buClr>
        <a:buFont typeface="Arial" panose="020B0604020202020204" pitchFamily="34" charset="0"/>
        <a:buChar char="•"/>
        <a:defRPr sz="1500" kern="1200">
          <a:solidFill>
            <a:schemeClr val="bg2">
              <a:lumMod val="50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Clr>
          <a:srgbClr val="61A60E"/>
        </a:buClr>
        <a:buFont typeface="Wingdings" panose="05000000000000000000" pitchFamily="2" charset="2"/>
        <a:buChar char="§"/>
        <a:defRPr sz="1500" kern="1200">
          <a:solidFill>
            <a:schemeClr val="bg2">
              <a:lumMod val="50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98.xml"/><Relationship Id="rId6" Type="http://schemas.microsoft.com/office/2007/relationships/hdphoto" Target="../media/hdphoto2.wdp"/><Relationship Id="rId5" Type="http://schemas.openxmlformats.org/officeDocument/2006/relationships/image" Target="../media/image32.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9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99.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3" Type="http://schemas.openxmlformats.org/officeDocument/2006/relationships/hyperlink" Target="https://www.jtgfoundation.org/2024/04/report-new-england-states-tackle-benefit-cliffs/" TargetMode="External"/><Relationship Id="rId2" Type="http://schemas.openxmlformats.org/officeDocument/2006/relationships/notesSlide" Target="../notesSlides/notesSlide8.xml"/><Relationship Id="rId1" Type="http://schemas.openxmlformats.org/officeDocument/2006/relationships/slideLayout" Target="../slideLayouts/slideLayout9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9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94.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94.xml"/></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99.xml"/></Relationships>
</file>

<file path=ppt/slides/_rels/slide22.xml.rels><?xml version="1.0" encoding="UTF-8" standalone="yes"?>
<Relationships xmlns="http://schemas.openxmlformats.org/package/2006/relationships"><Relationship Id="rId3" Type="http://schemas.openxmlformats.org/officeDocument/2006/relationships/hyperlink" Target="https://scholar.google.com/citations?user=eKAmFrwAAAAJ&amp;hl=en" TargetMode="External"/><Relationship Id="rId2" Type="http://schemas.openxmlformats.org/officeDocument/2006/relationships/notesSlide" Target="../notesSlides/notesSlide17.xml"/><Relationship Id="rId1" Type="http://schemas.openxmlformats.org/officeDocument/2006/relationships/slideLayout" Target="../slideLayouts/slideLayout99.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3.jpeg"/><Relationship Id="rId1" Type="http://schemas.openxmlformats.org/officeDocument/2006/relationships/slideLayout" Target="../slideLayouts/slideLayout8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82.xml"/><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82.xml"/><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68.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svg"/><Relationship Id="rId2" Type="http://schemas.openxmlformats.org/officeDocument/2006/relationships/notesSlide" Target="../notesSlides/notesSlide22.xml"/><Relationship Id="rId16" Type="http://schemas.openxmlformats.org/officeDocument/2006/relationships/image" Target="../media/image71.svg"/><Relationship Id="rId1" Type="http://schemas.openxmlformats.org/officeDocument/2006/relationships/slideLayout" Target="../slideLayouts/slideLayout82.xml"/><Relationship Id="rId6" Type="http://schemas.openxmlformats.org/officeDocument/2006/relationships/image" Target="../media/image61.sv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 Id="rId14" Type="http://schemas.openxmlformats.org/officeDocument/2006/relationships/image" Target="../media/image69.svg"/></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8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chart" Target="../charts/chart1.xml"/><Relationship Id="rId7"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82.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jpeg"/></Relationships>
</file>

<file path=ppt/slides/_rels/slide31.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8.png"/><Relationship Id="rId18" Type="http://schemas.openxmlformats.org/officeDocument/2006/relationships/image" Target="../media/image93.svg"/><Relationship Id="rId3" Type="http://schemas.openxmlformats.org/officeDocument/2006/relationships/image" Target="../media/image78.png"/><Relationship Id="rId21" Type="http://schemas.openxmlformats.org/officeDocument/2006/relationships/image" Target="../media/image96.png"/><Relationship Id="rId7" Type="http://schemas.openxmlformats.org/officeDocument/2006/relationships/image" Target="../media/image82.png"/><Relationship Id="rId12" Type="http://schemas.openxmlformats.org/officeDocument/2006/relationships/image" Target="../media/image87.svg"/><Relationship Id="rId17" Type="http://schemas.openxmlformats.org/officeDocument/2006/relationships/image" Target="../media/image92.png"/><Relationship Id="rId2" Type="http://schemas.openxmlformats.org/officeDocument/2006/relationships/notesSlide" Target="../notesSlides/notesSlide25.xml"/><Relationship Id="rId16" Type="http://schemas.openxmlformats.org/officeDocument/2006/relationships/image" Target="../media/image91.svg"/><Relationship Id="rId20" Type="http://schemas.openxmlformats.org/officeDocument/2006/relationships/image" Target="../media/image95.svg"/><Relationship Id="rId1" Type="http://schemas.openxmlformats.org/officeDocument/2006/relationships/slideLayout" Target="../slideLayouts/slideLayout82.xml"/><Relationship Id="rId6" Type="http://schemas.openxmlformats.org/officeDocument/2006/relationships/image" Target="../media/image81.sv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90.png"/><Relationship Id="rId10" Type="http://schemas.openxmlformats.org/officeDocument/2006/relationships/image" Target="../media/image85.svg"/><Relationship Id="rId19" Type="http://schemas.openxmlformats.org/officeDocument/2006/relationships/image" Target="../media/image94.png"/><Relationship Id="rId4" Type="http://schemas.openxmlformats.org/officeDocument/2006/relationships/image" Target="../media/image79.svg"/><Relationship Id="rId9" Type="http://schemas.openxmlformats.org/officeDocument/2006/relationships/image" Target="../media/image84.png"/><Relationship Id="rId14" Type="http://schemas.openxmlformats.org/officeDocument/2006/relationships/image" Target="../media/image89.svg"/><Relationship Id="rId22" Type="http://schemas.openxmlformats.org/officeDocument/2006/relationships/image" Target="../media/image97.svg"/></Relationships>
</file>

<file path=ppt/slides/_rels/slide3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84.xml"/><Relationship Id="rId4" Type="http://schemas.openxmlformats.org/officeDocument/2006/relationships/image" Target="../media/image99.jpeg"/></Relationships>
</file>

<file path=ppt/slides/_rels/slide34.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84.xml"/><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84.xml"/><Relationship Id="rId4" Type="http://schemas.openxmlformats.org/officeDocument/2006/relationships/image" Target="../media/image106.jpeg"/></Relationships>
</file>

<file path=ppt/slides/_rels/slide37.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30.xml"/><Relationship Id="rId1" Type="http://schemas.openxmlformats.org/officeDocument/2006/relationships/slideLayout" Target="../slideLayouts/slideLayout84.xml"/><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101.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9.xml.rels><?xml version="1.0" encoding="UTF-8" standalone="yes"?>
<Relationships xmlns="http://schemas.openxmlformats.org/package/2006/relationships"><Relationship Id="rId3" Type="http://schemas.openxmlformats.org/officeDocument/2006/relationships/image" Target="../media/image110.svg"/><Relationship Id="rId7" Type="http://schemas.openxmlformats.org/officeDocument/2006/relationships/image" Target="../media/image114.svg"/><Relationship Id="rId2" Type="http://schemas.openxmlformats.org/officeDocument/2006/relationships/image" Target="../media/image109.png"/><Relationship Id="rId1" Type="http://schemas.openxmlformats.org/officeDocument/2006/relationships/slideLayout" Target="../slideLayouts/slideLayout91.xml"/><Relationship Id="rId6" Type="http://schemas.openxmlformats.org/officeDocument/2006/relationships/image" Target="../media/image113.png"/><Relationship Id="rId5" Type="http://schemas.openxmlformats.org/officeDocument/2006/relationships/image" Target="../media/image112.svg"/><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4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02.xml"/></Relationships>
</file>

<file path=ppt/slides/_rels/slide4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07.xml"/></Relationships>
</file>

<file path=ppt/slides/_rels/slide4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08.xml"/></Relationships>
</file>

<file path=ppt/slides/_rels/slide4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04.xml"/></Relationships>
</file>

<file path=ppt/slides/_rels/slide45.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04.xml"/></Relationships>
</file>

<file path=ppt/slides/_rels/slide46.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02.xml"/></Relationships>
</file>

<file path=ppt/slides/_rels/slide4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0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0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52.xml.rels><?xml version="1.0" encoding="UTF-8" standalone="yes"?>
<Relationships xmlns="http://schemas.openxmlformats.org/package/2006/relationships"><Relationship Id="rId3" Type="http://schemas.openxmlformats.org/officeDocument/2006/relationships/hyperlink" Target="mailto:kmonterroso@aphsa.org" TargetMode="External"/><Relationship Id="rId2" Type="http://schemas.openxmlformats.org/officeDocument/2006/relationships/hyperlink" Target="http://www.roadmaptoaccess.com/data-sail" TargetMode="External"/><Relationship Id="rId1" Type="http://schemas.openxmlformats.org/officeDocument/2006/relationships/slideLayout" Target="../slideLayouts/slideLayout14.xml"/><Relationship Id="rId4" Type="http://schemas.openxmlformats.org/officeDocument/2006/relationships/image" Target="../media/image128.png"/></Relationships>
</file>

<file path=ppt/slides/_rels/slide53.xml.rels><?xml version="1.0" encoding="UTF-8" standalone="yes"?>
<Relationships xmlns="http://schemas.openxmlformats.org/package/2006/relationships"><Relationship Id="rId3" Type="http://schemas.openxmlformats.org/officeDocument/2006/relationships/hyperlink" Target="mailto:kmonterroso@aphsa.org" TargetMode="External"/><Relationship Id="rId2" Type="http://schemas.openxmlformats.org/officeDocument/2006/relationships/hyperlink" Target="https://app.smartsheet.com/b/form/8dd45b2b4abc48c8aa863454aa84a417" TargetMode="Externa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1759F38-D9CD-1000-CF2D-363C4A8FD877}"/>
              </a:ext>
            </a:extLst>
          </p:cNvPr>
          <p:cNvSpPr>
            <a:spLocks noGrp="1"/>
          </p:cNvSpPr>
          <p:nvPr>
            <p:ph type="body" sz="quarter" idx="15"/>
          </p:nvPr>
        </p:nvSpPr>
        <p:spPr>
          <a:xfrm>
            <a:off x="810132" y="3230409"/>
            <a:ext cx="4404255" cy="569095"/>
          </a:xfrm>
        </p:spPr>
        <p:txBody>
          <a:bodyPr lIns="0" tIns="0" rIns="0" bIns="0" anchor="t"/>
          <a:lstStyle/>
          <a:p>
            <a:r>
              <a:rPr lang="en-US" dirty="0"/>
              <a:t>Through Benefits Cliff Mitigation </a:t>
            </a:r>
          </a:p>
          <a:p>
            <a:r>
              <a:rPr lang="en-US" dirty="0"/>
              <a:t>+ Aligned E&amp;T Programming</a:t>
            </a:r>
          </a:p>
        </p:txBody>
      </p:sp>
      <p:sp>
        <p:nvSpPr>
          <p:cNvPr id="7" name="Text Placeholder 6">
            <a:extLst>
              <a:ext uri="{FF2B5EF4-FFF2-40B4-BE49-F238E27FC236}">
                <a16:creationId xmlns:a16="http://schemas.microsoft.com/office/drawing/2014/main" id="{FFD0CB8F-6FD0-1223-1830-A2C216EDA880}"/>
              </a:ext>
            </a:extLst>
          </p:cNvPr>
          <p:cNvSpPr>
            <a:spLocks noGrp="1"/>
          </p:cNvSpPr>
          <p:nvPr>
            <p:ph type="body" sz="quarter" idx="16"/>
          </p:nvPr>
        </p:nvSpPr>
        <p:spPr/>
        <p:txBody>
          <a:bodyPr lIns="0" tIns="0" rIns="0" bIns="0" anchor="t">
            <a:normAutofit/>
          </a:bodyPr>
          <a:lstStyle/>
          <a:p>
            <a:r>
              <a:rPr lang="en-US"/>
              <a:t>August 2025</a:t>
            </a:r>
          </a:p>
        </p:txBody>
      </p:sp>
      <p:sp>
        <p:nvSpPr>
          <p:cNvPr id="5" name="Text Placeholder 4">
            <a:extLst>
              <a:ext uri="{FF2B5EF4-FFF2-40B4-BE49-F238E27FC236}">
                <a16:creationId xmlns:a16="http://schemas.microsoft.com/office/drawing/2014/main" id="{EC06DCD8-677E-59ED-498C-1FF819394553}"/>
              </a:ext>
            </a:extLst>
          </p:cNvPr>
          <p:cNvSpPr>
            <a:spLocks noGrp="1"/>
          </p:cNvSpPr>
          <p:nvPr>
            <p:ph type="body" sz="quarter" idx="14"/>
          </p:nvPr>
        </p:nvSpPr>
        <p:spPr/>
        <p:txBody>
          <a:bodyPr lIns="0" tIns="0" rIns="0" bIns="0" anchor="t">
            <a:normAutofit/>
          </a:bodyPr>
          <a:lstStyle/>
          <a:p>
            <a:r>
              <a:rPr lang="en-US" dirty="0">
                <a:solidFill>
                  <a:srgbClr val="1F497D"/>
                </a:solidFill>
                <a:latin typeface="Franklin Gothic Demi Cond"/>
              </a:rPr>
              <a:t>Partnering to Promote Economic Mobility</a:t>
            </a:r>
            <a:endParaRPr lang="en-US" dirty="0">
              <a:solidFill>
                <a:srgbClr val="1F497D"/>
              </a:solidFill>
            </a:endParaRPr>
          </a:p>
        </p:txBody>
      </p:sp>
    </p:spTree>
    <p:extLst>
      <p:ext uri="{BB962C8B-B14F-4D97-AF65-F5344CB8AC3E}">
        <p14:creationId xmlns:p14="http://schemas.microsoft.com/office/powerpoint/2010/main" val="100831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1" name="Picture 10" descr="A group of people sitting together&#10;&#10;Description automatically generated with low confidence">
            <a:extLst>
              <a:ext uri="{FF2B5EF4-FFF2-40B4-BE49-F238E27FC236}">
                <a16:creationId xmlns:a16="http://schemas.microsoft.com/office/drawing/2014/main" id="{B942FCF0-907F-CA7A-25CF-6D537ED04B6F}"/>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b="-1291"/>
          <a:stretch/>
        </p:blipFill>
        <p:spPr>
          <a:xfrm>
            <a:off x="6560604" y="-198384"/>
            <a:ext cx="2130552" cy="2130552"/>
          </a:xfrm>
          <a:prstGeom prst="ellipse">
            <a:avLst/>
          </a:prstGeom>
          <a:ln w="38100">
            <a:solidFill>
              <a:schemeClr val="bg1"/>
            </a:solidFill>
          </a:ln>
        </p:spPr>
      </p:pic>
      <p:sp>
        <p:nvSpPr>
          <p:cNvPr id="23" name="Google Shape;203;p17">
            <a:extLst>
              <a:ext uri="{FF2B5EF4-FFF2-40B4-BE49-F238E27FC236}">
                <a16:creationId xmlns:a16="http://schemas.microsoft.com/office/drawing/2014/main" id="{086970EF-EC63-E457-2501-979803135E78}"/>
              </a:ext>
            </a:extLst>
          </p:cNvPr>
          <p:cNvSpPr/>
          <p:nvPr/>
        </p:nvSpPr>
        <p:spPr>
          <a:xfrm>
            <a:off x="844687" y="1194971"/>
            <a:ext cx="4571432" cy="1376350"/>
          </a:xfrm>
          <a:prstGeom prst="rect">
            <a:avLst/>
          </a:prstGeom>
          <a:gradFill>
            <a:gsLst>
              <a:gs pos="0">
                <a:srgbClr val="F8FAFB"/>
              </a:gs>
              <a:gs pos="100000">
                <a:srgbClr val="D2E4F1"/>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8;p15">
            <a:extLst>
              <a:ext uri="{FF2B5EF4-FFF2-40B4-BE49-F238E27FC236}">
                <a16:creationId xmlns:a16="http://schemas.microsoft.com/office/drawing/2014/main" id="{DC28AFE0-0263-3738-32F9-9091FA627A3C}"/>
              </a:ext>
            </a:extLst>
          </p:cNvPr>
          <p:cNvSpPr txBox="1"/>
          <p:nvPr/>
        </p:nvSpPr>
        <p:spPr>
          <a:xfrm>
            <a:off x="340540" y="304800"/>
            <a:ext cx="4157100" cy="492600"/>
          </a:xfrm>
          <a:prstGeom prst="rect">
            <a:avLst/>
          </a:prstGeom>
          <a:noFill/>
          <a:ln>
            <a:noFill/>
          </a:ln>
        </p:spPr>
        <p:txBody>
          <a:bodyPr spcFirstLastPara="1" wrap="square" lIns="0" tIns="0" rIns="0" bIns="0" anchor="t" anchorCtr="0">
            <a:spAutoFit/>
          </a:bodyPr>
          <a:lstStyle/>
          <a:p>
            <a:pPr marL="0" lvl="0" indent="0" algn="l" rtl="0">
              <a:lnSpc>
                <a:spcPct val="80000"/>
              </a:lnSpc>
              <a:spcBef>
                <a:spcPts val="0"/>
              </a:spcBef>
              <a:spcAft>
                <a:spcPts val="0"/>
              </a:spcAft>
              <a:buNone/>
            </a:pPr>
            <a:r>
              <a:rPr lang="en" sz="4000" b="1" dirty="0">
                <a:solidFill>
                  <a:srgbClr val="002060"/>
                </a:solidFill>
                <a:latin typeface="Franklin Gothic Demi Cond" panose="020B0603020102020204" pitchFamily="34" charset="0"/>
                <a:ea typeface="Helvetica Neue Condensed" panose="02000503000000020004" pitchFamily="2" charset="0"/>
                <a:cs typeface="Helvetica Neue Condensed" panose="02000503000000020004" pitchFamily="2" charset="0"/>
                <a:sym typeface="Roboto Condensed"/>
              </a:rPr>
              <a:t>ABOUT US</a:t>
            </a:r>
            <a:endParaRPr sz="4000" b="1" dirty="0">
              <a:solidFill>
                <a:srgbClr val="002060"/>
              </a:solidFill>
              <a:latin typeface="Franklin Gothic Demi Cond" panose="020B0603020102020204" pitchFamily="34" charset="0"/>
              <a:ea typeface="Helvetica Neue Condensed" panose="02000503000000020004" pitchFamily="2" charset="0"/>
              <a:cs typeface="Helvetica Neue Condensed" panose="02000503000000020004" pitchFamily="2" charset="0"/>
              <a:sym typeface="Roboto Condensed"/>
            </a:endParaRPr>
          </a:p>
        </p:txBody>
      </p:sp>
      <p:sp>
        <p:nvSpPr>
          <p:cNvPr id="24" name="Google Shape;204;p17">
            <a:extLst>
              <a:ext uri="{FF2B5EF4-FFF2-40B4-BE49-F238E27FC236}">
                <a16:creationId xmlns:a16="http://schemas.microsoft.com/office/drawing/2014/main" id="{D6FCC3C6-DF7B-E9C3-F1D0-9D32B463D052}"/>
              </a:ext>
            </a:extLst>
          </p:cNvPr>
          <p:cNvSpPr/>
          <p:nvPr/>
        </p:nvSpPr>
        <p:spPr>
          <a:xfrm>
            <a:off x="679836" y="957778"/>
            <a:ext cx="2404679" cy="357600"/>
          </a:xfrm>
          <a:prstGeom prst="rect">
            <a:avLst/>
          </a:prstGeom>
          <a:gradFill flip="none" rotWithShape="1">
            <a:gsLst>
              <a:gs pos="0">
                <a:srgbClr val="002F87"/>
              </a:gs>
              <a:gs pos="100000">
                <a:srgbClr val="0071BC"/>
              </a:gs>
            </a:gsLst>
            <a:lin ang="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p17">
            <a:extLst>
              <a:ext uri="{FF2B5EF4-FFF2-40B4-BE49-F238E27FC236}">
                <a16:creationId xmlns:a16="http://schemas.microsoft.com/office/drawing/2014/main" id="{F1A14677-DE63-2704-02C1-E7631C17D73C}"/>
              </a:ext>
            </a:extLst>
          </p:cNvPr>
          <p:cNvSpPr txBox="1"/>
          <p:nvPr/>
        </p:nvSpPr>
        <p:spPr>
          <a:xfrm>
            <a:off x="1084786" y="1013119"/>
            <a:ext cx="1877649" cy="263149"/>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None/>
            </a:pPr>
            <a:r>
              <a:rPr lang="en" sz="1900" b="1">
                <a:solidFill>
                  <a:schemeClr val="lt1"/>
                </a:solidFill>
              </a:rPr>
              <a:t>Member Driven</a:t>
            </a:r>
            <a:endParaRPr sz="1900" b="1">
              <a:solidFill>
                <a:schemeClr val="lt1"/>
              </a:solidFill>
            </a:endParaRPr>
          </a:p>
        </p:txBody>
      </p:sp>
      <p:sp>
        <p:nvSpPr>
          <p:cNvPr id="26" name="Google Shape;206;p17">
            <a:extLst>
              <a:ext uri="{FF2B5EF4-FFF2-40B4-BE49-F238E27FC236}">
                <a16:creationId xmlns:a16="http://schemas.microsoft.com/office/drawing/2014/main" id="{050C924F-49FC-CB74-5196-FAF4EC888E6F}"/>
              </a:ext>
            </a:extLst>
          </p:cNvPr>
          <p:cNvSpPr txBox="1"/>
          <p:nvPr/>
        </p:nvSpPr>
        <p:spPr>
          <a:xfrm>
            <a:off x="1033590" y="1453735"/>
            <a:ext cx="4209300" cy="902555"/>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US" sz="1700" b="1">
                <a:solidFill>
                  <a:srgbClr val="002F87"/>
                </a:solidFill>
              </a:rPr>
              <a:t>Representing leaders from state,</a:t>
            </a:r>
            <a:br>
              <a:rPr lang="en-US" sz="1700" b="1">
                <a:solidFill>
                  <a:srgbClr val="002F87"/>
                </a:solidFill>
              </a:rPr>
            </a:br>
            <a:r>
              <a:rPr lang="en-US" sz="1700" b="1">
                <a:solidFill>
                  <a:srgbClr val="002F87"/>
                </a:solidFill>
              </a:rPr>
              <a:t>county, and city human services agencies across the country.</a:t>
            </a:r>
          </a:p>
        </p:txBody>
      </p:sp>
      <p:sp>
        <p:nvSpPr>
          <p:cNvPr id="4" name="Google Shape;195;p17">
            <a:extLst>
              <a:ext uri="{FF2B5EF4-FFF2-40B4-BE49-F238E27FC236}">
                <a16:creationId xmlns:a16="http://schemas.microsoft.com/office/drawing/2014/main" id="{8EA698B8-F34E-02CB-C4C4-6C5C357085FA}"/>
              </a:ext>
            </a:extLst>
          </p:cNvPr>
          <p:cNvSpPr/>
          <p:nvPr/>
        </p:nvSpPr>
        <p:spPr>
          <a:xfrm flipH="1">
            <a:off x="5266120" y="2407517"/>
            <a:ext cx="166200" cy="1662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 name="Google Shape;196;p17">
            <a:extLst>
              <a:ext uri="{FF2B5EF4-FFF2-40B4-BE49-F238E27FC236}">
                <a16:creationId xmlns:a16="http://schemas.microsoft.com/office/drawing/2014/main" id="{13F36143-C3A1-CAE8-B525-F90E8B4C0AF5}"/>
              </a:ext>
            </a:extLst>
          </p:cNvPr>
          <p:cNvGrpSpPr/>
          <p:nvPr/>
        </p:nvGrpSpPr>
        <p:grpSpPr>
          <a:xfrm>
            <a:off x="4877962" y="1864941"/>
            <a:ext cx="744577" cy="744577"/>
            <a:chOff x="3651282" y="3094575"/>
            <a:chExt cx="867300" cy="867300"/>
          </a:xfrm>
        </p:grpSpPr>
        <p:cxnSp>
          <p:nvCxnSpPr>
            <p:cNvPr id="6" name="Google Shape;197;p17">
              <a:extLst>
                <a:ext uri="{FF2B5EF4-FFF2-40B4-BE49-F238E27FC236}">
                  <a16:creationId xmlns:a16="http://schemas.microsoft.com/office/drawing/2014/main" id="{68BBAE03-DC34-0E07-374B-8A0276A1732C}"/>
                </a:ext>
              </a:extLst>
            </p:cNvPr>
            <p:cNvCxnSpPr/>
            <p:nvPr/>
          </p:nvCxnSpPr>
          <p:spPr>
            <a:xfrm rot="10800000" flipH="1">
              <a:off x="3947138" y="3456075"/>
              <a:ext cx="505800" cy="505800"/>
            </a:xfrm>
            <a:prstGeom prst="straightConnector1">
              <a:avLst/>
            </a:prstGeom>
            <a:noFill/>
            <a:ln w="12700" cap="flat" cmpd="sng">
              <a:solidFill>
                <a:schemeClr val="lt1"/>
              </a:solidFill>
              <a:prstDash val="solid"/>
              <a:round/>
              <a:headEnd type="none" w="med" len="med"/>
              <a:tailEnd type="none" w="med" len="med"/>
            </a:ln>
          </p:spPr>
        </p:cxnSp>
        <p:cxnSp>
          <p:nvCxnSpPr>
            <p:cNvPr id="7" name="Google Shape;198;p17">
              <a:extLst>
                <a:ext uri="{FF2B5EF4-FFF2-40B4-BE49-F238E27FC236}">
                  <a16:creationId xmlns:a16="http://schemas.microsoft.com/office/drawing/2014/main" id="{DA74F0FB-875B-B4CF-FECA-626422D31263}"/>
                </a:ext>
              </a:extLst>
            </p:cNvPr>
            <p:cNvCxnSpPr/>
            <p:nvPr/>
          </p:nvCxnSpPr>
          <p:spPr>
            <a:xfrm rot="10800000" flipH="1">
              <a:off x="3800558" y="3263475"/>
              <a:ext cx="698400" cy="698400"/>
            </a:xfrm>
            <a:prstGeom prst="straightConnector1">
              <a:avLst/>
            </a:prstGeom>
            <a:noFill/>
            <a:ln w="12700" cap="flat" cmpd="sng">
              <a:solidFill>
                <a:schemeClr val="lt1"/>
              </a:solidFill>
              <a:prstDash val="solid"/>
              <a:round/>
              <a:headEnd type="none" w="med" len="med"/>
              <a:tailEnd type="none" w="med" len="med"/>
            </a:ln>
          </p:spPr>
        </p:cxnSp>
        <p:cxnSp>
          <p:nvCxnSpPr>
            <p:cNvPr id="8" name="Google Shape;199;p17">
              <a:extLst>
                <a:ext uri="{FF2B5EF4-FFF2-40B4-BE49-F238E27FC236}">
                  <a16:creationId xmlns:a16="http://schemas.microsoft.com/office/drawing/2014/main" id="{82151F58-5C0B-B2FA-AF13-A71964493B3C}"/>
                </a:ext>
              </a:extLst>
            </p:cNvPr>
            <p:cNvCxnSpPr/>
            <p:nvPr/>
          </p:nvCxnSpPr>
          <p:spPr>
            <a:xfrm rot="10800000" flipH="1">
              <a:off x="3651282" y="3094575"/>
              <a:ext cx="867300" cy="867300"/>
            </a:xfrm>
            <a:prstGeom prst="straightConnector1">
              <a:avLst/>
            </a:prstGeom>
            <a:noFill/>
            <a:ln w="12700" cap="flat" cmpd="sng">
              <a:solidFill>
                <a:schemeClr val="lt1"/>
              </a:solidFill>
              <a:prstDash val="solid"/>
              <a:round/>
              <a:headEnd type="none" w="med" len="med"/>
              <a:tailEnd type="none" w="med" len="med"/>
            </a:ln>
          </p:spPr>
        </p:cxnSp>
      </p:grpSp>
      <p:sp>
        <p:nvSpPr>
          <p:cNvPr id="16" name="Google Shape;194;p17">
            <a:extLst>
              <a:ext uri="{FF2B5EF4-FFF2-40B4-BE49-F238E27FC236}">
                <a16:creationId xmlns:a16="http://schemas.microsoft.com/office/drawing/2014/main" id="{A1D13B2F-09B4-94A2-70D6-9F4A5D2F8C1C}"/>
              </a:ext>
            </a:extLst>
          </p:cNvPr>
          <p:cNvSpPr/>
          <p:nvPr/>
        </p:nvSpPr>
        <p:spPr>
          <a:xfrm>
            <a:off x="844686" y="2640387"/>
            <a:ext cx="4419975" cy="33000"/>
          </a:xfrm>
          <a:prstGeom prst="rect">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 name="Picture 21" descr="Icon&#10;&#10;Description automatically generated">
            <a:extLst>
              <a:ext uri="{FF2B5EF4-FFF2-40B4-BE49-F238E27FC236}">
                <a16:creationId xmlns:a16="http://schemas.microsoft.com/office/drawing/2014/main" id="{DB40DC98-6009-D99F-F3F5-1085B3E6D8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087" y="976609"/>
            <a:ext cx="323467" cy="324244"/>
          </a:xfrm>
          <a:prstGeom prst="rect">
            <a:avLst/>
          </a:prstGeom>
        </p:spPr>
      </p:pic>
      <p:sp>
        <p:nvSpPr>
          <p:cNvPr id="2" name="Google Shape;203;p17">
            <a:extLst>
              <a:ext uri="{FF2B5EF4-FFF2-40B4-BE49-F238E27FC236}">
                <a16:creationId xmlns:a16="http://schemas.microsoft.com/office/drawing/2014/main" id="{FA0B79EE-43B1-40CA-8375-3B10BFDFA3C6}"/>
              </a:ext>
            </a:extLst>
          </p:cNvPr>
          <p:cNvSpPr/>
          <p:nvPr/>
        </p:nvSpPr>
        <p:spPr>
          <a:xfrm>
            <a:off x="844687" y="3129648"/>
            <a:ext cx="4571432" cy="1376350"/>
          </a:xfrm>
          <a:prstGeom prst="rect">
            <a:avLst/>
          </a:prstGeom>
          <a:gradFill>
            <a:gsLst>
              <a:gs pos="0">
                <a:srgbClr val="F8FAFB"/>
              </a:gs>
              <a:gs pos="100000">
                <a:srgbClr val="D2E4F1"/>
              </a:gs>
            </a:gsLst>
            <a:path path="circle">
              <a:fillToRect l="50000" t="50000" r="50000" b="50000"/>
            </a:path>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204;p17">
            <a:extLst>
              <a:ext uri="{FF2B5EF4-FFF2-40B4-BE49-F238E27FC236}">
                <a16:creationId xmlns:a16="http://schemas.microsoft.com/office/drawing/2014/main" id="{2012E065-32BF-19E8-E019-A40EC6B0C387}"/>
              </a:ext>
            </a:extLst>
          </p:cNvPr>
          <p:cNvSpPr/>
          <p:nvPr/>
        </p:nvSpPr>
        <p:spPr>
          <a:xfrm>
            <a:off x="679836" y="2892455"/>
            <a:ext cx="2404679" cy="357600"/>
          </a:xfrm>
          <a:prstGeom prst="rect">
            <a:avLst/>
          </a:prstGeom>
          <a:gradFill flip="none" rotWithShape="1">
            <a:gsLst>
              <a:gs pos="0">
                <a:srgbClr val="002F87"/>
              </a:gs>
              <a:gs pos="100000">
                <a:srgbClr val="0071BC"/>
              </a:gs>
            </a:gsLst>
            <a:lin ang="0" scaled="1"/>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p17">
            <a:extLst>
              <a:ext uri="{FF2B5EF4-FFF2-40B4-BE49-F238E27FC236}">
                <a16:creationId xmlns:a16="http://schemas.microsoft.com/office/drawing/2014/main" id="{EFDC85F5-0022-CFED-7F0F-4BD0D63DEFEB}"/>
              </a:ext>
            </a:extLst>
          </p:cNvPr>
          <p:cNvSpPr txBox="1"/>
          <p:nvPr/>
        </p:nvSpPr>
        <p:spPr>
          <a:xfrm>
            <a:off x="1084786" y="2947796"/>
            <a:ext cx="1877649" cy="263149"/>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None/>
            </a:pPr>
            <a:r>
              <a:rPr lang="en" sz="1900" b="1">
                <a:solidFill>
                  <a:schemeClr val="lt1"/>
                </a:solidFill>
              </a:rPr>
              <a:t>Bipartisan</a:t>
            </a:r>
            <a:endParaRPr sz="1900" b="1">
              <a:solidFill>
                <a:schemeClr val="lt1"/>
              </a:solidFill>
            </a:endParaRPr>
          </a:p>
        </p:txBody>
      </p:sp>
      <p:sp>
        <p:nvSpPr>
          <p:cNvPr id="29" name="Google Shape;206;p17">
            <a:extLst>
              <a:ext uri="{FF2B5EF4-FFF2-40B4-BE49-F238E27FC236}">
                <a16:creationId xmlns:a16="http://schemas.microsoft.com/office/drawing/2014/main" id="{AF4EE4EE-6356-3523-90D1-9EC382AA8532}"/>
              </a:ext>
            </a:extLst>
          </p:cNvPr>
          <p:cNvSpPr txBox="1"/>
          <p:nvPr/>
        </p:nvSpPr>
        <p:spPr>
          <a:xfrm>
            <a:off x="1033590" y="3388412"/>
            <a:ext cx="4335138" cy="902555"/>
          </a:xfrm>
          <a:prstGeom prst="rect">
            <a:avLst/>
          </a:prstGeom>
          <a:noFill/>
          <a:ln>
            <a:noFill/>
          </a:ln>
        </p:spPr>
        <p:txBody>
          <a:bodyPr spcFirstLastPara="1" wrap="square" lIns="0" tIns="0" rIns="0" bIns="0" anchor="t" anchorCtr="0">
            <a:spAutoFit/>
          </a:bodyPr>
          <a:lstStyle/>
          <a:p>
            <a:pPr marL="0" lvl="0" indent="0" algn="l" rtl="0">
              <a:lnSpc>
                <a:spcPct val="115000"/>
              </a:lnSpc>
              <a:spcBef>
                <a:spcPts val="0"/>
              </a:spcBef>
              <a:spcAft>
                <a:spcPts val="0"/>
              </a:spcAft>
              <a:buNone/>
            </a:pPr>
            <a:r>
              <a:rPr lang="en-US" sz="1700" b="1">
                <a:solidFill>
                  <a:srgbClr val="002F87"/>
                </a:solidFill>
              </a:rPr>
              <a:t>With a focus on building common ground and generating practical solutions that work for people and communities.</a:t>
            </a:r>
          </a:p>
        </p:txBody>
      </p:sp>
      <p:sp>
        <p:nvSpPr>
          <p:cNvPr id="30" name="Google Shape;195;p17">
            <a:extLst>
              <a:ext uri="{FF2B5EF4-FFF2-40B4-BE49-F238E27FC236}">
                <a16:creationId xmlns:a16="http://schemas.microsoft.com/office/drawing/2014/main" id="{B6D90851-7A3A-017F-7344-6C5D560968F7}"/>
              </a:ext>
            </a:extLst>
          </p:cNvPr>
          <p:cNvSpPr/>
          <p:nvPr/>
        </p:nvSpPr>
        <p:spPr>
          <a:xfrm flipH="1">
            <a:off x="5266120" y="4342194"/>
            <a:ext cx="166200" cy="1662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196;p17">
            <a:extLst>
              <a:ext uri="{FF2B5EF4-FFF2-40B4-BE49-F238E27FC236}">
                <a16:creationId xmlns:a16="http://schemas.microsoft.com/office/drawing/2014/main" id="{C3D2AA8A-3FDE-5D95-BE13-55A53A96BEE9}"/>
              </a:ext>
            </a:extLst>
          </p:cNvPr>
          <p:cNvGrpSpPr/>
          <p:nvPr/>
        </p:nvGrpSpPr>
        <p:grpSpPr>
          <a:xfrm>
            <a:off x="4877962" y="3799618"/>
            <a:ext cx="744577" cy="744577"/>
            <a:chOff x="3651282" y="3094575"/>
            <a:chExt cx="867300" cy="867300"/>
          </a:xfrm>
        </p:grpSpPr>
        <p:cxnSp>
          <p:nvCxnSpPr>
            <p:cNvPr id="32" name="Google Shape;197;p17">
              <a:extLst>
                <a:ext uri="{FF2B5EF4-FFF2-40B4-BE49-F238E27FC236}">
                  <a16:creationId xmlns:a16="http://schemas.microsoft.com/office/drawing/2014/main" id="{40FA256F-D172-5AA9-81F8-A681E8DBFC47}"/>
                </a:ext>
              </a:extLst>
            </p:cNvPr>
            <p:cNvCxnSpPr/>
            <p:nvPr/>
          </p:nvCxnSpPr>
          <p:spPr>
            <a:xfrm rot="10800000" flipH="1">
              <a:off x="3947138" y="3456075"/>
              <a:ext cx="505800" cy="505800"/>
            </a:xfrm>
            <a:prstGeom prst="straightConnector1">
              <a:avLst/>
            </a:prstGeom>
            <a:noFill/>
            <a:ln w="12700" cap="flat" cmpd="sng">
              <a:solidFill>
                <a:schemeClr val="lt1"/>
              </a:solidFill>
              <a:prstDash val="solid"/>
              <a:round/>
              <a:headEnd type="none" w="med" len="med"/>
              <a:tailEnd type="none" w="med" len="med"/>
            </a:ln>
          </p:spPr>
        </p:cxnSp>
        <p:cxnSp>
          <p:nvCxnSpPr>
            <p:cNvPr id="33" name="Google Shape;198;p17">
              <a:extLst>
                <a:ext uri="{FF2B5EF4-FFF2-40B4-BE49-F238E27FC236}">
                  <a16:creationId xmlns:a16="http://schemas.microsoft.com/office/drawing/2014/main" id="{713EE0C5-E891-A451-80F9-D4F6BAF9337F}"/>
                </a:ext>
              </a:extLst>
            </p:cNvPr>
            <p:cNvCxnSpPr/>
            <p:nvPr/>
          </p:nvCxnSpPr>
          <p:spPr>
            <a:xfrm rot="10800000" flipH="1">
              <a:off x="3800558" y="3263475"/>
              <a:ext cx="698400" cy="698400"/>
            </a:xfrm>
            <a:prstGeom prst="straightConnector1">
              <a:avLst/>
            </a:prstGeom>
            <a:noFill/>
            <a:ln w="12700" cap="flat" cmpd="sng">
              <a:solidFill>
                <a:schemeClr val="lt1"/>
              </a:solidFill>
              <a:prstDash val="solid"/>
              <a:round/>
              <a:headEnd type="none" w="med" len="med"/>
              <a:tailEnd type="none" w="med" len="med"/>
            </a:ln>
          </p:spPr>
        </p:cxnSp>
        <p:cxnSp>
          <p:nvCxnSpPr>
            <p:cNvPr id="35" name="Google Shape;199;p17">
              <a:extLst>
                <a:ext uri="{FF2B5EF4-FFF2-40B4-BE49-F238E27FC236}">
                  <a16:creationId xmlns:a16="http://schemas.microsoft.com/office/drawing/2014/main" id="{9199DA00-1CFC-9E6E-0F66-E86C9EF6C6E3}"/>
                </a:ext>
              </a:extLst>
            </p:cNvPr>
            <p:cNvCxnSpPr/>
            <p:nvPr/>
          </p:nvCxnSpPr>
          <p:spPr>
            <a:xfrm rot="10800000" flipH="1">
              <a:off x="3651282" y="3094575"/>
              <a:ext cx="867300" cy="867300"/>
            </a:xfrm>
            <a:prstGeom prst="straightConnector1">
              <a:avLst/>
            </a:prstGeom>
            <a:noFill/>
            <a:ln w="12700" cap="flat" cmpd="sng">
              <a:solidFill>
                <a:schemeClr val="lt1"/>
              </a:solidFill>
              <a:prstDash val="solid"/>
              <a:round/>
              <a:headEnd type="none" w="med" len="med"/>
              <a:tailEnd type="none" w="med" len="med"/>
            </a:ln>
          </p:spPr>
        </p:cxnSp>
      </p:grpSp>
      <p:sp>
        <p:nvSpPr>
          <p:cNvPr id="36" name="Google Shape;194;p17">
            <a:extLst>
              <a:ext uri="{FF2B5EF4-FFF2-40B4-BE49-F238E27FC236}">
                <a16:creationId xmlns:a16="http://schemas.microsoft.com/office/drawing/2014/main" id="{CAFB8604-BAC6-620B-CDC4-8B7AF9CC1BB8}"/>
              </a:ext>
            </a:extLst>
          </p:cNvPr>
          <p:cNvSpPr/>
          <p:nvPr/>
        </p:nvSpPr>
        <p:spPr>
          <a:xfrm>
            <a:off x="844686" y="4575064"/>
            <a:ext cx="4419975" cy="33000"/>
          </a:xfrm>
          <a:prstGeom prst="rect">
            <a:avLst/>
          </a:prstGeom>
          <a:solidFill>
            <a:srgbClr val="00A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 name="Picture 37" descr="Icon&#10;&#10;Description automatically generated">
            <a:extLst>
              <a:ext uri="{FF2B5EF4-FFF2-40B4-BE49-F238E27FC236}">
                <a16:creationId xmlns:a16="http://schemas.microsoft.com/office/drawing/2014/main" id="{D962A45F-5DEE-3441-6F9B-0C904A76AB8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087" y="2911286"/>
            <a:ext cx="323467" cy="324244"/>
          </a:xfrm>
          <a:prstGeom prst="rect">
            <a:avLst/>
          </a:prstGeom>
        </p:spPr>
      </p:pic>
      <p:pic>
        <p:nvPicPr>
          <p:cNvPr id="15" name="Picture 14">
            <a:extLst>
              <a:ext uri="{FF2B5EF4-FFF2-40B4-BE49-F238E27FC236}">
                <a16:creationId xmlns:a16="http://schemas.microsoft.com/office/drawing/2014/main" id="{204EC325-9853-8D71-064C-D5547EEAF69C}"/>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5978189" y="1419427"/>
            <a:ext cx="2081025" cy="2081025"/>
          </a:xfrm>
          <a:prstGeom prst="ellipse">
            <a:avLst/>
          </a:prstGeom>
          <a:ln w="38100">
            <a:solidFill>
              <a:srgbClr val="FFFFFF"/>
            </a:solidFill>
          </a:ln>
        </p:spPr>
      </p:pic>
      <p:pic>
        <p:nvPicPr>
          <p:cNvPr id="45" name="Picture 44">
            <a:extLst>
              <a:ext uri="{FF2B5EF4-FFF2-40B4-BE49-F238E27FC236}">
                <a16:creationId xmlns:a16="http://schemas.microsoft.com/office/drawing/2014/main" id="{37C81F80-2A08-F75E-5FBE-24D08444D60C}"/>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6229326" y="3045333"/>
            <a:ext cx="2704204" cy="2704204"/>
          </a:xfrm>
          <a:prstGeom prst="ellipse">
            <a:avLst/>
          </a:prstGeom>
          <a:ln w="38100">
            <a:solidFill>
              <a:srgbClr val="FFFFFF"/>
            </a:solidFill>
          </a:ln>
        </p:spPr>
      </p:pic>
    </p:spTree>
    <p:extLst>
      <p:ext uri="{BB962C8B-B14F-4D97-AF65-F5344CB8AC3E}">
        <p14:creationId xmlns:p14="http://schemas.microsoft.com/office/powerpoint/2010/main" val="2213009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4" name="Text Placeholder 13">
            <a:extLst>
              <a:ext uri="{FF2B5EF4-FFF2-40B4-BE49-F238E27FC236}">
                <a16:creationId xmlns:a16="http://schemas.microsoft.com/office/drawing/2014/main" id="{AE3D159F-36C0-6C46-EAE4-67140F0125E0}"/>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Agenda</a:t>
            </a:r>
            <a:endParaRPr lang="en-US" dirty="0">
              <a:solidFill>
                <a:srgbClr val="1F497D"/>
              </a:solidFill>
            </a:endParaRPr>
          </a:p>
        </p:txBody>
      </p:sp>
      <p:graphicFrame>
        <p:nvGraphicFramePr>
          <p:cNvPr id="2" name="Diagram 1">
            <a:extLst>
              <a:ext uri="{FF2B5EF4-FFF2-40B4-BE49-F238E27FC236}">
                <a16:creationId xmlns:a16="http://schemas.microsoft.com/office/drawing/2014/main" id="{8314D64F-EFAB-32BA-F11E-BBDEC0820CA5}"/>
              </a:ext>
            </a:extLst>
          </p:cNvPr>
          <p:cNvGraphicFramePr/>
          <p:nvPr>
            <p:extLst>
              <p:ext uri="{D42A27DB-BD31-4B8C-83A1-F6EECF244321}">
                <p14:modId xmlns:p14="http://schemas.microsoft.com/office/powerpoint/2010/main" val="2620347224"/>
              </p:ext>
            </p:extLst>
          </p:nvPr>
        </p:nvGraphicFramePr>
        <p:xfrm>
          <a:off x="342024" y="839500"/>
          <a:ext cx="8412232" cy="3799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746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5447562A-7DB5-ED71-BC9C-6FCF99F4EF61}"/>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70BAAE9A-1020-947E-EE4A-D44B49189ECF}"/>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Today’s Panelists</a:t>
            </a:r>
            <a:endParaRPr lang="en-US" dirty="0">
              <a:solidFill>
                <a:srgbClr val="1F497D"/>
              </a:solidFill>
            </a:endParaRPr>
          </a:p>
        </p:txBody>
      </p:sp>
      <p:sp>
        <p:nvSpPr>
          <p:cNvPr id="2" name="Rectangle 1">
            <a:extLst>
              <a:ext uri="{FF2B5EF4-FFF2-40B4-BE49-F238E27FC236}">
                <a16:creationId xmlns:a16="http://schemas.microsoft.com/office/drawing/2014/main" id="{216A8CA5-8EB0-C0A2-D39B-A5C75881F7D1}"/>
              </a:ext>
            </a:extLst>
          </p:cNvPr>
          <p:cNvSpPr/>
          <p:nvPr/>
        </p:nvSpPr>
        <p:spPr>
          <a:xfrm>
            <a:off x="4745872" y="1129062"/>
            <a:ext cx="1139780" cy="1125353"/>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1EF294C-2DE8-7899-6EFC-AFA8BBB0B412}"/>
              </a:ext>
            </a:extLst>
          </p:cNvPr>
          <p:cNvSpPr/>
          <p:nvPr/>
        </p:nvSpPr>
        <p:spPr>
          <a:xfrm>
            <a:off x="824248" y="2776629"/>
            <a:ext cx="1139780" cy="1125353"/>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E025870-39D2-B3BE-080F-E835834F01D7}"/>
              </a:ext>
            </a:extLst>
          </p:cNvPr>
          <p:cNvSpPr/>
          <p:nvPr/>
        </p:nvSpPr>
        <p:spPr>
          <a:xfrm>
            <a:off x="757021" y="1190483"/>
            <a:ext cx="1139780" cy="1125353"/>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B5A2E0-7FC2-1A7E-EDE8-25DA6A3B0604}"/>
              </a:ext>
            </a:extLst>
          </p:cNvPr>
          <p:cNvSpPr/>
          <p:nvPr/>
        </p:nvSpPr>
        <p:spPr>
          <a:xfrm>
            <a:off x="4745872" y="2776629"/>
            <a:ext cx="1139780" cy="1125353"/>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92B59D-2940-3181-9A98-87F46A13B33E}"/>
              </a:ext>
            </a:extLst>
          </p:cNvPr>
          <p:cNvSpPr txBox="1"/>
          <p:nvPr/>
        </p:nvSpPr>
        <p:spPr>
          <a:xfrm>
            <a:off x="6052494" y="1208368"/>
            <a:ext cx="1789391" cy="969496"/>
          </a:xfrm>
          <a:prstGeom prst="rect">
            <a:avLst/>
          </a:prstGeom>
          <a:noFill/>
        </p:spPr>
        <p:txBody>
          <a:bodyPr wrap="square" rtlCol="0">
            <a:spAutoFit/>
          </a:bodyPr>
          <a:lstStyle/>
          <a:p>
            <a:pPr>
              <a:spcAft>
                <a:spcPts val="600"/>
              </a:spcAft>
            </a:pPr>
            <a:r>
              <a:rPr lang="en-US" b="1" dirty="0">
                <a:solidFill>
                  <a:schemeClr val="accent5">
                    <a:lumMod val="50000"/>
                  </a:schemeClr>
                </a:solidFill>
              </a:rPr>
              <a:t>Mindy Kowalski</a:t>
            </a:r>
          </a:p>
          <a:p>
            <a:pPr>
              <a:spcAft>
                <a:spcPts val="600"/>
              </a:spcAft>
            </a:pPr>
            <a:r>
              <a:rPr lang="en-US" sz="1100" dirty="0">
                <a:solidFill>
                  <a:schemeClr val="accent5">
                    <a:lumMod val="50000"/>
                  </a:schemeClr>
                </a:solidFill>
              </a:rPr>
              <a:t>Assistant Director</a:t>
            </a:r>
          </a:p>
          <a:p>
            <a:pPr>
              <a:spcAft>
                <a:spcPts val="600"/>
              </a:spcAft>
            </a:pPr>
            <a:r>
              <a:rPr lang="en-US" sz="1100" dirty="0">
                <a:solidFill>
                  <a:schemeClr val="accent5">
                    <a:lumMod val="50000"/>
                  </a:schemeClr>
                </a:solidFill>
              </a:rPr>
              <a:t>Ohio Department of Jobs &amp; Family Services (JFS)</a:t>
            </a:r>
          </a:p>
        </p:txBody>
      </p:sp>
      <p:sp>
        <p:nvSpPr>
          <p:cNvPr id="9" name="TextBox 8">
            <a:extLst>
              <a:ext uri="{FF2B5EF4-FFF2-40B4-BE49-F238E27FC236}">
                <a16:creationId xmlns:a16="http://schemas.microsoft.com/office/drawing/2014/main" id="{0BD3283E-686A-1438-191F-89EDDCEE29BE}"/>
              </a:ext>
            </a:extLst>
          </p:cNvPr>
          <p:cNvSpPr txBox="1"/>
          <p:nvPr/>
        </p:nvSpPr>
        <p:spPr>
          <a:xfrm>
            <a:off x="2022748" y="2763209"/>
            <a:ext cx="2304553" cy="1138773"/>
          </a:xfrm>
          <a:prstGeom prst="rect">
            <a:avLst/>
          </a:prstGeom>
          <a:noFill/>
        </p:spPr>
        <p:txBody>
          <a:bodyPr wrap="square" rtlCol="0">
            <a:spAutoFit/>
          </a:bodyPr>
          <a:lstStyle/>
          <a:p>
            <a:pPr>
              <a:spcAft>
                <a:spcPts val="600"/>
              </a:spcAft>
              <a:buClr>
                <a:srgbClr val="3C3C3C"/>
              </a:buClr>
            </a:pPr>
            <a:r>
              <a:rPr lang="en-US" b="1" dirty="0">
                <a:solidFill>
                  <a:schemeClr val="accent5">
                    <a:lumMod val="50000"/>
                  </a:schemeClr>
                </a:solidFill>
                <a:ea typeface="Calibri"/>
              </a:rPr>
              <a:t>Ricardo Williams</a:t>
            </a:r>
          </a:p>
          <a:p>
            <a:pPr>
              <a:spcAft>
                <a:spcPts val="600"/>
              </a:spcAft>
              <a:buClr>
                <a:srgbClr val="3C3C3C"/>
              </a:buClr>
            </a:pPr>
            <a:r>
              <a:rPr lang="en-US" sz="1100" dirty="0">
                <a:solidFill>
                  <a:schemeClr val="accent5">
                    <a:lumMod val="50000"/>
                  </a:schemeClr>
                </a:solidFill>
                <a:ea typeface="Calibri"/>
              </a:rPr>
              <a:t>SNAP Employment &amp; Training Manager</a:t>
            </a:r>
          </a:p>
          <a:p>
            <a:pPr>
              <a:spcAft>
                <a:spcPts val="600"/>
              </a:spcAft>
              <a:buClr>
                <a:srgbClr val="3C3C3C"/>
              </a:buClr>
            </a:pPr>
            <a:r>
              <a:rPr lang="en-US" sz="1100" dirty="0">
                <a:solidFill>
                  <a:schemeClr val="accent5">
                    <a:lumMod val="50000"/>
                  </a:schemeClr>
                </a:solidFill>
                <a:ea typeface="Calibri"/>
              </a:rPr>
              <a:t>Louisiana Department of Children &amp; Family Services (DCFS)</a:t>
            </a:r>
          </a:p>
        </p:txBody>
      </p:sp>
      <p:sp>
        <p:nvSpPr>
          <p:cNvPr id="10" name="TextBox 9">
            <a:extLst>
              <a:ext uri="{FF2B5EF4-FFF2-40B4-BE49-F238E27FC236}">
                <a16:creationId xmlns:a16="http://schemas.microsoft.com/office/drawing/2014/main" id="{CD084460-B8C1-38EC-B444-7548E5F72307}"/>
              </a:ext>
            </a:extLst>
          </p:cNvPr>
          <p:cNvSpPr txBox="1"/>
          <p:nvPr/>
        </p:nvSpPr>
        <p:spPr>
          <a:xfrm>
            <a:off x="6050472" y="2763208"/>
            <a:ext cx="2433490" cy="1138773"/>
          </a:xfrm>
          <a:prstGeom prst="rect">
            <a:avLst/>
          </a:prstGeom>
          <a:noFill/>
        </p:spPr>
        <p:txBody>
          <a:bodyPr wrap="square" rtlCol="0">
            <a:spAutoFit/>
          </a:bodyPr>
          <a:lstStyle/>
          <a:p>
            <a:pPr>
              <a:spcAft>
                <a:spcPts val="600"/>
              </a:spcAft>
              <a:buClr>
                <a:srgbClr val="3C3C3C"/>
              </a:buClr>
            </a:pPr>
            <a:r>
              <a:rPr lang="en-US" b="1" dirty="0">
                <a:solidFill>
                  <a:schemeClr val="accent5">
                    <a:lumMod val="50000"/>
                  </a:schemeClr>
                </a:solidFill>
                <a:ea typeface="Calibri"/>
              </a:rPr>
              <a:t>Khristian Monterroso</a:t>
            </a:r>
          </a:p>
          <a:p>
            <a:pPr>
              <a:spcAft>
                <a:spcPts val="600"/>
              </a:spcAft>
              <a:buClr>
                <a:srgbClr val="3C3C3C"/>
              </a:buClr>
            </a:pPr>
            <a:r>
              <a:rPr lang="en-US" sz="1100" dirty="0">
                <a:solidFill>
                  <a:schemeClr val="accent5">
                    <a:lumMod val="50000"/>
                  </a:schemeClr>
                </a:solidFill>
                <a:ea typeface="Calibri"/>
              </a:rPr>
              <a:t>Senior Associate for Data &amp; Technology Innovation</a:t>
            </a:r>
          </a:p>
          <a:p>
            <a:pPr>
              <a:spcAft>
                <a:spcPts val="600"/>
              </a:spcAft>
              <a:buClr>
                <a:srgbClr val="3C3C3C"/>
              </a:buClr>
            </a:pPr>
            <a:r>
              <a:rPr lang="en-US" sz="1100" dirty="0">
                <a:solidFill>
                  <a:schemeClr val="accent5">
                    <a:lumMod val="50000"/>
                  </a:schemeClr>
                </a:solidFill>
                <a:ea typeface="Calibri"/>
              </a:rPr>
              <a:t>American Public Human Services Association (APHSA)</a:t>
            </a:r>
          </a:p>
        </p:txBody>
      </p:sp>
      <p:sp>
        <p:nvSpPr>
          <p:cNvPr id="11" name="TextBox 10">
            <a:extLst>
              <a:ext uri="{FF2B5EF4-FFF2-40B4-BE49-F238E27FC236}">
                <a16:creationId xmlns:a16="http://schemas.microsoft.com/office/drawing/2014/main" id="{0EDB399B-892E-7A34-2CC3-215458E08CDA}"/>
              </a:ext>
            </a:extLst>
          </p:cNvPr>
          <p:cNvSpPr txBox="1"/>
          <p:nvPr/>
        </p:nvSpPr>
        <p:spPr>
          <a:xfrm>
            <a:off x="2022748" y="1180733"/>
            <a:ext cx="2198451" cy="1138773"/>
          </a:xfrm>
          <a:prstGeom prst="rect">
            <a:avLst/>
          </a:prstGeom>
          <a:noFill/>
        </p:spPr>
        <p:txBody>
          <a:bodyPr wrap="square" rtlCol="0">
            <a:spAutoFit/>
          </a:bodyPr>
          <a:lstStyle/>
          <a:p>
            <a:pPr>
              <a:spcAft>
                <a:spcPts val="600"/>
              </a:spcAft>
            </a:pPr>
            <a:r>
              <a:rPr lang="en-US" b="1" dirty="0">
                <a:solidFill>
                  <a:schemeClr val="accent5">
                    <a:lumMod val="50000"/>
                  </a:schemeClr>
                </a:solidFill>
              </a:rPr>
              <a:t>Rebekah Sides</a:t>
            </a:r>
          </a:p>
          <a:p>
            <a:pPr>
              <a:spcAft>
                <a:spcPts val="600"/>
              </a:spcAft>
            </a:pPr>
            <a:r>
              <a:rPr lang="en-US" sz="1100" dirty="0">
                <a:solidFill>
                  <a:schemeClr val="accent5">
                    <a:lumMod val="50000"/>
                  </a:schemeClr>
                </a:solidFill>
                <a:ea typeface="Calibri"/>
              </a:rPr>
              <a:t>Senior Project Associate for Employment and Training </a:t>
            </a:r>
          </a:p>
          <a:p>
            <a:pPr>
              <a:spcAft>
                <a:spcPts val="600"/>
              </a:spcAft>
            </a:pPr>
            <a:r>
              <a:rPr lang="en-US" sz="1100" dirty="0">
                <a:solidFill>
                  <a:schemeClr val="accent5">
                    <a:lumMod val="50000"/>
                  </a:schemeClr>
                </a:solidFill>
                <a:ea typeface="Calibri"/>
              </a:rPr>
              <a:t>American Public Human Services Association (APHSA)</a:t>
            </a:r>
          </a:p>
        </p:txBody>
      </p:sp>
    </p:spTree>
    <p:extLst>
      <p:ext uri="{BB962C8B-B14F-4D97-AF65-F5344CB8AC3E}">
        <p14:creationId xmlns:p14="http://schemas.microsoft.com/office/powerpoint/2010/main" val="2689967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0CCF0D-29CA-D76F-FD7B-23038DA4B32B}"/>
              </a:ext>
            </a:extLst>
          </p:cNvPr>
          <p:cNvSpPr txBox="1"/>
          <p:nvPr/>
        </p:nvSpPr>
        <p:spPr>
          <a:xfrm>
            <a:off x="747144" y="1811928"/>
            <a:ext cx="7649711" cy="1846659"/>
          </a:xfrm>
          <a:prstGeom prst="rect">
            <a:avLst/>
          </a:prstGeom>
          <a:noFill/>
        </p:spPr>
        <p:txBody>
          <a:bodyPr wrap="square">
            <a:spAutoFit/>
          </a:bodyPr>
          <a:lstStyle/>
          <a:p>
            <a:r>
              <a:rPr lang="en-US" sz="2400" b="0" i="0" dirty="0">
                <a:solidFill>
                  <a:schemeClr val="bg1"/>
                </a:solidFill>
                <a:effectLst/>
                <a:latin typeface="Public Sans"/>
              </a:rPr>
              <a:t>A </a:t>
            </a:r>
            <a:r>
              <a:rPr lang="en-US" sz="2400" b="1" i="1" dirty="0">
                <a:solidFill>
                  <a:schemeClr val="bg1"/>
                </a:solidFill>
                <a:effectLst/>
                <a:latin typeface="Public Sans"/>
              </a:rPr>
              <a:t>benefit cliff</a:t>
            </a:r>
            <a:r>
              <a:rPr lang="en-US" sz="2400" b="0" i="0" dirty="0">
                <a:solidFill>
                  <a:schemeClr val="bg1"/>
                </a:solidFill>
                <a:effectLst/>
                <a:latin typeface="Public Sans"/>
              </a:rPr>
              <a:t>, sometimes referred to as “the cliff effect,” occurs when a small increase in earnings results in a sharp reduction or total loss in public assistance. </a:t>
            </a:r>
          </a:p>
          <a:p>
            <a:endParaRPr lang="en-US" sz="2400" b="0" i="0" dirty="0">
              <a:solidFill>
                <a:schemeClr val="bg1"/>
              </a:solidFill>
              <a:effectLst/>
              <a:latin typeface="Public Sans"/>
            </a:endParaRPr>
          </a:p>
          <a:p>
            <a:pPr algn="r"/>
            <a:r>
              <a:rPr lang="en-US" sz="1800" dirty="0">
                <a:solidFill>
                  <a:schemeClr val="bg1"/>
                </a:solidFill>
                <a:latin typeface="Public Sans"/>
              </a:rPr>
              <a:t>- American Public Human Services Association</a:t>
            </a:r>
            <a:endParaRPr lang="en-US" sz="1800" dirty="0">
              <a:solidFill>
                <a:schemeClr val="bg1"/>
              </a:solidFill>
            </a:endParaRPr>
          </a:p>
        </p:txBody>
      </p:sp>
    </p:spTree>
    <p:extLst>
      <p:ext uri="{BB962C8B-B14F-4D97-AF65-F5344CB8AC3E}">
        <p14:creationId xmlns:p14="http://schemas.microsoft.com/office/powerpoint/2010/main" val="2008406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65AB1EE0-07B1-4EFB-08B4-8D04C144A3C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C2E3DD6-BFA6-D970-76A5-A8BAED954AD1}"/>
              </a:ext>
            </a:extLst>
          </p:cNvPr>
          <p:cNvSpPr>
            <a:spLocks noGrp="1"/>
          </p:cNvSpPr>
          <p:nvPr>
            <p:ph type="body" sz="quarter" idx="14"/>
          </p:nvPr>
        </p:nvSpPr>
        <p:spPr/>
        <p:txBody>
          <a:bodyPr>
            <a:normAutofit lnSpcReduction="10000"/>
          </a:bodyPr>
          <a:lstStyle/>
          <a:p>
            <a:r>
              <a:rPr lang="en-US" dirty="0">
                <a:solidFill>
                  <a:srgbClr val="1F497D"/>
                </a:solidFill>
              </a:rPr>
              <a:t>What is a “benefit cliff”?</a:t>
            </a:r>
          </a:p>
        </p:txBody>
      </p:sp>
      <p:pic>
        <p:nvPicPr>
          <p:cNvPr id="3" name="Picture 2">
            <a:extLst>
              <a:ext uri="{FF2B5EF4-FFF2-40B4-BE49-F238E27FC236}">
                <a16:creationId xmlns:a16="http://schemas.microsoft.com/office/drawing/2014/main" id="{4DBB4172-41BB-72AB-2126-A99F4736FC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2233" y="1151108"/>
            <a:ext cx="5219776" cy="3763451"/>
          </a:xfrm>
          <a:prstGeom prst="rect">
            <a:avLst/>
          </a:prstGeom>
        </p:spPr>
      </p:pic>
      <p:sp>
        <p:nvSpPr>
          <p:cNvPr id="6" name="TextBox 5">
            <a:extLst>
              <a:ext uri="{FF2B5EF4-FFF2-40B4-BE49-F238E27FC236}">
                <a16:creationId xmlns:a16="http://schemas.microsoft.com/office/drawing/2014/main" id="{09E658FC-4869-0482-80E7-9DDDC342F801}"/>
              </a:ext>
            </a:extLst>
          </p:cNvPr>
          <p:cNvSpPr txBox="1"/>
          <p:nvPr/>
        </p:nvSpPr>
        <p:spPr>
          <a:xfrm>
            <a:off x="0" y="812554"/>
            <a:ext cx="9143999" cy="338554"/>
          </a:xfrm>
          <a:prstGeom prst="rect">
            <a:avLst/>
          </a:prstGeom>
          <a:solidFill>
            <a:srgbClr val="1F497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solidFill>
                  <a:schemeClr val="bg1"/>
                </a:solidFill>
              </a:rPr>
              <a:t>Example Scenario of Benefit Cliffs Simulated by the Federal Reserve Bank of Atlanta  </a:t>
            </a:r>
          </a:p>
        </p:txBody>
      </p:sp>
      <p:sp>
        <p:nvSpPr>
          <p:cNvPr id="7" name="TextBox 6">
            <a:extLst>
              <a:ext uri="{FF2B5EF4-FFF2-40B4-BE49-F238E27FC236}">
                <a16:creationId xmlns:a16="http://schemas.microsoft.com/office/drawing/2014/main" id="{60B18175-0073-7528-CC8B-38644BDDED5B}"/>
              </a:ext>
            </a:extLst>
          </p:cNvPr>
          <p:cNvSpPr txBox="1"/>
          <p:nvPr/>
        </p:nvSpPr>
        <p:spPr>
          <a:xfrm>
            <a:off x="5157216" y="4914559"/>
            <a:ext cx="4837176" cy="215444"/>
          </a:xfrm>
          <a:prstGeom prst="rect">
            <a:avLst/>
          </a:prstGeom>
          <a:noFill/>
        </p:spPr>
        <p:txBody>
          <a:bodyPr wrap="square" rtlCol="0">
            <a:spAutoFit/>
          </a:bodyPr>
          <a:lstStyle/>
          <a:p>
            <a:r>
              <a:rPr lang="en-US" sz="800" dirty="0">
                <a:solidFill>
                  <a:srgbClr val="696969"/>
                </a:solidFill>
              </a:rPr>
              <a:t>Source: “What is a benefit cliff?” Federal Reserve Bank of Atlanta.</a:t>
            </a:r>
          </a:p>
        </p:txBody>
      </p:sp>
    </p:spTree>
    <p:extLst>
      <p:ext uri="{BB962C8B-B14F-4D97-AF65-F5344CB8AC3E}">
        <p14:creationId xmlns:p14="http://schemas.microsoft.com/office/powerpoint/2010/main" val="332667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BE74CFDF-5CAB-9C99-5482-1379D76DF4F5}"/>
            </a:ext>
          </a:extLst>
        </p:cNvPr>
        <p:cNvGrpSpPr/>
        <p:nvPr/>
      </p:nvGrpSpPr>
      <p:grpSpPr>
        <a:xfrm>
          <a:off x="0" y="0"/>
          <a:ext cx="0" cy="0"/>
          <a:chOff x="0" y="0"/>
          <a:chExt cx="0" cy="0"/>
        </a:xfrm>
      </p:grpSpPr>
      <p:pic>
        <p:nvPicPr>
          <p:cNvPr id="9" name="Graphic 8" descr="Man with solid fill">
            <a:extLst>
              <a:ext uri="{FF2B5EF4-FFF2-40B4-BE49-F238E27FC236}">
                <a16:creationId xmlns:a16="http://schemas.microsoft.com/office/drawing/2014/main" id="{123DA63A-8FBD-A04C-0300-4F0AA8D881D3}"/>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4420" r="24828"/>
          <a:stretch/>
        </p:blipFill>
        <p:spPr>
          <a:xfrm flipH="1">
            <a:off x="3288622" y="1111711"/>
            <a:ext cx="1015823" cy="2001541"/>
          </a:xfrm>
          <a:prstGeom prst="rect">
            <a:avLst/>
          </a:prstGeom>
        </p:spPr>
      </p:pic>
      <p:pic>
        <p:nvPicPr>
          <p:cNvPr id="10" name="Graphic 9" descr="Woman with solid fill">
            <a:extLst>
              <a:ext uri="{FF2B5EF4-FFF2-40B4-BE49-F238E27FC236}">
                <a16:creationId xmlns:a16="http://schemas.microsoft.com/office/drawing/2014/main" id="{3A7B65DD-FF9C-381F-B519-5212BB0A7116}"/>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26488" r="25580"/>
          <a:stretch/>
        </p:blipFill>
        <p:spPr>
          <a:xfrm flipH="1">
            <a:off x="4741666" y="1111711"/>
            <a:ext cx="959383" cy="2001541"/>
          </a:xfrm>
          <a:prstGeom prst="rect">
            <a:avLst/>
          </a:prstGeom>
        </p:spPr>
      </p:pic>
      <p:pic>
        <p:nvPicPr>
          <p:cNvPr id="11" name="Graphic 10" descr="Woman with solid fill">
            <a:extLst>
              <a:ext uri="{FF2B5EF4-FFF2-40B4-BE49-F238E27FC236}">
                <a16:creationId xmlns:a16="http://schemas.microsoft.com/office/drawing/2014/main" id="{9B32C759-AB08-5B81-F890-3659BC778FC7}"/>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26488" r="25580"/>
          <a:stretch/>
        </p:blipFill>
        <p:spPr>
          <a:xfrm flipH="1">
            <a:off x="4017429" y="1111711"/>
            <a:ext cx="959383" cy="2001541"/>
          </a:xfrm>
          <a:prstGeom prst="rect">
            <a:avLst/>
          </a:prstGeom>
        </p:spPr>
      </p:pic>
      <p:sp>
        <p:nvSpPr>
          <p:cNvPr id="14" name="TextBox 13">
            <a:extLst>
              <a:ext uri="{FF2B5EF4-FFF2-40B4-BE49-F238E27FC236}">
                <a16:creationId xmlns:a16="http://schemas.microsoft.com/office/drawing/2014/main" id="{3B03E262-250B-C7FB-DED4-35160BFDEC66}"/>
              </a:ext>
            </a:extLst>
          </p:cNvPr>
          <p:cNvSpPr txBox="1"/>
          <p:nvPr/>
        </p:nvSpPr>
        <p:spPr>
          <a:xfrm>
            <a:off x="2016500" y="3145509"/>
            <a:ext cx="5095098" cy="1754326"/>
          </a:xfrm>
          <a:prstGeom prst="rect">
            <a:avLst/>
          </a:prstGeom>
          <a:noFill/>
        </p:spPr>
        <p:txBody>
          <a:bodyPr wrap="square" lIns="91440" tIns="45720" rIns="91440" bIns="45720" anchor="t">
            <a:spAutoFit/>
          </a:bodyPr>
          <a:lstStyle/>
          <a:p>
            <a:pPr algn="ctr"/>
            <a:r>
              <a:rPr lang="en-US" sz="4400" b="1" dirty="0">
                <a:solidFill>
                  <a:srgbClr val="1F497D"/>
                </a:solidFill>
                <a:latin typeface="Bebas Neue"/>
              </a:rPr>
              <a:t>At least ONE IN Three</a:t>
            </a:r>
          </a:p>
          <a:p>
            <a:pPr algn="ctr"/>
            <a:r>
              <a:rPr lang="en-US" sz="1600" dirty="0">
                <a:latin typeface="Arial" panose="020B0604020202020204" pitchFamily="34" charset="0"/>
                <a:cs typeface="Arial" panose="020B0604020202020204" pitchFamily="34" charset="0"/>
              </a:rPr>
              <a:t>Individuals</a:t>
            </a:r>
            <a:r>
              <a:rPr lang="en-US" sz="1600" dirty="0">
                <a:latin typeface="Avenir Book"/>
              </a:rPr>
              <a:t> </a:t>
            </a:r>
            <a:r>
              <a:rPr lang="en-US" sz="1600" dirty="0"/>
              <a:t>getting public benefits are estimated to have made decisions about their employment due to concerns about loss of public benefits, according to research conducted by the Martha O’Bryan Center.</a:t>
            </a:r>
            <a:r>
              <a:rPr lang="en-US" sz="1600" dirty="0">
                <a:solidFill>
                  <a:srgbClr val="1F1F1F"/>
                </a:solidFill>
                <a:latin typeface="Avenir Book"/>
              </a:rPr>
              <a:t> </a:t>
            </a:r>
            <a:endParaRPr lang="en-US" sz="1600" dirty="0">
              <a:latin typeface="Avenir Book"/>
            </a:endParaRPr>
          </a:p>
        </p:txBody>
      </p:sp>
      <p:sp>
        <p:nvSpPr>
          <p:cNvPr id="3" name="Text Placeholder 1">
            <a:extLst>
              <a:ext uri="{FF2B5EF4-FFF2-40B4-BE49-F238E27FC236}">
                <a16:creationId xmlns:a16="http://schemas.microsoft.com/office/drawing/2014/main" id="{826C54A1-273E-CBF2-B6D6-A0336F7EF7CE}"/>
              </a:ext>
            </a:extLst>
          </p:cNvPr>
          <p:cNvSpPr txBox="1">
            <a:spLocks/>
          </p:cNvSpPr>
          <p:nvPr/>
        </p:nvSpPr>
        <p:spPr>
          <a:xfrm>
            <a:off x="342024" y="366938"/>
            <a:ext cx="7649710" cy="403011"/>
          </a:xfrm>
          <a:prstGeom prst="rect">
            <a:avLst/>
          </a:prstGeom>
          <a:noFill/>
          <a:ln>
            <a:noFill/>
          </a:ln>
        </p:spPr>
        <p:txBody>
          <a:bodyPr spcFirstLastPara="1" wrap="square" lIns="0" tIns="0" rIns="0" bIns="0" anchor="t" anchorCtr="0">
            <a:normAutofit lnSpcReduction="10000"/>
          </a:bodyPr>
          <a:lstStyle>
            <a:defPPr marR="0" lvl="0" algn="l" rtl="0">
              <a:lnSpc>
                <a:spcPct val="100000"/>
              </a:lnSpc>
              <a:spcBef>
                <a:spcPts val="0"/>
              </a:spcBef>
              <a:spcAft>
                <a:spcPts val="0"/>
              </a:spcAft>
            </a:defPPr>
            <a:lvl1pPr marL="0" marR="0" lvl="0" indent="0" algn="l" rtl="0">
              <a:lnSpc>
                <a:spcPct val="75000"/>
              </a:lnSpc>
              <a:spcBef>
                <a:spcPts val="0"/>
              </a:spcBef>
              <a:spcAft>
                <a:spcPts val="0"/>
              </a:spcAft>
              <a:buClr>
                <a:schemeClr val="dk2"/>
              </a:buClr>
              <a:buSzPts val="1800"/>
              <a:buFont typeface="Avenir"/>
              <a:buNone/>
              <a:defRPr sz="4000" b="0" i="0" u="none" strike="noStrike" cap="none">
                <a:solidFill>
                  <a:srgbClr val="002F87"/>
                </a:solidFill>
                <a:latin typeface="Franklin Gothic Demi Cond" panose="020B0603020102020204" pitchFamily="34" charset="0"/>
                <a:ea typeface="Avenir"/>
                <a:cs typeface="Avenir"/>
                <a:sym typeface="Avenir"/>
              </a:defRPr>
            </a:lvl1pPr>
            <a:lvl2pPr marL="914400" marR="0" lvl="1"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2pPr>
            <a:lvl3pPr marL="1371600" marR="0" lvl="2"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3pPr>
            <a:lvl4pPr marL="1828800" marR="0" lvl="3"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4pPr>
            <a:lvl5pPr marL="2286000" marR="0" lvl="4"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5pPr>
            <a:lvl6pPr marL="2743200" marR="0" lvl="5"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6pPr>
            <a:lvl7pPr marL="3200400" marR="0" lvl="6"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7pPr>
            <a:lvl8pPr marL="3657600" marR="0" lvl="7"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8pPr>
            <a:lvl9pPr marL="4114800" marR="0" lvl="8" indent="-317500" algn="l" rtl="0">
              <a:lnSpc>
                <a:spcPct val="115000"/>
              </a:lnSpc>
              <a:spcBef>
                <a:spcPts val="0"/>
              </a:spcBef>
              <a:spcAft>
                <a:spcPts val="0"/>
              </a:spcAft>
              <a:buClr>
                <a:schemeClr val="dk2"/>
              </a:buClr>
              <a:buSzPts val="1400"/>
              <a:buFont typeface="Avenir"/>
              <a:buChar char="■"/>
              <a:defRPr sz="1400" b="0" i="0" u="none" strike="noStrike" cap="none">
                <a:solidFill>
                  <a:schemeClr val="dk2"/>
                </a:solidFill>
                <a:latin typeface="Avenir"/>
                <a:ea typeface="Avenir"/>
                <a:cs typeface="Avenir"/>
                <a:sym typeface="Avenir"/>
              </a:defRPr>
            </a:lvl9pPr>
          </a:lstStyle>
          <a:p>
            <a:r>
              <a:rPr lang="en-US" dirty="0">
                <a:solidFill>
                  <a:srgbClr val="1F497D"/>
                </a:solidFill>
              </a:rPr>
              <a:t>Martha O’Bryan Center’s Research</a:t>
            </a:r>
          </a:p>
        </p:txBody>
      </p:sp>
      <p:sp>
        <p:nvSpPr>
          <p:cNvPr id="4" name="TextBox 3">
            <a:extLst>
              <a:ext uri="{FF2B5EF4-FFF2-40B4-BE49-F238E27FC236}">
                <a16:creationId xmlns:a16="http://schemas.microsoft.com/office/drawing/2014/main" id="{3DC147D5-D2C3-833E-8422-43ED5C4A0009}"/>
              </a:ext>
            </a:extLst>
          </p:cNvPr>
          <p:cNvSpPr txBox="1"/>
          <p:nvPr/>
        </p:nvSpPr>
        <p:spPr>
          <a:xfrm>
            <a:off x="5952744" y="4928056"/>
            <a:ext cx="4837176" cy="215444"/>
          </a:xfrm>
          <a:prstGeom prst="rect">
            <a:avLst/>
          </a:prstGeom>
          <a:noFill/>
        </p:spPr>
        <p:txBody>
          <a:bodyPr wrap="square" rtlCol="0">
            <a:spAutoFit/>
          </a:bodyPr>
          <a:lstStyle/>
          <a:p>
            <a:r>
              <a:rPr lang="en-US" sz="800" dirty="0">
                <a:solidFill>
                  <a:srgbClr val="696969"/>
                </a:solidFill>
              </a:rPr>
              <a:t>Source: TAEM Surveys, Martha O’Bryan Center.</a:t>
            </a:r>
          </a:p>
        </p:txBody>
      </p:sp>
    </p:spTree>
    <p:extLst>
      <p:ext uri="{BB962C8B-B14F-4D97-AF65-F5344CB8AC3E}">
        <p14:creationId xmlns:p14="http://schemas.microsoft.com/office/powerpoint/2010/main" val="3260378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a:extLst>
            <a:ext uri="{FF2B5EF4-FFF2-40B4-BE49-F238E27FC236}">
              <a16:creationId xmlns:a16="http://schemas.microsoft.com/office/drawing/2014/main" id="{A76C6A86-2F51-E3A8-54A7-78949F2D5EA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18098A-649D-38FA-AB3B-17FFD71511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33382" y="1325237"/>
            <a:ext cx="5277233" cy="3622547"/>
          </a:xfrm>
          <a:prstGeom prst="rect">
            <a:avLst/>
          </a:prstGeom>
        </p:spPr>
      </p:pic>
      <p:sp>
        <p:nvSpPr>
          <p:cNvPr id="2" name="Text Placeholder 1">
            <a:extLst>
              <a:ext uri="{FF2B5EF4-FFF2-40B4-BE49-F238E27FC236}">
                <a16:creationId xmlns:a16="http://schemas.microsoft.com/office/drawing/2014/main" id="{AF5B843C-B597-7D37-D585-914530B14469}"/>
              </a:ext>
            </a:extLst>
          </p:cNvPr>
          <p:cNvSpPr>
            <a:spLocks noGrp="1"/>
          </p:cNvSpPr>
          <p:nvPr>
            <p:ph type="body" sz="quarter" idx="14"/>
          </p:nvPr>
        </p:nvSpPr>
        <p:spPr/>
        <p:txBody>
          <a:bodyPr>
            <a:normAutofit lnSpcReduction="10000"/>
          </a:bodyPr>
          <a:lstStyle/>
          <a:p>
            <a:r>
              <a:rPr lang="en-US" dirty="0">
                <a:solidFill>
                  <a:srgbClr val="1F497D"/>
                </a:solidFill>
              </a:rPr>
              <a:t>Sutherland Institute’s Research</a:t>
            </a:r>
          </a:p>
        </p:txBody>
      </p:sp>
      <p:sp>
        <p:nvSpPr>
          <p:cNvPr id="6" name="TextBox 5">
            <a:extLst>
              <a:ext uri="{FF2B5EF4-FFF2-40B4-BE49-F238E27FC236}">
                <a16:creationId xmlns:a16="http://schemas.microsoft.com/office/drawing/2014/main" id="{402D4F4E-730B-ABD2-E9CD-049DE0865401}"/>
              </a:ext>
            </a:extLst>
          </p:cNvPr>
          <p:cNvSpPr txBox="1"/>
          <p:nvPr/>
        </p:nvSpPr>
        <p:spPr>
          <a:xfrm>
            <a:off x="0" y="812554"/>
            <a:ext cx="9143999" cy="338554"/>
          </a:xfrm>
          <a:prstGeom prst="rect">
            <a:avLst/>
          </a:prstGeom>
          <a:solidFill>
            <a:srgbClr val="1F497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solidFill>
                  <a:schemeClr val="bg1"/>
                </a:solidFill>
              </a:rPr>
              <a:t>52% of benefits recipients surveyed hold concerns about increases in earned income.  </a:t>
            </a:r>
          </a:p>
        </p:txBody>
      </p:sp>
      <p:sp>
        <p:nvSpPr>
          <p:cNvPr id="8" name="TextBox 7">
            <a:extLst>
              <a:ext uri="{FF2B5EF4-FFF2-40B4-BE49-F238E27FC236}">
                <a16:creationId xmlns:a16="http://schemas.microsoft.com/office/drawing/2014/main" id="{BB3813B7-0CB5-3F05-1FF4-376C5964AB9B}"/>
              </a:ext>
            </a:extLst>
          </p:cNvPr>
          <p:cNvSpPr txBox="1"/>
          <p:nvPr/>
        </p:nvSpPr>
        <p:spPr>
          <a:xfrm>
            <a:off x="4965192" y="4906469"/>
            <a:ext cx="4837176" cy="215444"/>
          </a:xfrm>
          <a:prstGeom prst="rect">
            <a:avLst/>
          </a:prstGeom>
          <a:noFill/>
        </p:spPr>
        <p:txBody>
          <a:bodyPr wrap="square" rtlCol="0">
            <a:spAutoFit/>
          </a:bodyPr>
          <a:lstStyle/>
          <a:p>
            <a:r>
              <a:rPr lang="en-US" sz="800" dirty="0">
                <a:solidFill>
                  <a:srgbClr val="696969"/>
                </a:solidFill>
              </a:rPr>
              <a:t>Source: Sutherland Institute and Lighthouse Research Survey (2024).</a:t>
            </a:r>
          </a:p>
        </p:txBody>
      </p:sp>
    </p:spTree>
    <p:extLst>
      <p:ext uri="{BB962C8B-B14F-4D97-AF65-F5344CB8AC3E}">
        <p14:creationId xmlns:p14="http://schemas.microsoft.com/office/powerpoint/2010/main" val="1762629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6FDB3DF1-740F-D1A8-F155-093C61969F5C}"/>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E8CC3AAB-D219-5195-F0DF-9FC9AB984052}"/>
              </a:ext>
            </a:extLst>
          </p:cNvPr>
          <p:cNvSpPr>
            <a:spLocks noGrp="1"/>
          </p:cNvSpPr>
          <p:nvPr>
            <p:ph type="body" sz="quarter" idx="14"/>
          </p:nvPr>
        </p:nvSpPr>
        <p:spPr>
          <a:xfrm>
            <a:off x="342024" y="366938"/>
            <a:ext cx="7792160" cy="403011"/>
          </a:xfrm>
        </p:spPr>
        <p:txBody>
          <a:bodyPr>
            <a:normAutofit/>
          </a:bodyPr>
          <a:lstStyle/>
          <a:p>
            <a:r>
              <a:rPr lang="en-US" sz="3200" dirty="0">
                <a:solidFill>
                  <a:srgbClr val="1F497D"/>
                </a:solidFill>
                <a:latin typeface="Franklin Gothic Demi Cond"/>
              </a:rPr>
              <a:t>APHSA’s Benefit Cliff Resource Hub &amp; Dashboard</a:t>
            </a:r>
            <a:endParaRPr lang="en-US" sz="3200" dirty="0">
              <a:solidFill>
                <a:srgbClr val="1F497D"/>
              </a:solidFill>
            </a:endParaRPr>
          </a:p>
        </p:txBody>
      </p:sp>
      <p:pic>
        <p:nvPicPr>
          <p:cNvPr id="2" name="Picture 1" descr="A map of the united states&#10;&#10;AI-generated content may be incorrect.">
            <a:extLst>
              <a:ext uri="{FF2B5EF4-FFF2-40B4-BE49-F238E27FC236}">
                <a16:creationId xmlns:a16="http://schemas.microsoft.com/office/drawing/2014/main" id="{04F8A484-C0AE-232F-5CCE-74ED4DAF6F6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1314" y="662917"/>
            <a:ext cx="4505853" cy="3132464"/>
          </a:xfrm>
          <a:prstGeom prst="rect">
            <a:avLst/>
          </a:prstGeom>
        </p:spPr>
      </p:pic>
      <p:sp>
        <p:nvSpPr>
          <p:cNvPr id="4" name="TextBox 3">
            <a:extLst>
              <a:ext uri="{FF2B5EF4-FFF2-40B4-BE49-F238E27FC236}">
                <a16:creationId xmlns:a16="http://schemas.microsoft.com/office/drawing/2014/main" id="{2FD47525-1215-1177-51DA-22EECCFD48D2}"/>
              </a:ext>
            </a:extLst>
          </p:cNvPr>
          <p:cNvSpPr txBox="1"/>
          <p:nvPr/>
        </p:nvSpPr>
        <p:spPr>
          <a:xfrm>
            <a:off x="5231158" y="1045705"/>
            <a:ext cx="304006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t>States included: </a:t>
            </a:r>
          </a:p>
          <a:p>
            <a:r>
              <a:rPr lang="en-US" sz="1800" b="1" dirty="0"/>
              <a:t>Washington, Utah, Colorado, Tennessee, Ohio, New Hampshire, Maine, Connecticut, Vermont, Rhode Island, Massachusetts, </a:t>
            </a:r>
            <a:r>
              <a:rPr lang="en-US" sz="1800" dirty="0"/>
              <a:t>and the </a:t>
            </a:r>
            <a:r>
              <a:rPr lang="en-US" sz="1800" b="1" dirty="0"/>
              <a:t>District of Columbia</a:t>
            </a:r>
          </a:p>
        </p:txBody>
      </p:sp>
      <p:sp>
        <p:nvSpPr>
          <p:cNvPr id="5" name="TextBox 4">
            <a:extLst>
              <a:ext uri="{FF2B5EF4-FFF2-40B4-BE49-F238E27FC236}">
                <a16:creationId xmlns:a16="http://schemas.microsoft.com/office/drawing/2014/main" id="{3F9C87A7-AA73-4DCE-FFC2-CC1C0A3A37D9}"/>
              </a:ext>
            </a:extLst>
          </p:cNvPr>
          <p:cNvSpPr txBox="1"/>
          <p:nvPr/>
        </p:nvSpPr>
        <p:spPr>
          <a:xfrm>
            <a:off x="0" y="3703609"/>
            <a:ext cx="9220200" cy="923330"/>
          </a:xfrm>
          <a:prstGeom prst="rect">
            <a:avLst/>
          </a:prstGeom>
          <a:solidFill>
            <a:srgbClr val="1F497D"/>
          </a:solidFill>
        </p:spPr>
        <p:txBody>
          <a:bodyPr wrap="square" rtlCol="0">
            <a:spAutoFit/>
          </a:bodyPr>
          <a:lstStyle/>
          <a:p>
            <a:pPr marL="171450" algn="l"/>
            <a:r>
              <a:rPr lang="en-US" sz="1800" b="1" dirty="0">
                <a:solidFill>
                  <a:schemeClr val="bg1"/>
                </a:solidFill>
              </a:rPr>
              <a:t>In Scope: </a:t>
            </a:r>
            <a:r>
              <a:rPr lang="en-US" sz="1800" dirty="0">
                <a:solidFill>
                  <a:schemeClr val="bg1"/>
                </a:solidFill>
              </a:rPr>
              <a:t>any state-level policy related to a federal benefits program that can help alleviate a cliff effect in that state (e.g., LIHEAP, CHIP, Medicaid, HUD, SNAP, TANF, child care, etc.)</a:t>
            </a:r>
          </a:p>
        </p:txBody>
      </p:sp>
      <p:sp>
        <p:nvSpPr>
          <p:cNvPr id="3" name="TextBox 2">
            <a:extLst>
              <a:ext uri="{FF2B5EF4-FFF2-40B4-BE49-F238E27FC236}">
                <a16:creationId xmlns:a16="http://schemas.microsoft.com/office/drawing/2014/main" id="{35F33085-73AC-3137-6C94-A30EB490E3B7}"/>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116080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D9448B-2590-E026-DD5F-684AA76E4D8F}"/>
              </a:ext>
            </a:extLst>
          </p:cNvPr>
          <p:cNvSpPr/>
          <p:nvPr/>
        </p:nvSpPr>
        <p:spPr>
          <a:xfrm>
            <a:off x="4355712" y="1344192"/>
            <a:ext cx="4006130" cy="2884804"/>
          </a:xfrm>
          <a:prstGeom prst="rect">
            <a:avLst/>
          </a:prstGeom>
          <a:solidFill>
            <a:srgbClr val="FF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60C4EEDE-78B2-E799-D9E2-41E5DD7E4E0E}"/>
              </a:ext>
            </a:extLst>
          </p:cNvPr>
          <p:cNvSpPr/>
          <p:nvPr/>
        </p:nvSpPr>
        <p:spPr>
          <a:xfrm>
            <a:off x="349582" y="1344192"/>
            <a:ext cx="4006130" cy="2884804"/>
          </a:xfrm>
          <a:prstGeom prst="rect">
            <a:avLst/>
          </a:prstGeom>
          <a:solidFill>
            <a:srgbClr val="DB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 Placeholder 1">
            <a:extLst>
              <a:ext uri="{FF2B5EF4-FFF2-40B4-BE49-F238E27FC236}">
                <a16:creationId xmlns:a16="http://schemas.microsoft.com/office/drawing/2014/main" id="{4686D1C3-EFE7-A00A-1D11-A156E7FFC9EC}"/>
              </a:ext>
            </a:extLst>
          </p:cNvPr>
          <p:cNvSpPr>
            <a:spLocks noGrp="1"/>
          </p:cNvSpPr>
          <p:nvPr>
            <p:ph type="body" sz="quarter" idx="18"/>
          </p:nvPr>
        </p:nvSpPr>
        <p:spPr>
          <a:xfrm>
            <a:off x="445862" y="1421756"/>
            <a:ext cx="3640101" cy="3211519"/>
          </a:xfrm>
        </p:spPr>
        <p:txBody>
          <a:bodyPr/>
          <a:lstStyle/>
          <a:p>
            <a:r>
              <a:rPr lang="en-US" sz="1800" b="1" dirty="0">
                <a:solidFill>
                  <a:schemeClr val="tx1">
                    <a:lumMod val="75000"/>
                    <a:lumOff val="25000"/>
                  </a:schemeClr>
                </a:solidFill>
                <a:latin typeface="Arial"/>
                <a:cs typeface="Arial"/>
              </a:rPr>
              <a:t>In scope </a:t>
            </a:r>
          </a:p>
          <a:p>
            <a:pPr marL="400040" indent="-285743">
              <a:buChar char="•"/>
            </a:pPr>
            <a:r>
              <a:rPr lang="en-US" sz="1600" dirty="0">
                <a:solidFill>
                  <a:schemeClr val="tx1">
                    <a:lumMod val="75000"/>
                    <a:lumOff val="25000"/>
                  </a:schemeClr>
                </a:solidFill>
                <a:latin typeface="Arial"/>
                <a:cs typeface="Arial"/>
              </a:rPr>
              <a:t>Federal benefits programs including SNAP, TANF, Medicaid, CHIP, HUD, LIHEAP, and child care.</a:t>
            </a:r>
          </a:p>
          <a:p>
            <a:pPr marL="400040" indent="-285743">
              <a:buChar char="•"/>
            </a:pPr>
            <a:r>
              <a:rPr lang="en-US" sz="1800" dirty="0">
                <a:solidFill>
                  <a:schemeClr val="tx1">
                    <a:lumMod val="75000"/>
                    <a:lumOff val="25000"/>
                  </a:schemeClr>
                </a:solidFill>
                <a:latin typeface="Arial"/>
                <a:cs typeface="Arial"/>
              </a:rPr>
              <a:t>State-level policy options that can help alleviate benefit cliffs. </a:t>
            </a:r>
            <a:endParaRPr lang="en-US" sz="1800" dirty="0">
              <a:solidFill>
                <a:schemeClr val="tx1">
                  <a:lumMod val="75000"/>
                  <a:lumOff val="25000"/>
                </a:schemeClr>
              </a:solidFill>
            </a:endParaRPr>
          </a:p>
        </p:txBody>
      </p:sp>
      <p:sp>
        <p:nvSpPr>
          <p:cNvPr id="5" name="Text Placeholder 4">
            <a:extLst>
              <a:ext uri="{FF2B5EF4-FFF2-40B4-BE49-F238E27FC236}">
                <a16:creationId xmlns:a16="http://schemas.microsoft.com/office/drawing/2014/main" id="{4F715AEC-EAB1-94A1-A3B5-FE691A108DDA}"/>
              </a:ext>
            </a:extLst>
          </p:cNvPr>
          <p:cNvSpPr>
            <a:spLocks noGrp="1"/>
          </p:cNvSpPr>
          <p:nvPr>
            <p:ph type="body" sz="quarter" idx="19"/>
          </p:nvPr>
        </p:nvSpPr>
        <p:spPr>
          <a:xfrm>
            <a:off x="4355711" y="1421756"/>
            <a:ext cx="3526560" cy="3211519"/>
          </a:xfrm>
        </p:spPr>
        <p:txBody>
          <a:bodyPr/>
          <a:lstStyle/>
          <a:p>
            <a:r>
              <a:rPr lang="en-US" sz="1800" b="1" dirty="0">
                <a:solidFill>
                  <a:schemeClr val="tx1">
                    <a:lumMod val="75000"/>
                    <a:lumOff val="25000"/>
                  </a:schemeClr>
                </a:solidFill>
                <a:latin typeface="Arial"/>
                <a:cs typeface="Arial"/>
              </a:rPr>
              <a:t>Out of scope </a:t>
            </a:r>
          </a:p>
          <a:p>
            <a:pPr marL="400040" indent="-285743">
              <a:buChar char="•"/>
            </a:pPr>
            <a:r>
              <a:rPr lang="en-US" sz="1600" dirty="0">
                <a:solidFill>
                  <a:schemeClr val="tx1">
                    <a:lumMod val="75000"/>
                    <a:lumOff val="25000"/>
                  </a:schemeClr>
                </a:solidFill>
                <a:latin typeface="Arial"/>
                <a:cs typeface="Arial"/>
              </a:rPr>
              <a:t>Strategies that primarily rely on non-federal funding to address cliff effects or that are otherwise not easily replicable at scale across the nation. </a:t>
            </a:r>
          </a:p>
          <a:p>
            <a:pPr marL="400040" indent="-285743">
              <a:buChar char="•"/>
            </a:pPr>
            <a:r>
              <a:rPr lang="en-US" sz="1600" dirty="0">
                <a:solidFill>
                  <a:schemeClr val="tx1">
                    <a:lumMod val="75000"/>
                    <a:lumOff val="25000"/>
                  </a:schemeClr>
                </a:solidFill>
                <a:latin typeface="Arial"/>
                <a:cs typeface="Arial"/>
              </a:rPr>
              <a:t>County-level benefit cliff policy options. </a:t>
            </a:r>
          </a:p>
        </p:txBody>
      </p:sp>
      <p:sp>
        <p:nvSpPr>
          <p:cNvPr id="3" name="Text Placeholder 2">
            <a:extLst>
              <a:ext uri="{FF2B5EF4-FFF2-40B4-BE49-F238E27FC236}">
                <a16:creationId xmlns:a16="http://schemas.microsoft.com/office/drawing/2014/main" id="{06738F51-AD2B-8559-4384-F3BA826343D5}"/>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Resource Hub &amp; Dashboard: Project Scope</a:t>
            </a:r>
            <a:endParaRPr lang="en-US" dirty="0">
              <a:solidFill>
                <a:srgbClr val="1F497D"/>
              </a:solidFill>
            </a:endParaRPr>
          </a:p>
        </p:txBody>
      </p:sp>
      <p:sp>
        <p:nvSpPr>
          <p:cNvPr id="10" name="TextBox 9">
            <a:extLst>
              <a:ext uri="{FF2B5EF4-FFF2-40B4-BE49-F238E27FC236}">
                <a16:creationId xmlns:a16="http://schemas.microsoft.com/office/drawing/2014/main" id="{265B914A-ACDC-69FA-0EBB-02D3AC095C63}"/>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3838031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E0321CF-3686-2AC6-CF6D-5A4AF0A7897A}"/>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60B30B8C-37B9-049C-2095-116CA4EFC813}"/>
              </a:ext>
            </a:extLst>
          </p:cNvPr>
          <p:cNvSpPr>
            <a:spLocks noGrp="1"/>
          </p:cNvSpPr>
          <p:nvPr>
            <p:ph type="body" sz="quarter" idx="18"/>
          </p:nvPr>
        </p:nvSpPr>
        <p:spPr/>
        <p:txBody>
          <a:bodyPr/>
          <a:lstStyle/>
          <a:p>
            <a:pPr>
              <a:buFont typeface="Arial"/>
              <a:buChar char="•"/>
            </a:pPr>
            <a:r>
              <a:rPr lang="en-US" dirty="0"/>
              <a:t>APHSA’s Benefit Cliff Resource Hub gathers information about what benefit cliff mitigation policies states have implemented. This tool was influenced by the work </a:t>
            </a:r>
            <a:r>
              <a:rPr lang="en-US" dirty="0">
                <a:hlinkClick r:id="rId3"/>
              </a:rPr>
              <a:t>New England</a:t>
            </a:r>
            <a:r>
              <a:rPr lang="en-US" dirty="0"/>
              <a:t> has done to strategize across programs to address benefit cliffs collectively.</a:t>
            </a:r>
          </a:p>
          <a:p>
            <a:pPr>
              <a:buFont typeface="Arial"/>
              <a:buChar char="•"/>
            </a:pPr>
            <a:r>
              <a:rPr lang="en-US" dirty="0"/>
              <a:t>This policy tool visualizes specific policies that can mitigate the cliff effect in each state, filtered by programs and types of cliff policy options.</a:t>
            </a:r>
          </a:p>
          <a:p>
            <a:pPr>
              <a:buFont typeface="Arial,Sans-Serif"/>
              <a:buChar char="•"/>
            </a:pPr>
            <a:r>
              <a:rPr lang="en-US" dirty="0"/>
              <a:t>This tool is like other projects that take inventory of state policy options within federal programs but will focus on benefit cliff mitigation strategies implemented across multiple human services programs in a state. State-funded programs are out-of-scope. </a:t>
            </a:r>
          </a:p>
        </p:txBody>
      </p:sp>
      <p:sp>
        <p:nvSpPr>
          <p:cNvPr id="14" name="Text Placeholder 13">
            <a:extLst>
              <a:ext uri="{FF2B5EF4-FFF2-40B4-BE49-F238E27FC236}">
                <a16:creationId xmlns:a16="http://schemas.microsoft.com/office/drawing/2014/main" id="{CAAEB310-C8AF-DFE5-C8D4-3FE1CEFAFF3F}"/>
              </a:ext>
            </a:extLst>
          </p:cNvPr>
          <p:cNvSpPr>
            <a:spLocks noGrp="1"/>
          </p:cNvSpPr>
          <p:nvPr>
            <p:ph type="body" sz="quarter" idx="14"/>
          </p:nvPr>
        </p:nvSpPr>
        <p:spPr>
          <a:xfrm>
            <a:off x="314592" y="366938"/>
            <a:ext cx="7649710" cy="403011"/>
          </a:xfrm>
        </p:spPr>
        <p:txBody>
          <a:bodyPr>
            <a:normAutofit/>
          </a:bodyPr>
          <a:lstStyle/>
          <a:p>
            <a:r>
              <a:rPr lang="en-US" sz="3200" dirty="0">
                <a:solidFill>
                  <a:srgbClr val="1F497D"/>
                </a:solidFill>
                <a:latin typeface="Franklin Gothic Demi Cond"/>
              </a:rPr>
              <a:t>Resource Hub &amp; Dashboard: Project Overview</a:t>
            </a:r>
            <a:endParaRPr lang="en-US" sz="3200" dirty="0">
              <a:solidFill>
                <a:srgbClr val="1F497D"/>
              </a:solidFill>
            </a:endParaRPr>
          </a:p>
        </p:txBody>
      </p:sp>
      <p:sp>
        <p:nvSpPr>
          <p:cNvPr id="15" name="Text Placeholder 14">
            <a:extLst>
              <a:ext uri="{FF2B5EF4-FFF2-40B4-BE49-F238E27FC236}">
                <a16:creationId xmlns:a16="http://schemas.microsoft.com/office/drawing/2014/main" id="{00E5B3A8-4CB7-7960-C502-BB4204F9DB71}"/>
              </a:ext>
            </a:extLst>
          </p:cNvPr>
          <p:cNvSpPr>
            <a:spLocks noGrp="1"/>
          </p:cNvSpPr>
          <p:nvPr>
            <p:ph type="body" sz="quarter" idx="16"/>
          </p:nvPr>
        </p:nvSpPr>
        <p:spPr/>
        <p:txBody>
          <a:bodyPr>
            <a:normAutofit lnSpcReduction="10000"/>
          </a:bodyPr>
          <a:lstStyle/>
          <a:p>
            <a:r>
              <a:rPr lang="en-US"/>
              <a:t>Background and Purpose</a:t>
            </a:r>
          </a:p>
        </p:txBody>
      </p:sp>
      <p:sp>
        <p:nvSpPr>
          <p:cNvPr id="2" name="TextBox 1">
            <a:extLst>
              <a:ext uri="{FF2B5EF4-FFF2-40B4-BE49-F238E27FC236}">
                <a16:creationId xmlns:a16="http://schemas.microsoft.com/office/drawing/2014/main" id="{47889090-01D0-C9C5-3BB5-E0BB3C81DEDE}"/>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2028629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0444035A-6BAE-EF90-5F81-FF0464D3696B}"/>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FF999DA-9C5E-E8F1-3028-0D3064B9C74E}"/>
              </a:ext>
            </a:extLst>
          </p:cNvPr>
          <p:cNvSpPr>
            <a:spLocks noGrp="1"/>
          </p:cNvSpPr>
          <p:nvPr>
            <p:ph type="body" sz="quarter" idx="14"/>
          </p:nvPr>
        </p:nvSpPr>
        <p:spPr>
          <a:xfrm>
            <a:off x="310218" y="197789"/>
            <a:ext cx="7927334" cy="1135859"/>
          </a:xfrm>
        </p:spPr>
        <p:txBody>
          <a:bodyPr>
            <a:noAutofit/>
          </a:bodyPr>
          <a:lstStyle/>
          <a:p>
            <a:pPr>
              <a:lnSpc>
                <a:spcPct val="120000"/>
              </a:lnSpc>
            </a:pPr>
            <a:r>
              <a:rPr lang="en-US" sz="3200" dirty="0">
                <a:solidFill>
                  <a:srgbClr val="1F497D"/>
                </a:solidFill>
                <a:latin typeface="Franklin Gothic Demi Cond"/>
              </a:rPr>
              <a:t>Resource Hub &amp; Dashboard: Project Phases</a:t>
            </a:r>
            <a:endParaRPr lang="en-US" sz="3200" dirty="0">
              <a:solidFill>
                <a:srgbClr val="1F497D"/>
              </a:solidFill>
            </a:endParaRPr>
          </a:p>
        </p:txBody>
      </p:sp>
      <p:graphicFrame>
        <p:nvGraphicFramePr>
          <p:cNvPr id="7" name="Diagram 6">
            <a:extLst>
              <a:ext uri="{FF2B5EF4-FFF2-40B4-BE49-F238E27FC236}">
                <a16:creationId xmlns:a16="http://schemas.microsoft.com/office/drawing/2014/main" id="{7CF2D7B0-AF36-4433-F5DC-0DFB587E6281}"/>
              </a:ext>
            </a:extLst>
          </p:cNvPr>
          <p:cNvGraphicFramePr/>
          <p:nvPr>
            <p:extLst>
              <p:ext uri="{D42A27DB-BD31-4B8C-83A1-F6EECF244321}">
                <p14:modId xmlns:p14="http://schemas.microsoft.com/office/powerpoint/2010/main" val="3754630207"/>
              </p:ext>
            </p:extLst>
          </p:nvPr>
        </p:nvGraphicFramePr>
        <p:xfrm>
          <a:off x="171012" y="898497"/>
          <a:ext cx="8801976" cy="4047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2FCDE1DC-A9B4-A4AA-C925-53013C1B74D2}"/>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2976908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2DDC00-F232-B69C-85C9-17ADF40C8C46}"/>
              </a:ext>
            </a:extLst>
          </p:cNvPr>
          <p:cNvSpPr>
            <a:spLocks noGrp="1"/>
          </p:cNvSpPr>
          <p:nvPr>
            <p:ph type="body" sz="quarter" idx="18"/>
          </p:nvPr>
        </p:nvSpPr>
        <p:spPr>
          <a:xfrm>
            <a:off x="4365210" y="1402209"/>
            <a:ext cx="3660351" cy="743261"/>
          </a:xfrm>
        </p:spPr>
        <p:txBody>
          <a:bodyPr/>
          <a:lstStyle/>
          <a:p>
            <a:r>
              <a:rPr lang="en-US" b="1" dirty="0"/>
              <a:t>Elevate Employer Insights: </a:t>
            </a:r>
            <a:r>
              <a:rPr lang="en-US" dirty="0"/>
              <a:t>Collaborate with employers to highlight how policy dynamics impact workforce stability and business operations.</a:t>
            </a:r>
          </a:p>
        </p:txBody>
      </p:sp>
      <p:sp>
        <p:nvSpPr>
          <p:cNvPr id="3" name="Text Placeholder 2">
            <a:extLst>
              <a:ext uri="{FF2B5EF4-FFF2-40B4-BE49-F238E27FC236}">
                <a16:creationId xmlns:a16="http://schemas.microsoft.com/office/drawing/2014/main" id="{72C08ACC-238E-EDA6-B1DB-A30B96D55796}"/>
              </a:ext>
            </a:extLst>
          </p:cNvPr>
          <p:cNvSpPr>
            <a:spLocks noGrp="1"/>
          </p:cNvSpPr>
          <p:nvPr>
            <p:ph type="body" sz="quarter" idx="19"/>
          </p:nvPr>
        </p:nvSpPr>
        <p:spPr>
          <a:xfrm>
            <a:off x="509394" y="1405400"/>
            <a:ext cx="3660351" cy="743262"/>
          </a:xfrm>
        </p:spPr>
        <p:txBody>
          <a:bodyPr/>
          <a:lstStyle/>
          <a:p>
            <a:r>
              <a:rPr lang="en-US" b="1" dirty="0"/>
              <a:t>Center Family Perspectives: </a:t>
            </a:r>
            <a:r>
              <a:rPr lang="en-US" dirty="0"/>
              <a:t>Engage directly with families who receive benefits to better understand how policies are experienced, including the difference between perceived and actual benefit cliffs. </a:t>
            </a:r>
          </a:p>
        </p:txBody>
      </p:sp>
      <p:sp>
        <p:nvSpPr>
          <p:cNvPr id="4" name="Text Placeholder 3">
            <a:extLst>
              <a:ext uri="{FF2B5EF4-FFF2-40B4-BE49-F238E27FC236}">
                <a16:creationId xmlns:a16="http://schemas.microsoft.com/office/drawing/2014/main" id="{0FB622E9-4261-55CC-4F04-3A2662CC5FD0}"/>
              </a:ext>
            </a:extLst>
          </p:cNvPr>
          <p:cNvSpPr>
            <a:spLocks noGrp="1"/>
          </p:cNvSpPr>
          <p:nvPr>
            <p:ph type="body" sz="quarter" idx="20"/>
          </p:nvPr>
        </p:nvSpPr>
        <p:spPr>
          <a:xfrm>
            <a:off x="530201" y="3034644"/>
            <a:ext cx="3660351" cy="743261"/>
          </a:xfrm>
        </p:spPr>
        <p:txBody>
          <a:bodyPr/>
          <a:lstStyle/>
          <a:p>
            <a:r>
              <a:rPr lang="en-US" b="1" dirty="0"/>
              <a:t>Communicate with Purpose: </a:t>
            </a:r>
            <a:r>
              <a:rPr lang="en-US" dirty="0"/>
              <a:t>Framing and messaging are important. Use language that reflects shared goals—supporting families, strengthening the workforce, and improving services delivery. </a:t>
            </a:r>
          </a:p>
        </p:txBody>
      </p:sp>
      <p:sp>
        <p:nvSpPr>
          <p:cNvPr id="5" name="Text Placeholder 4">
            <a:extLst>
              <a:ext uri="{FF2B5EF4-FFF2-40B4-BE49-F238E27FC236}">
                <a16:creationId xmlns:a16="http://schemas.microsoft.com/office/drawing/2014/main" id="{7C2836E0-AE7F-754C-384C-ED8BFE850C11}"/>
              </a:ext>
            </a:extLst>
          </p:cNvPr>
          <p:cNvSpPr>
            <a:spLocks noGrp="1"/>
          </p:cNvSpPr>
          <p:nvPr>
            <p:ph type="body" sz="quarter" idx="21"/>
          </p:nvPr>
        </p:nvSpPr>
        <p:spPr>
          <a:xfrm>
            <a:off x="4335378" y="3037836"/>
            <a:ext cx="3660351" cy="743262"/>
          </a:xfrm>
        </p:spPr>
        <p:txBody>
          <a:bodyPr/>
          <a:lstStyle/>
          <a:p>
            <a:r>
              <a:rPr lang="en-US" b="1" dirty="0"/>
              <a:t>Build Collaborative Partnerships: </a:t>
            </a:r>
            <a:r>
              <a:rPr lang="en-US" dirty="0"/>
              <a:t>Foster cross-sector collaboration with community members, agencies, legislators, and other stakeholders to co-create informed and sustainable solutions.</a:t>
            </a:r>
          </a:p>
        </p:txBody>
      </p:sp>
      <p:sp>
        <p:nvSpPr>
          <p:cNvPr id="7" name="Text Placeholder 6">
            <a:extLst>
              <a:ext uri="{FF2B5EF4-FFF2-40B4-BE49-F238E27FC236}">
                <a16:creationId xmlns:a16="http://schemas.microsoft.com/office/drawing/2014/main" id="{2F2B0881-51C2-0F00-0AD5-B6966A133FF5}"/>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Leveraging Opportunities for Change</a:t>
            </a:r>
            <a:endParaRPr lang="en-US" dirty="0">
              <a:solidFill>
                <a:srgbClr val="1F497D"/>
              </a:solidFill>
            </a:endParaRPr>
          </a:p>
        </p:txBody>
      </p:sp>
      <p:sp>
        <p:nvSpPr>
          <p:cNvPr id="8" name="Text Placeholder 7">
            <a:extLst>
              <a:ext uri="{FF2B5EF4-FFF2-40B4-BE49-F238E27FC236}">
                <a16:creationId xmlns:a16="http://schemas.microsoft.com/office/drawing/2014/main" id="{19F3C1A0-1CC6-CCF6-E58A-14FAB61BE14D}"/>
              </a:ext>
            </a:extLst>
          </p:cNvPr>
          <p:cNvSpPr>
            <a:spLocks noGrp="1"/>
          </p:cNvSpPr>
          <p:nvPr>
            <p:ph type="body" sz="quarter" idx="16"/>
          </p:nvPr>
        </p:nvSpPr>
        <p:spPr/>
        <p:txBody>
          <a:bodyPr>
            <a:normAutofit lnSpcReduction="10000"/>
          </a:bodyPr>
          <a:lstStyle/>
          <a:p>
            <a:r>
              <a:rPr lang="en-US" dirty="0"/>
              <a:t>Insights Into How States Advance Policy Reforms</a:t>
            </a:r>
          </a:p>
        </p:txBody>
      </p:sp>
      <p:sp>
        <p:nvSpPr>
          <p:cNvPr id="6" name="TextBox 5">
            <a:extLst>
              <a:ext uri="{FF2B5EF4-FFF2-40B4-BE49-F238E27FC236}">
                <a16:creationId xmlns:a16="http://schemas.microsoft.com/office/drawing/2014/main" id="{4D1AFC07-47B5-7A1D-1491-A0F352C82C97}"/>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3376717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C218EF3F-D1A6-47D1-AA0C-E18054BA8CA3}"/>
            </a:ext>
          </a:extLst>
        </p:cNvPr>
        <p:cNvGrpSpPr/>
        <p:nvPr/>
      </p:nvGrpSpPr>
      <p:grpSpPr>
        <a:xfrm>
          <a:off x="0" y="0"/>
          <a:ext cx="0" cy="0"/>
          <a:chOff x="0" y="0"/>
          <a:chExt cx="0" cy="0"/>
        </a:xfrm>
      </p:grpSpPr>
      <p:sp>
        <p:nvSpPr>
          <p:cNvPr id="22" name="Text Placeholder 21">
            <a:extLst>
              <a:ext uri="{FF2B5EF4-FFF2-40B4-BE49-F238E27FC236}">
                <a16:creationId xmlns:a16="http://schemas.microsoft.com/office/drawing/2014/main" id="{D52BA682-B0CA-4B56-D7C1-FF6F0DF14481}"/>
              </a:ext>
            </a:extLst>
          </p:cNvPr>
          <p:cNvSpPr>
            <a:spLocks noGrp="1"/>
          </p:cNvSpPr>
          <p:nvPr>
            <p:ph type="body" sz="quarter" idx="14"/>
          </p:nvPr>
        </p:nvSpPr>
        <p:spPr>
          <a:xfrm>
            <a:off x="342024" y="366938"/>
            <a:ext cx="7942440" cy="403011"/>
          </a:xfrm>
        </p:spPr>
        <p:txBody>
          <a:bodyPr>
            <a:normAutofit/>
          </a:bodyPr>
          <a:lstStyle/>
          <a:p>
            <a:r>
              <a:rPr lang="en-US" sz="3200" dirty="0">
                <a:solidFill>
                  <a:srgbClr val="1F497D"/>
                </a:solidFill>
                <a:latin typeface="Franklin Gothic Demi Cond"/>
              </a:rPr>
              <a:t>Resource Hub &amp; Dashboard: </a:t>
            </a:r>
            <a:r>
              <a:rPr lang="en-US" sz="3200" dirty="0">
                <a:solidFill>
                  <a:srgbClr val="1F497D"/>
                </a:solidFill>
              </a:rPr>
              <a:t>State Profile Briefs</a:t>
            </a:r>
          </a:p>
        </p:txBody>
      </p:sp>
      <p:sp>
        <p:nvSpPr>
          <p:cNvPr id="2" name="Rectangle: Rounded Corners 1">
            <a:extLst>
              <a:ext uri="{FF2B5EF4-FFF2-40B4-BE49-F238E27FC236}">
                <a16:creationId xmlns:a16="http://schemas.microsoft.com/office/drawing/2014/main" id="{C1A95458-AB49-2142-9A70-CD4835FCC206}"/>
              </a:ext>
            </a:extLst>
          </p:cNvPr>
          <p:cNvSpPr/>
          <p:nvPr/>
        </p:nvSpPr>
        <p:spPr>
          <a:xfrm>
            <a:off x="1135380" y="944359"/>
            <a:ext cx="6393180" cy="403011"/>
          </a:xfrm>
          <a:prstGeom prst="roundRect">
            <a:avLst/>
          </a:prstGeom>
          <a:solidFill>
            <a:schemeClr val="accent4">
              <a:lumMod val="20000"/>
              <a:lumOff val="8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914378"/>
            <a:r>
              <a:rPr lang="en-US" sz="1600" b="1">
                <a:solidFill>
                  <a:srgbClr val="EEEEEE">
                    <a:lumMod val="10000"/>
                  </a:srgbClr>
                </a:solidFill>
                <a:latin typeface="Arial"/>
              </a:rPr>
              <a:t>Qualitative</a:t>
            </a:r>
            <a:r>
              <a:rPr lang="en-US" sz="1600">
                <a:solidFill>
                  <a:srgbClr val="FFFFFF">
                    <a:lumMod val="65000"/>
                  </a:srgbClr>
                </a:solidFill>
                <a:latin typeface="Arial"/>
              </a:rPr>
              <a:t> </a:t>
            </a:r>
            <a:r>
              <a:rPr lang="en-US" sz="1600" b="1">
                <a:solidFill>
                  <a:srgbClr val="EEEEEE">
                    <a:lumMod val="10000"/>
                  </a:srgbClr>
                </a:solidFill>
                <a:latin typeface="Arial"/>
              </a:rPr>
              <a:t>Components</a:t>
            </a:r>
          </a:p>
        </p:txBody>
      </p:sp>
      <p:sp>
        <p:nvSpPr>
          <p:cNvPr id="11" name="Rectangle: Rounded Corners 10">
            <a:extLst>
              <a:ext uri="{FF2B5EF4-FFF2-40B4-BE49-F238E27FC236}">
                <a16:creationId xmlns:a16="http://schemas.microsoft.com/office/drawing/2014/main" id="{56B52AF0-BE26-78BD-926D-91B5015C0A74}"/>
              </a:ext>
            </a:extLst>
          </p:cNvPr>
          <p:cNvSpPr/>
          <p:nvPr/>
        </p:nvSpPr>
        <p:spPr>
          <a:xfrm>
            <a:off x="1882140" y="1468439"/>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case studies/examples</a:t>
            </a:r>
          </a:p>
        </p:txBody>
      </p:sp>
      <p:sp>
        <p:nvSpPr>
          <p:cNvPr id="13" name="Rectangle: Rounded Corners 12">
            <a:extLst>
              <a:ext uri="{FF2B5EF4-FFF2-40B4-BE49-F238E27FC236}">
                <a16:creationId xmlns:a16="http://schemas.microsoft.com/office/drawing/2014/main" id="{4E082B78-6D36-8415-D573-6BD959C837A7}"/>
              </a:ext>
            </a:extLst>
          </p:cNvPr>
          <p:cNvSpPr/>
          <p:nvPr/>
        </p:nvSpPr>
        <p:spPr>
          <a:xfrm>
            <a:off x="1882140" y="1984898"/>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benefit cliff calculators</a:t>
            </a:r>
          </a:p>
        </p:txBody>
      </p:sp>
      <p:sp>
        <p:nvSpPr>
          <p:cNvPr id="14" name="Rectangle: Rounded Corners 13">
            <a:extLst>
              <a:ext uri="{FF2B5EF4-FFF2-40B4-BE49-F238E27FC236}">
                <a16:creationId xmlns:a16="http://schemas.microsoft.com/office/drawing/2014/main" id="{2DA825BA-5558-1C43-54EF-D6A16C90CF1A}"/>
              </a:ext>
            </a:extLst>
          </p:cNvPr>
          <p:cNvSpPr/>
          <p:nvPr/>
        </p:nvSpPr>
        <p:spPr>
          <a:xfrm>
            <a:off x="1882140" y="2495960"/>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policy change rationale</a:t>
            </a:r>
          </a:p>
        </p:txBody>
      </p:sp>
      <p:sp>
        <p:nvSpPr>
          <p:cNvPr id="15" name="Rectangle: Rounded Corners 14">
            <a:extLst>
              <a:ext uri="{FF2B5EF4-FFF2-40B4-BE49-F238E27FC236}">
                <a16:creationId xmlns:a16="http://schemas.microsoft.com/office/drawing/2014/main" id="{3AB8D477-7788-80E8-1BDF-4293B0B244AC}"/>
              </a:ext>
            </a:extLst>
          </p:cNvPr>
          <p:cNvSpPr/>
          <p:nvPr/>
        </p:nvSpPr>
        <p:spPr>
          <a:xfrm>
            <a:off x="1882140" y="3020657"/>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culture change</a:t>
            </a:r>
          </a:p>
        </p:txBody>
      </p:sp>
      <p:sp>
        <p:nvSpPr>
          <p:cNvPr id="16" name="Rectangle: Rounded Corners 15">
            <a:extLst>
              <a:ext uri="{FF2B5EF4-FFF2-40B4-BE49-F238E27FC236}">
                <a16:creationId xmlns:a16="http://schemas.microsoft.com/office/drawing/2014/main" id="{4C4E02D7-3880-8E99-CBE7-9692628829AC}"/>
              </a:ext>
            </a:extLst>
          </p:cNvPr>
          <p:cNvSpPr/>
          <p:nvPr/>
        </p:nvSpPr>
        <p:spPr>
          <a:xfrm>
            <a:off x="1882140" y="3545354"/>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third-party provider strategies</a:t>
            </a:r>
          </a:p>
        </p:txBody>
      </p:sp>
      <p:sp>
        <p:nvSpPr>
          <p:cNvPr id="17" name="Rectangle: Rounded Corners 16">
            <a:extLst>
              <a:ext uri="{FF2B5EF4-FFF2-40B4-BE49-F238E27FC236}">
                <a16:creationId xmlns:a16="http://schemas.microsoft.com/office/drawing/2014/main" id="{A8B38486-F73B-00A5-E62E-06E01584A33B}"/>
              </a:ext>
            </a:extLst>
          </p:cNvPr>
          <p:cNvSpPr/>
          <p:nvPr/>
        </p:nvSpPr>
        <p:spPr>
          <a:xfrm>
            <a:off x="1882140" y="4070051"/>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employer strategies</a:t>
            </a:r>
          </a:p>
        </p:txBody>
      </p:sp>
      <p:sp>
        <p:nvSpPr>
          <p:cNvPr id="3" name="Rectangle: Rounded Corners 2">
            <a:extLst>
              <a:ext uri="{FF2B5EF4-FFF2-40B4-BE49-F238E27FC236}">
                <a16:creationId xmlns:a16="http://schemas.microsoft.com/office/drawing/2014/main" id="{0CD8A368-B07F-0BD6-E2A4-5AE8E4DDE022}"/>
              </a:ext>
            </a:extLst>
          </p:cNvPr>
          <p:cNvSpPr/>
          <p:nvPr/>
        </p:nvSpPr>
        <p:spPr>
          <a:xfrm>
            <a:off x="4061460" y="1468439"/>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funding mechanisms</a:t>
            </a:r>
          </a:p>
        </p:txBody>
      </p:sp>
      <p:sp>
        <p:nvSpPr>
          <p:cNvPr id="4" name="Rectangle: Rounded Corners 3">
            <a:extLst>
              <a:ext uri="{FF2B5EF4-FFF2-40B4-BE49-F238E27FC236}">
                <a16:creationId xmlns:a16="http://schemas.microsoft.com/office/drawing/2014/main" id="{630863AD-026A-2823-3582-4CA503DF5D59}"/>
              </a:ext>
            </a:extLst>
          </p:cNvPr>
          <p:cNvSpPr/>
          <p:nvPr/>
        </p:nvSpPr>
        <p:spPr>
          <a:xfrm>
            <a:off x="4061460" y="1984898"/>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MOUs required for change?</a:t>
            </a:r>
          </a:p>
        </p:txBody>
      </p:sp>
      <p:sp>
        <p:nvSpPr>
          <p:cNvPr id="5" name="Rectangle: Rounded Corners 4">
            <a:extLst>
              <a:ext uri="{FF2B5EF4-FFF2-40B4-BE49-F238E27FC236}">
                <a16:creationId xmlns:a16="http://schemas.microsoft.com/office/drawing/2014/main" id="{9D88A7B7-809C-6FB2-2C7F-AE4521F58F49}"/>
              </a:ext>
            </a:extLst>
          </p:cNvPr>
          <p:cNvSpPr/>
          <p:nvPr/>
        </p:nvSpPr>
        <p:spPr>
          <a:xfrm>
            <a:off x="4061460" y="2495960"/>
            <a:ext cx="2042160" cy="403011"/>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how one policy impacted other policies</a:t>
            </a:r>
          </a:p>
        </p:txBody>
      </p:sp>
      <p:sp>
        <p:nvSpPr>
          <p:cNvPr id="6" name="Rectangle: Rounded Corners 5">
            <a:extLst>
              <a:ext uri="{FF2B5EF4-FFF2-40B4-BE49-F238E27FC236}">
                <a16:creationId xmlns:a16="http://schemas.microsoft.com/office/drawing/2014/main" id="{46639AA3-E374-3FC1-D21C-04F4B616B087}"/>
              </a:ext>
            </a:extLst>
          </p:cNvPr>
          <p:cNvSpPr/>
          <p:nvPr/>
        </p:nvSpPr>
        <p:spPr>
          <a:xfrm>
            <a:off x="4061460" y="3020657"/>
            <a:ext cx="3840480" cy="1452405"/>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r>
              <a:rPr lang="en-US">
                <a:solidFill>
                  <a:srgbClr val="EEEEEE">
                    <a:lumMod val="10000"/>
                  </a:srgbClr>
                </a:solidFill>
                <a:latin typeface="Arial"/>
              </a:rPr>
              <a:t>“Can you include a little blurb? Here’s what this policy is; how does this policy affect the way benefits phase out? How do benefits phase out? Which all else equal means X? Pulling the pieces … how does this relate to other policies?”</a:t>
            </a:r>
          </a:p>
        </p:txBody>
      </p:sp>
      <p:cxnSp>
        <p:nvCxnSpPr>
          <p:cNvPr id="20" name="Straight Arrow Connector 19">
            <a:extLst>
              <a:ext uri="{FF2B5EF4-FFF2-40B4-BE49-F238E27FC236}">
                <a16:creationId xmlns:a16="http://schemas.microsoft.com/office/drawing/2014/main" id="{80460323-CFF1-C1D0-92B0-F7769E8EA169}"/>
              </a:ext>
            </a:extLst>
          </p:cNvPr>
          <p:cNvCxnSpPr>
            <a:stCxn id="5" idx="2"/>
          </p:cNvCxnSpPr>
          <p:nvPr/>
        </p:nvCxnSpPr>
        <p:spPr>
          <a:xfrm>
            <a:off x="5082540" y="2898972"/>
            <a:ext cx="121920" cy="202369"/>
          </a:xfrm>
          <a:prstGeom prst="straightConnector1">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C8E8EC3-9990-4B02-2773-359D75A741EA}"/>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3011842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367D-1101-668D-5103-1030E8A5100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50357B-EE0D-4561-F963-D33581E3E947}"/>
              </a:ext>
            </a:extLst>
          </p:cNvPr>
          <p:cNvSpPr txBox="1"/>
          <p:nvPr/>
        </p:nvSpPr>
        <p:spPr>
          <a:xfrm>
            <a:off x="747144" y="1811928"/>
            <a:ext cx="7649711" cy="1569660"/>
          </a:xfrm>
          <a:prstGeom prst="rect">
            <a:avLst/>
          </a:prstGeom>
          <a:noFill/>
        </p:spPr>
        <p:txBody>
          <a:bodyPr wrap="square">
            <a:spAutoFit/>
          </a:bodyPr>
          <a:lstStyle/>
          <a:p>
            <a:pPr algn="ctr"/>
            <a:r>
              <a:rPr lang="en-US" sz="4800" b="0" i="0" dirty="0">
                <a:solidFill>
                  <a:schemeClr val="bg1"/>
                </a:solidFill>
                <a:effectLst/>
                <a:latin typeface="Franklin Gothic Demi Cond" panose="020B0706030402020204" pitchFamily="34" charset="0"/>
              </a:rPr>
              <a:t>Benefit Cliff Resource Hub Demonstration</a:t>
            </a:r>
            <a:endParaRPr lang="en-US" sz="40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3991263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894A1-27AE-199A-77C4-B2BBBE71031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45FA301-99BA-8923-E228-5C14CDF9159A}"/>
              </a:ext>
            </a:extLst>
          </p:cNvPr>
          <p:cNvSpPr/>
          <p:nvPr/>
        </p:nvSpPr>
        <p:spPr>
          <a:xfrm>
            <a:off x="457200" y="4788568"/>
            <a:ext cx="751985" cy="5352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959232E9-73AE-1615-B91B-D080E575DB92}"/>
              </a:ext>
            </a:extLst>
          </p:cNvPr>
          <p:cNvSpPr>
            <a:spLocks noGrp="1"/>
          </p:cNvSpPr>
          <p:nvPr>
            <p:ph type="body" sz="quarter" idx="17"/>
          </p:nvPr>
        </p:nvSpPr>
        <p:spPr/>
        <p:txBody>
          <a:bodyPr>
            <a:normAutofit fontScale="92500" lnSpcReduction="10000"/>
          </a:bodyPr>
          <a:lstStyle/>
          <a:p>
            <a:r>
              <a:rPr lang="en-US" b="0" dirty="0">
                <a:latin typeface="Franklin Gothic Demi Cond"/>
              </a:rPr>
              <a:t>A Note About Income Sources</a:t>
            </a:r>
          </a:p>
        </p:txBody>
      </p:sp>
      <p:sp>
        <p:nvSpPr>
          <p:cNvPr id="4" name="Text Placeholder 3">
            <a:extLst>
              <a:ext uri="{FF2B5EF4-FFF2-40B4-BE49-F238E27FC236}">
                <a16:creationId xmlns:a16="http://schemas.microsoft.com/office/drawing/2014/main" id="{CDDA77C1-F045-61D5-33B6-33D6E8903236}"/>
              </a:ext>
            </a:extLst>
          </p:cNvPr>
          <p:cNvSpPr>
            <a:spLocks noGrp="1"/>
          </p:cNvSpPr>
          <p:nvPr>
            <p:ph type="body" sz="quarter" idx="21"/>
          </p:nvPr>
        </p:nvSpPr>
        <p:spPr/>
        <p:txBody>
          <a:bodyPr/>
          <a:lstStyle/>
          <a:p>
            <a:pPr marL="400047" indent="-285750">
              <a:buFont typeface="Arial" panose="020B0604020202020204" pitchFamily="34" charset="0"/>
              <a:buChar char="•"/>
            </a:pPr>
            <a:r>
              <a:rPr lang="en-US" dirty="0"/>
              <a:t>Child support adds another layer of complexity</a:t>
            </a:r>
          </a:p>
          <a:p>
            <a:pPr marL="400047" indent="-285750">
              <a:buFont typeface="Arial" panose="020B0604020202020204" pitchFamily="34" charset="0"/>
              <a:buChar char="•"/>
            </a:pPr>
            <a:r>
              <a:rPr lang="en-US" dirty="0"/>
              <a:t>Pass-Through and Disregard Policies</a:t>
            </a:r>
          </a:p>
          <a:p>
            <a:pPr marL="400047" indent="-285750">
              <a:buFont typeface="Arial" panose="020B0604020202020204" pitchFamily="34" charset="0"/>
              <a:buChar char="•"/>
            </a:pPr>
            <a:r>
              <a:rPr lang="en-US" dirty="0"/>
              <a:t>“Fill the Gap” Policies</a:t>
            </a:r>
          </a:p>
          <a:p>
            <a:pPr marL="400047" indent="-285750">
              <a:buFont typeface="Arial" panose="020B0604020202020204" pitchFamily="34" charset="0"/>
              <a:buChar char="•"/>
            </a:pPr>
            <a:r>
              <a:rPr lang="en-US" dirty="0"/>
              <a:t>Excess Payment Policies</a:t>
            </a:r>
          </a:p>
        </p:txBody>
      </p:sp>
      <p:sp>
        <p:nvSpPr>
          <p:cNvPr id="3" name="TextBox 2">
            <a:extLst>
              <a:ext uri="{FF2B5EF4-FFF2-40B4-BE49-F238E27FC236}">
                <a16:creationId xmlns:a16="http://schemas.microsoft.com/office/drawing/2014/main" id="{FC3DCB3D-5592-1590-FEE1-C463FDB8AA23}"/>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136753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32C09-67FB-CDB6-3464-F5767CEB68F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9852475-760F-96FF-3F76-992D4B99F099}"/>
              </a:ext>
            </a:extLst>
          </p:cNvPr>
          <p:cNvSpPr/>
          <p:nvPr/>
        </p:nvSpPr>
        <p:spPr>
          <a:xfrm>
            <a:off x="457200" y="4788568"/>
            <a:ext cx="751985" cy="5352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54508F02-1D7F-E54B-2B6A-CA06793F99D6}"/>
              </a:ext>
            </a:extLst>
          </p:cNvPr>
          <p:cNvSpPr>
            <a:spLocks noGrp="1"/>
          </p:cNvSpPr>
          <p:nvPr>
            <p:ph type="body" sz="quarter" idx="17"/>
          </p:nvPr>
        </p:nvSpPr>
        <p:spPr/>
        <p:txBody>
          <a:bodyPr>
            <a:normAutofit fontScale="92500" lnSpcReduction="10000"/>
          </a:bodyPr>
          <a:lstStyle/>
          <a:p>
            <a:r>
              <a:rPr lang="en-US" b="0" dirty="0">
                <a:latin typeface="Franklin Gothic Demi Cond"/>
              </a:rPr>
              <a:t>Benefit Cliff Resource Hub</a:t>
            </a:r>
            <a:endParaRPr lang="en-US" b="0" dirty="0"/>
          </a:p>
        </p:txBody>
      </p:sp>
      <p:pic>
        <p:nvPicPr>
          <p:cNvPr id="5" name="Picture 4">
            <a:extLst>
              <a:ext uri="{FF2B5EF4-FFF2-40B4-BE49-F238E27FC236}">
                <a16:creationId xmlns:a16="http://schemas.microsoft.com/office/drawing/2014/main" id="{49D2654E-43B2-5D75-BE0F-94FF25EC61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4765" y="1604581"/>
            <a:ext cx="4761152" cy="3347493"/>
          </a:xfrm>
          <a:prstGeom prst="rect">
            <a:avLst/>
          </a:prstGeom>
        </p:spPr>
      </p:pic>
      <p:sp>
        <p:nvSpPr>
          <p:cNvPr id="3" name="TextBox 2">
            <a:extLst>
              <a:ext uri="{FF2B5EF4-FFF2-40B4-BE49-F238E27FC236}">
                <a16:creationId xmlns:a16="http://schemas.microsoft.com/office/drawing/2014/main" id="{C6B3E050-E21C-5D4B-9D3A-BEDC9FB88348}"/>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1772199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222D5-B699-B302-AF3F-7FD18408DBF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6158586-27D1-3401-8038-CEC97FE2CC61}"/>
              </a:ext>
            </a:extLst>
          </p:cNvPr>
          <p:cNvSpPr/>
          <p:nvPr/>
        </p:nvSpPr>
        <p:spPr>
          <a:xfrm>
            <a:off x="457200" y="4788568"/>
            <a:ext cx="751985" cy="5352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95835AE5-1D5F-7025-E511-ACCEE5A778D4}"/>
              </a:ext>
            </a:extLst>
          </p:cNvPr>
          <p:cNvSpPr>
            <a:spLocks noGrp="1"/>
          </p:cNvSpPr>
          <p:nvPr>
            <p:ph type="body" sz="quarter" idx="17"/>
          </p:nvPr>
        </p:nvSpPr>
        <p:spPr/>
        <p:txBody>
          <a:bodyPr>
            <a:normAutofit fontScale="92500" lnSpcReduction="10000"/>
          </a:bodyPr>
          <a:lstStyle/>
          <a:p>
            <a:r>
              <a:rPr lang="en-US" b="0" dirty="0">
                <a:latin typeface="Franklin Gothic Demi Cond"/>
              </a:rPr>
              <a:t>Benefit Cliff Resource Hub</a:t>
            </a:r>
            <a:endParaRPr lang="en-US" b="0" dirty="0"/>
          </a:p>
        </p:txBody>
      </p:sp>
      <p:sp>
        <p:nvSpPr>
          <p:cNvPr id="3" name="TextBox 2">
            <a:extLst>
              <a:ext uri="{FF2B5EF4-FFF2-40B4-BE49-F238E27FC236}">
                <a16:creationId xmlns:a16="http://schemas.microsoft.com/office/drawing/2014/main" id="{EAB6E356-A552-953F-E9EF-FCD31EB1FCC0}"/>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pic>
        <p:nvPicPr>
          <p:cNvPr id="6" name="Picture 5">
            <a:extLst>
              <a:ext uri="{FF2B5EF4-FFF2-40B4-BE49-F238E27FC236}">
                <a16:creationId xmlns:a16="http://schemas.microsoft.com/office/drawing/2014/main" id="{632CEBD7-64C6-6BB0-9669-7F89C6393DB9}"/>
              </a:ext>
            </a:extLst>
          </p:cNvPr>
          <p:cNvPicPr>
            <a:picLocks noChangeAspect="1"/>
          </p:cNvPicPr>
          <p:nvPr/>
        </p:nvPicPr>
        <p:blipFill>
          <a:blip r:embed="rId3"/>
          <a:stretch>
            <a:fillRect/>
          </a:stretch>
        </p:blipFill>
        <p:spPr>
          <a:xfrm>
            <a:off x="730002" y="1823274"/>
            <a:ext cx="7683895" cy="2521080"/>
          </a:xfrm>
          <a:prstGeom prst="rect">
            <a:avLst/>
          </a:prstGeom>
        </p:spPr>
      </p:pic>
    </p:spTree>
    <p:extLst>
      <p:ext uri="{BB962C8B-B14F-4D97-AF65-F5344CB8AC3E}">
        <p14:creationId xmlns:p14="http://schemas.microsoft.com/office/powerpoint/2010/main" val="3367831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06D781B-8FD2-FCCB-C53A-0DA035FCDDA1}"/>
              </a:ext>
            </a:extLst>
          </p:cNvPr>
          <p:cNvSpPr/>
          <p:nvPr/>
        </p:nvSpPr>
        <p:spPr>
          <a:xfrm>
            <a:off x="457200" y="4788568"/>
            <a:ext cx="751985" cy="5352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5064E916-01B7-E2DE-2444-E5E6DBA5DC21}"/>
              </a:ext>
            </a:extLst>
          </p:cNvPr>
          <p:cNvSpPr>
            <a:spLocks noGrp="1"/>
          </p:cNvSpPr>
          <p:nvPr>
            <p:ph type="body" sz="quarter" idx="17"/>
          </p:nvPr>
        </p:nvSpPr>
        <p:spPr/>
        <p:txBody>
          <a:bodyPr>
            <a:normAutofit fontScale="92500" lnSpcReduction="10000"/>
          </a:bodyPr>
          <a:lstStyle/>
          <a:p>
            <a:r>
              <a:rPr lang="en-US" b="0" dirty="0">
                <a:latin typeface="Franklin Gothic Demi Cond"/>
              </a:rPr>
              <a:t>Benefit Cliff Resource Hub</a:t>
            </a:r>
            <a:endParaRPr lang="en-US" b="0" dirty="0"/>
          </a:p>
        </p:txBody>
      </p:sp>
      <p:pic>
        <p:nvPicPr>
          <p:cNvPr id="4" name="Picture 3">
            <a:extLst>
              <a:ext uri="{FF2B5EF4-FFF2-40B4-BE49-F238E27FC236}">
                <a16:creationId xmlns:a16="http://schemas.microsoft.com/office/drawing/2014/main" id="{7097807A-75D9-CFB6-822B-1F85752DE2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243" y="1653256"/>
            <a:ext cx="3060551" cy="3402932"/>
          </a:xfrm>
          <a:prstGeom prst="rect">
            <a:avLst/>
          </a:prstGeom>
        </p:spPr>
      </p:pic>
      <p:pic>
        <p:nvPicPr>
          <p:cNvPr id="8" name="Picture 7">
            <a:extLst>
              <a:ext uri="{FF2B5EF4-FFF2-40B4-BE49-F238E27FC236}">
                <a16:creationId xmlns:a16="http://schemas.microsoft.com/office/drawing/2014/main" id="{7FE0B72D-FD04-500F-9457-367D384586D9}"/>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646089" y="1653256"/>
            <a:ext cx="4415069" cy="3402932"/>
          </a:xfrm>
          <a:prstGeom prst="rect">
            <a:avLst/>
          </a:prstGeom>
        </p:spPr>
      </p:pic>
      <p:sp>
        <p:nvSpPr>
          <p:cNvPr id="3" name="TextBox 2">
            <a:extLst>
              <a:ext uri="{FF2B5EF4-FFF2-40B4-BE49-F238E27FC236}">
                <a16:creationId xmlns:a16="http://schemas.microsoft.com/office/drawing/2014/main" id="{53FAEB3C-0926-2CF7-A036-BFDC027406EF}"/>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232490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76490-26C7-9C6B-D0C7-83B6A34F614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3614FEC-2676-0B54-4BDE-8373284F7DED}"/>
              </a:ext>
            </a:extLst>
          </p:cNvPr>
          <p:cNvSpPr/>
          <p:nvPr/>
        </p:nvSpPr>
        <p:spPr>
          <a:xfrm>
            <a:off x="457200" y="4788568"/>
            <a:ext cx="751985" cy="5352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AEFE146A-2DE6-7C1E-3378-6776901304FC}"/>
              </a:ext>
            </a:extLst>
          </p:cNvPr>
          <p:cNvSpPr>
            <a:spLocks noGrp="1"/>
          </p:cNvSpPr>
          <p:nvPr>
            <p:ph type="body" sz="quarter" idx="17"/>
          </p:nvPr>
        </p:nvSpPr>
        <p:spPr/>
        <p:txBody>
          <a:bodyPr>
            <a:normAutofit fontScale="92500" lnSpcReduction="10000"/>
          </a:bodyPr>
          <a:lstStyle/>
          <a:p>
            <a:r>
              <a:rPr lang="en-US" b="0" dirty="0">
                <a:latin typeface="Franklin Gothic Demi Cond"/>
              </a:rPr>
              <a:t>Benefit Cliff Resource Hub</a:t>
            </a:r>
            <a:endParaRPr lang="en-US" b="0" dirty="0"/>
          </a:p>
        </p:txBody>
      </p:sp>
      <p:pic>
        <p:nvPicPr>
          <p:cNvPr id="4" name="Picture 3">
            <a:extLst>
              <a:ext uri="{FF2B5EF4-FFF2-40B4-BE49-F238E27FC236}">
                <a16:creationId xmlns:a16="http://schemas.microsoft.com/office/drawing/2014/main" id="{23EBF96A-76E9-9DBA-F8D5-D2165A25C871}"/>
              </a:ext>
            </a:extLst>
          </p:cNvPr>
          <p:cNvPicPr>
            <a:picLocks noChangeAspect="1"/>
          </p:cNvPicPr>
          <p:nvPr/>
        </p:nvPicPr>
        <p:blipFill>
          <a:blip r:embed="rId3"/>
          <a:stretch>
            <a:fillRect/>
          </a:stretch>
        </p:blipFill>
        <p:spPr>
          <a:xfrm>
            <a:off x="2034270" y="1604029"/>
            <a:ext cx="5075360" cy="3452159"/>
          </a:xfrm>
          <a:prstGeom prst="rect">
            <a:avLst/>
          </a:prstGeom>
        </p:spPr>
      </p:pic>
      <p:sp>
        <p:nvSpPr>
          <p:cNvPr id="3" name="TextBox 2">
            <a:extLst>
              <a:ext uri="{FF2B5EF4-FFF2-40B4-BE49-F238E27FC236}">
                <a16:creationId xmlns:a16="http://schemas.microsoft.com/office/drawing/2014/main" id="{E965E9F7-D3AF-1C5C-CEBA-2F82C9F602AF}"/>
              </a:ext>
            </a:extLst>
          </p:cNvPr>
          <p:cNvSpPr txBox="1"/>
          <p:nvPr/>
        </p:nvSpPr>
        <p:spPr>
          <a:xfrm>
            <a:off x="6199632" y="4928056"/>
            <a:ext cx="4837176" cy="215444"/>
          </a:xfrm>
          <a:prstGeom prst="rect">
            <a:avLst/>
          </a:prstGeom>
          <a:noFill/>
        </p:spPr>
        <p:txBody>
          <a:bodyPr wrap="square" rtlCol="0">
            <a:spAutoFit/>
          </a:bodyPr>
          <a:lstStyle/>
          <a:p>
            <a:r>
              <a:rPr lang="en-US" sz="800" dirty="0">
                <a:solidFill>
                  <a:srgbClr val="696969"/>
                </a:solidFill>
              </a:rPr>
              <a:t>Source: APHSA Benefit Cliff Resource Hub</a:t>
            </a:r>
          </a:p>
        </p:txBody>
      </p:sp>
    </p:spTree>
    <p:extLst>
      <p:ext uri="{BB962C8B-B14F-4D97-AF65-F5344CB8AC3E}">
        <p14:creationId xmlns:p14="http://schemas.microsoft.com/office/powerpoint/2010/main" val="4041960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70B7F910-FFAA-254D-DA55-19C5E00D0A2F}"/>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1C3436E6-D67F-8D46-1AED-69909A99A0CE}"/>
              </a:ext>
            </a:extLst>
          </p:cNvPr>
          <p:cNvSpPr>
            <a:spLocks noGrp="1"/>
          </p:cNvSpPr>
          <p:nvPr>
            <p:ph type="body" sz="quarter" idx="18"/>
          </p:nvPr>
        </p:nvSpPr>
        <p:spPr>
          <a:xfrm>
            <a:off x="342024" y="896112"/>
            <a:ext cx="3546755" cy="3423827"/>
          </a:xfrm>
        </p:spPr>
        <p:txBody>
          <a:bodyPr/>
          <a:lstStyle/>
          <a:p>
            <a:pPr marL="456565" indent="-342265">
              <a:buFont typeface="Arial"/>
              <a:buChar char="•"/>
            </a:pPr>
            <a:r>
              <a:rPr lang="en-US" dirty="0"/>
              <a:t>Human services at its best helps families in times of need to stabilize and build toward economic mobility (APHSA, 2020).  </a:t>
            </a:r>
          </a:p>
          <a:p>
            <a:pPr marL="456565" indent="-342265">
              <a:buFont typeface="Arial"/>
              <a:buChar char="•"/>
            </a:pPr>
            <a:r>
              <a:rPr lang="en-US" dirty="0"/>
              <a:t>Research shows that in many cases, having both parents involved in a child’s life and supporting their wellbeing correlates positively with improved outcomes for that child (e.g., </a:t>
            </a:r>
            <a:r>
              <a:rPr lang="en-US" dirty="0" err="1"/>
              <a:t>Flouri</a:t>
            </a:r>
            <a:r>
              <a:rPr lang="en-US" dirty="0"/>
              <a:t>, 2006; </a:t>
            </a:r>
            <a:r>
              <a:rPr lang="en-US" dirty="0" err="1"/>
              <a:t>Nepomnyaschy</a:t>
            </a:r>
            <a:r>
              <a:rPr lang="en-US" dirty="0"/>
              <a:t> L, Magnuson K., &amp; Berger LM, 2013).</a:t>
            </a:r>
          </a:p>
          <a:p>
            <a:pPr>
              <a:buFont typeface="Arial"/>
              <a:buChar char="•"/>
            </a:pPr>
            <a:r>
              <a:rPr lang="en-US" dirty="0"/>
              <a:t>When we support parents’ economic mobility, they are better equipped to care for the needs of their children. </a:t>
            </a:r>
          </a:p>
        </p:txBody>
      </p:sp>
      <p:sp>
        <p:nvSpPr>
          <p:cNvPr id="14" name="Text Placeholder 13">
            <a:extLst>
              <a:ext uri="{FF2B5EF4-FFF2-40B4-BE49-F238E27FC236}">
                <a16:creationId xmlns:a16="http://schemas.microsoft.com/office/drawing/2014/main" id="{38A15F02-8D88-5A30-B3B4-16C3F5A6CA08}"/>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Our Shared Vision: Stability and Mobility</a:t>
            </a:r>
            <a:endParaRPr lang="en-US" dirty="0">
              <a:solidFill>
                <a:srgbClr val="1F497D"/>
              </a:solidFill>
            </a:endParaRPr>
          </a:p>
        </p:txBody>
      </p:sp>
      <p:pic>
        <p:nvPicPr>
          <p:cNvPr id="5" name="Picture 4" descr="Son holding father's hand">
            <a:extLst>
              <a:ext uri="{FF2B5EF4-FFF2-40B4-BE49-F238E27FC236}">
                <a16:creationId xmlns:a16="http://schemas.microsoft.com/office/drawing/2014/main" id="{85B588AB-0106-5284-BBB7-7AA69BDAC8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04999" y="1229080"/>
            <a:ext cx="4040715" cy="2685339"/>
          </a:xfrm>
          <a:prstGeom prst="rect">
            <a:avLst/>
          </a:prstGeom>
        </p:spPr>
      </p:pic>
    </p:spTree>
    <p:extLst>
      <p:ext uri="{BB962C8B-B14F-4D97-AF65-F5344CB8AC3E}">
        <p14:creationId xmlns:p14="http://schemas.microsoft.com/office/powerpoint/2010/main" val="2668675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72CE2047-FCD3-2D87-5B37-165E23D813EE}"/>
            </a:ext>
          </a:extLst>
        </p:cNvPr>
        <p:cNvGrpSpPr/>
        <p:nvPr/>
      </p:nvGrpSpPr>
      <p:grpSpPr>
        <a:xfrm>
          <a:off x="0" y="0"/>
          <a:ext cx="0" cy="0"/>
          <a:chOff x="0" y="0"/>
          <a:chExt cx="0" cy="0"/>
        </a:xfrm>
      </p:grpSpPr>
      <p:sp>
        <p:nvSpPr>
          <p:cNvPr id="19" name="Text Placeholder 18">
            <a:extLst>
              <a:ext uri="{FF2B5EF4-FFF2-40B4-BE49-F238E27FC236}">
                <a16:creationId xmlns:a16="http://schemas.microsoft.com/office/drawing/2014/main" id="{31572B68-F6B9-20D3-9221-57B8D06B9E7C}"/>
              </a:ext>
            </a:extLst>
          </p:cNvPr>
          <p:cNvSpPr>
            <a:spLocks noGrp="1"/>
          </p:cNvSpPr>
          <p:nvPr>
            <p:ph type="body" sz="quarter" idx="18"/>
          </p:nvPr>
        </p:nvSpPr>
        <p:spPr>
          <a:xfrm>
            <a:off x="342024" y="892006"/>
            <a:ext cx="7903479" cy="3884556"/>
          </a:xfrm>
        </p:spPr>
        <p:txBody>
          <a:bodyPr/>
          <a:lstStyle/>
          <a:p>
            <a:r>
              <a:rPr lang="en-US" sz="1200" dirty="0"/>
              <a:t>What Are Benefits Cliffs? Federal Reserve Bank of Atlanta. https://www.atlantafed.org/economic-mobility-and-resilience/advancing-careers-for-low-income-families/what-are-benefits-cliffs</a:t>
            </a:r>
          </a:p>
          <a:p>
            <a:r>
              <a:rPr lang="en-US" sz="1200" dirty="0"/>
              <a:t>For TAEM Surveys see Investing in community expertise, Tennessee takes on the benefits cliff. Fed Communities. https://fedcommunities.org/stories/tennessee-benefits-cliff-investing-community-expertise/</a:t>
            </a:r>
          </a:p>
          <a:p>
            <a:r>
              <a:rPr lang="en-US" sz="1200" dirty="0"/>
              <a:t>Strengthening the American Dream. Sutherland Institute. https://sutherlandinstitute.org/wp-content/uploads/2024/11/Strengthening_the_American_Dream.pdf</a:t>
            </a:r>
          </a:p>
          <a:p>
            <a:r>
              <a:rPr lang="en-US" sz="1200" dirty="0"/>
              <a:t>Benefit Cliff Resource Hub. American Public Human Services Association. https://aphsa.org/benefit-cliff-dashboard/</a:t>
            </a:r>
          </a:p>
          <a:p>
            <a:r>
              <a:rPr lang="en-US" sz="1200" dirty="0"/>
              <a:t>Cornerstone for Resilient Communities and a Revitalized Economy: The Role of Human Services in Building Well-Being from the Ground Up. American Public Human Services Association. https://aphsa.org/wp-content/uploads/2024/07/21604f7d-b78c-4fa1-80e3-369fd6473c9d.pdf</a:t>
            </a:r>
          </a:p>
          <a:p>
            <a:r>
              <a:rPr lang="en-US" sz="1200" dirty="0" err="1"/>
              <a:t>Flouri</a:t>
            </a:r>
            <a:r>
              <a:rPr lang="en-US" sz="1200" dirty="0"/>
              <a:t> E. (2006). Parental interest in children’s education, children’s self-esteem and locus of control, and later educational attainment: Twenty-six year follow-up of the 1970 British Birth Control. </a:t>
            </a:r>
            <a:r>
              <a:rPr lang="en-US" sz="1200" i="1" dirty="0"/>
              <a:t>British Journal of Educational Psychology, 76</a:t>
            </a:r>
            <a:r>
              <a:rPr lang="en-US" sz="1200" dirty="0"/>
              <a:t>(1), 41-55. </a:t>
            </a:r>
            <a:r>
              <a:rPr lang="en-US" sz="1200" dirty="0">
                <a:hlinkClick r:id="rId3"/>
              </a:rPr>
              <a:t>‪</a:t>
            </a:r>
            <a:r>
              <a:rPr lang="en-US" sz="1200" dirty="0"/>
              <a:t>https://scholar.google.com/</a:t>
            </a:r>
            <a:r>
              <a:rPr lang="en-US" sz="1200" dirty="0" err="1"/>
              <a:t>citations?user</a:t>
            </a:r>
            <a:r>
              <a:rPr lang="en-US" sz="1200" dirty="0"/>
              <a:t>=</a:t>
            </a:r>
            <a:r>
              <a:rPr lang="en-US" sz="1200" dirty="0" err="1"/>
              <a:t>eKAmFrwAAAAJ&amp;hl</a:t>
            </a:r>
            <a:r>
              <a:rPr lang="en-US" sz="1200" dirty="0"/>
              <a:t>=</a:t>
            </a:r>
            <a:r>
              <a:rPr lang="en-US" sz="1200" dirty="0" err="1"/>
              <a:t>en</a:t>
            </a:r>
            <a:r>
              <a:rPr lang="en-US" sz="1200" dirty="0"/>
              <a:t> </a:t>
            </a:r>
          </a:p>
          <a:p>
            <a:r>
              <a:rPr lang="en-US" sz="1200" dirty="0" err="1"/>
              <a:t>Nepomnyaschy</a:t>
            </a:r>
            <a:r>
              <a:rPr lang="en-US" sz="1200" dirty="0"/>
              <a:t> L, Magnuson K., &amp; Berger LM. (2013). Child support and young children’s development. </a:t>
            </a:r>
            <a:r>
              <a:rPr lang="en-US" sz="1200" i="1" dirty="0"/>
              <a:t>The Social service review, 86</a:t>
            </a:r>
            <a:r>
              <a:rPr lang="en-US" sz="1200" dirty="0"/>
              <a:t>(1), 3-35. https://doi.org/10.1086/665668</a:t>
            </a:r>
          </a:p>
        </p:txBody>
      </p:sp>
      <p:sp>
        <p:nvSpPr>
          <p:cNvPr id="14" name="Text Placeholder 13">
            <a:extLst>
              <a:ext uri="{FF2B5EF4-FFF2-40B4-BE49-F238E27FC236}">
                <a16:creationId xmlns:a16="http://schemas.microsoft.com/office/drawing/2014/main" id="{0367A374-F72C-2D53-F92E-43AE4829360B}"/>
              </a:ext>
            </a:extLst>
          </p:cNvPr>
          <p:cNvSpPr>
            <a:spLocks noGrp="1"/>
          </p:cNvSpPr>
          <p:nvPr>
            <p:ph type="body" sz="quarter" idx="14"/>
          </p:nvPr>
        </p:nvSpPr>
        <p:spPr/>
        <p:txBody>
          <a:bodyPr>
            <a:normAutofit fontScale="92500" lnSpcReduction="10000"/>
          </a:bodyPr>
          <a:lstStyle/>
          <a:p>
            <a:r>
              <a:rPr lang="en-US" dirty="0">
                <a:solidFill>
                  <a:srgbClr val="1F497D"/>
                </a:solidFill>
                <a:latin typeface="Franklin Gothic Demi Cond"/>
              </a:rPr>
              <a:t>References</a:t>
            </a:r>
            <a:endParaRPr lang="en-US" dirty="0">
              <a:solidFill>
                <a:srgbClr val="1F497D"/>
              </a:solidFill>
            </a:endParaRPr>
          </a:p>
        </p:txBody>
      </p:sp>
    </p:spTree>
    <p:extLst>
      <p:ext uri="{BB962C8B-B14F-4D97-AF65-F5344CB8AC3E}">
        <p14:creationId xmlns:p14="http://schemas.microsoft.com/office/powerpoint/2010/main" val="2835171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E3546-53A0-910D-93A7-6FE4D19C4C6E}"/>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729B9CFA-C3E3-67FC-3964-7B9CF406597C}"/>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a:stretch>
            <a:fillRect/>
          </a:stretch>
        </p:blipFill>
        <p:spPr>
          <a:xfrm>
            <a:off x="-161055" y="0"/>
            <a:ext cx="9305055" cy="5143500"/>
          </a:xfrm>
          <a:prstGeom prst="rect">
            <a:avLst/>
          </a:prstGeom>
        </p:spPr>
      </p:pic>
      <p:sp>
        <p:nvSpPr>
          <p:cNvPr id="5" name="Rectangle 4">
            <a:extLst>
              <a:ext uri="{FF2B5EF4-FFF2-40B4-BE49-F238E27FC236}">
                <a16:creationId xmlns:a16="http://schemas.microsoft.com/office/drawing/2014/main" id="{54ECB74D-DD56-46FE-2431-A370BE9A5CEF}"/>
              </a:ext>
            </a:extLst>
          </p:cNvPr>
          <p:cNvSpPr/>
          <p:nvPr/>
        </p:nvSpPr>
        <p:spPr>
          <a:xfrm>
            <a:off x="-161054" y="0"/>
            <a:ext cx="5803299" cy="5143500"/>
          </a:xfrm>
          <a:prstGeom prst="rect">
            <a:avLst/>
          </a:prstGeom>
          <a:solidFill>
            <a:schemeClr val="bg1">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2" name="Rectangle 1">
            <a:extLst>
              <a:ext uri="{FF2B5EF4-FFF2-40B4-BE49-F238E27FC236}">
                <a16:creationId xmlns:a16="http://schemas.microsoft.com/office/drawing/2014/main" id="{61CF5B6E-B3C7-606D-C923-513030779E36}"/>
              </a:ext>
            </a:extLst>
          </p:cNvPr>
          <p:cNvSpPr/>
          <p:nvPr/>
        </p:nvSpPr>
        <p:spPr>
          <a:xfrm>
            <a:off x="-21657" y="326761"/>
            <a:ext cx="5663901" cy="4611311"/>
          </a:xfrm>
          <a:prstGeom prst="rect">
            <a:avLst/>
          </a:prstGeom>
          <a:solidFill>
            <a:srgbClr val="FFFFFF">
              <a:lumMod val="95000"/>
              <a:alpha val="73000"/>
            </a:srgbClr>
          </a:solidFill>
          <a:ln w="381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Open Sans" panose="020B0606030504020204" pitchFamily="34" charset="0"/>
              <a:sym typeface="Open Sans"/>
            </a:endParaRPr>
          </a:p>
        </p:txBody>
      </p:sp>
      <p:cxnSp>
        <p:nvCxnSpPr>
          <p:cNvPr id="3" name="Straight Connector 2">
            <a:extLst>
              <a:ext uri="{FF2B5EF4-FFF2-40B4-BE49-F238E27FC236}">
                <a16:creationId xmlns:a16="http://schemas.microsoft.com/office/drawing/2014/main" id="{E21F13B0-FC32-5189-FBAE-428BFFAD4EE7}"/>
              </a:ext>
            </a:extLst>
          </p:cNvPr>
          <p:cNvCxnSpPr/>
          <p:nvPr/>
        </p:nvCxnSpPr>
        <p:spPr>
          <a:xfrm>
            <a:off x="141551" y="657599"/>
            <a:ext cx="0" cy="838569"/>
          </a:xfrm>
          <a:prstGeom prst="line">
            <a:avLst/>
          </a:prstGeom>
          <a:noFill/>
          <a:ln w="19050" cap="flat" cmpd="sng" algn="ctr">
            <a:solidFill>
              <a:srgbClr val="000000"/>
            </a:solidFill>
            <a:prstDash val="solid"/>
          </a:ln>
          <a:effectLst/>
        </p:spPr>
      </p:cxnSp>
      <p:sp>
        <p:nvSpPr>
          <p:cNvPr id="4" name="Title 7">
            <a:extLst>
              <a:ext uri="{FF2B5EF4-FFF2-40B4-BE49-F238E27FC236}">
                <a16:creationId xmlns:a16="http://schemas.microsoft.com/office/drawing/2014/main" id="{826D29D5-4E53-33AA-1649-CCEC00DDF035}"/>
              </a:ext>
            </a:extLst>
          </p:cNvPr>
          <p:cNvSpPr txBox="1">
            <a:spLocks/>
          </p:cNvSpPr>
          <p:nvPr/>
        </p:nvSpPr>
        <p:spPr>
          <a:xfrm>
            <a:off x="123522" y="1885503"/>
            <a:ext cx="5453455" cy="1385311"/>
          </a:xfrm>
          <a:prstGeom prst="rect">
            <a:avLst/>
          </a:prstGeom>
        </p:spPr>
        <p:txBody>
          <a:bodyPr vert="horz" lIns="0" tIns="34290" rIns="68580" bIns="0" rtlCol="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rgbClr val="525051">
                    <a:lumMod val="50000"/>
                  </a:srgbClr>
                </a:solidFill>
                <a:effectLst/>
                <a:uLnTx/>
                <a:uFillTx/>
                <a:latin typeface="Source Sans Pro" panose="020B0503030403020204" pitchFamily="34" charset="0"/>
                <a:ea typeface="Source Sans Pro" panose="020B0503030403020204" pitchFamily="34" charset="0"/>
                <a:cs typeface="Helvetica"/>
              </a:rPr>
              <a:t>Transforming Services: </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rgbClr val="525051">
                    <a:lumMod val="50000"/>
                  </a:srgbClr>
                </a:solidFill>
                <a:effectLst/>
                <a:uLnTx/>
                <a:uFillTx/>
                <a:latin typeface="Source Sans Pro" panose="020B0503030403020204" pitchFamily="34" charset="0"/>
                <a:ea typeface="Source Sans Pro" panose="020B0503030403020204" pitchFamily="34" charset="0"/>
                <a:cs typeface="Helvetica"/>
              </a:rPr>
              <a:t>Ohio’s Approach to </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3300" b="1" i="0" u="none" strike="noStrike" kern="1200" cap="none" spc="0" normalizeH="0" baseline="0" noProof="0" dirty="0">
                <a:ln>
                  <a:noFill/>
                </a:ln>
                <a:solidFill>
                  <a:srgbClr val="525051">
                    <a:lumMod val="50000"/>
                  </a:srgbClr>
                </a:solidFill>
                <a:effectLst/>
                <a:uLnTx/>
                <a:uFillTx/>
                <a:latin typeface="Source Sans Pro" panose="020B0503030403020204" pitchFamily="34" charset="0"/>
                <a:ea typeface="Source Sans Pro" panose="020B0503030403020204" pitchFamily="34" charset="0"/>
                <a:cs typeface="Helvetica"/>
              </a:rPr>
              <a:t>Work First</a:t>
            </a:r>
          </a:p>
        </p:txBody>
      </p:sp>
      <p:sp>
        <p:nvSpPr>
          <p:cNvPr id="8" name="Rectangle 7">
            <a:extLst>
              <a:ext uri="{FF2B5EF4-FFF2-40B4-BE49-F238E27FC236}">
                <a16:creationId xmlns:a16="http://schemas.microsoft.com/office/drawing/2014/main" id="{C4723A6F-8C67-61F8-E07D-614B8E649783}"/>
              </a:ext>
            </a:extLst>
          </p:cNvPr>
          <p:cNvSpPr/>
          <p:nvPr/>
        </p:nvSpPr>
        <p:spPr>
          <a:xfrm>
            <a:off x="123522" y="3981636"/>
            <a:ext cx="5220542" cy="461665"/>
          </a:xfrm>
          <a:prstGeom prst="rect">
            <a:avLst/>
          </a:prstGeom>
          <a:noFill/>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spcBef>
                <a:spcPts val="750"/>
              </a:spcBef>
              <a:buClr>
                <a:srgbClr val="787878"/>
              </a:buClr>
              <a:buSzPct val="75000"/>
              <a:defRPr/>
            </a:pPr>
            <a:r>
              <a:rPr lang="en-US" sz="1500" b="1" kern="0" cap="all" spc="188">
                <a:latin typeface="Source Sans Pro" panose="020B0503030403020204" pitchFamily="34" charset="0"/>
                <a:ea typeface="Source Sans Pro" panose="020B0503030403020204" pitchFamily="34" charset="0"/>
                <a:cs typeface="Open Sans Light" panose="020B0306030504020204" pitchFamily="34" charset="0"/>
                <a:sym typeface="Open Sans"/>
              </a:rPr>
              <a:t>Mindy Kowalski</a:t>
            </a:r>
          </a:p>
          <a:p>
            <a:pPr lvl="0">
              <a:buClr>
                <a:srgbClr val="787878"/>
              </a:buClr>
              <a:buSzPct val="75000"/>
              <a:defRPr/>
            </a:pPr>
            <a:r>
              <a:rPr lang="en-US" sz="1500" b="1" kern="0" cap="all" spc="188">
                <a:latin typeface="Source Sans Pro" panose="020B0503030403020204" pitchFamily="34" charset="0"/>
                <a:ea typeface="Source Sans Pro" panose="020B0503030403020204" pitchFamily="34" charset="0"/>
                <a:cs typeface="Open Sans Light" panose="020B0306030504020204" pitchFamily="34" charset="0"/>
                <a:sym typeface="Open Sans"/>
              </a:rPr>
              <a:t>Assistant Director, Human Services</a:t>
            </a:r>
          </a:p>
        </p:txBody>
      </p:sp>
      <p:cxnSp>
        <p:nvCxnSpPr>
          <p:cNvPr id="9" name="Straight Connector 8">
            <a:extLst>
              <a:ext uri="{FF2B5EF4-FFF2-40B4-BE49-F238E27FC236}">
                <a16:creationId xmlns:a16="http://schemas.microsoft.com/office/drawing/2014/main" id="{981546D5-39CC-90C1-FEF0-4D08C7CFA1C9}"/>
              </a:ext>
            </a:extLst>
          </p:cNvPr>
          <p:cNvCxnSpPr>
            <a:cxnSpLocks/>
          </p:cNvCxnSpPr>
          <p:nvPr/>
        </p:nvCxnSpPr>
        <p:spPr>
          <a:xfrm>
            <a:off x="123522" y="3736556"/>
            <a:ext cx="637790" cy="0"/>
          </a:xfrm>
          <a:prstGeom prst="line">
            <a:avLst/>
          </a:prstGeom>
          <a:noFill/>
          <a:ln w="63500" cap="flat" cmpd="sng" algn="ctr">
            <a:solidFill>
              <a:schemeClr val="accent1"/>
            </a:solidFill>
            <a:prstDash val="solid"/>
            <a:miter lim="800000"/>
          </a:ln>
          <a:effectLst/>
        </p:spPr>
      </p:cxnSp>
      <p:cxnSp>
        <p:nvCxnSpPr>
          <p:cNvPr id="10" name="Straight Connector 9">
            <a:extLst>
              <a:ext uri="{FF2B5EF4-FFF2-40B4-BE49-F238E27FC236}">
                <a16:creationId xmlns:a16="http://schemas.microsoft.com/office/drawing/2014/main" id="{557AC20C-4D6D-A568-155F-DBFEEA201788}"/>
              </a:ext>
            </a:extLst>
          </p:cNvPr>
          <p:cNvCxnSpPr>
            <a:cxnSpLocks/>
          </p:cNvCxnSpPr>
          <p:nvPr/>
        </p:nvCxnSpPr>
        <p:spPr>
          <a:xfrm>
            <a:off x="867612" y="3736556"/>
            <a:ext cx="637790" cy="0"/>
          </a:xfrm>
          <a:prstGeom prst="line">
            <a:avLst/>
          </a:prstGeom>
          <a:noFill/>
          <a:ln w="63500" cap="flat" cmpd="sng" algn="ctr">
            <a:solidFill>
              <a:schemeClr val="accent2"/>
            </a:solidFill>
            <a:prstDash val="solid"/>
            <a:miter lim="800000"/>
          </a:ln>
          <a:effectLst/>
        </p:spPr>
      </p:cxnSp>
      <p:cxnSp>
        <p:nvCxnSpPr>
          <p:cNvPr id="11" name="Straight Connector 10">
            <a:extLst>
              <a:ext uri="{FF2B5EF4-FFF2-40B4-BE49-F238E27FC236}">
                <a16:creationId xmlns:a16="http://schemas.microsoft.com/office/drawing/2014/main" id="{D30D63DD-EC69-9A17-7271-CA9ECFC28832}"/>
              </a:ext>
            </a:extLst>
          </p:cNvPr>
          <p:cNvCxnSpPr>
            <a:cxnSpLocks/>
          </p:cNvCxnSpPr>
          <p:nvPr/>
        </p:nvCxnSpPr>
        <p:spPr>
          <a:xfrm>
            <a:off x="1611702" y="3736556"/>
            <a:ext cx="637790" cy="0"/>
          </a:xfrm>
          <a:prstGeom prst="line">
            <a:avLst/>
          </a:prstGeom>
          <a:noFill/>
          <a:ln w="63500" cap="flat" cmpd="sng" algn="ctr">
            <a:solidFill>
              <a:schemeClr val="accent3"/>
            </a:solidFill>
            <a:prstDash val="solid"/>
            <a:miter lim="800000"/>
          </a:ln>
          <a:effectLst/>
        </p:spPr>
      </p:cxnSp>
      <p:cxnSp>
        <p:nvCxnSpPr>
          <p:cNvPr id="12" name="Straight Connector 11">
            <a:extLst>
              <a:ext uri="{FF2B5EF4-FFF2-40B4-BE49-F238E27FC236}">
                <a16:creationId xmlns:a16="http://schemas.microsoft.com/office/drawing/2014/main" id="{C02A50F2-93B7-38D1-D819-AF60BAB65555}"/>
              </a:ext>
            </a:extLst>
          </p:cNvPr>
          <p:cNvCxnSpPr>
            <a:cxnSpLocks/>
          </p:cNvCxnSpPr>
          <p:nvPr/>
        </p:nvCxnSpPr>
        <p:spPr>
          <a:xfrm>
            <a:off x="2355792" y="3736556"/>
            <a:ext cx="637790" cy="0"/>
          </a:xfrm>
          <a:prstGeom prst="line">
            <a:avLst/>
          </a:prstGeom>
          <a:noFill/>
          <a:ln w="63500" cap="flat" cmpd="sng" algn="ctr">
            <a:solidFill>
              <a:schemeClr val="accent4"/>
            </a:solidFill>
            <a:prstDash val="solid"/>
            <a:miter lim="800000"/>
          </a:ln>
          <a:effectLst/>
        </p:spPr>
      </p:cxnSp>
      <p:pic>
        <p:nvPicPr>
          <p:cNvPr id="13" name="Picture 12" descr="Text&#10;&#10;Description automatically generated with medium confidence">
            <a:extLst>
              <a:ext uri="{FF2B5EF4-FFF2-40B4-BE49-F238E27FC236}">
                <a16:creationId xmlns:a16="http://schemas.microsoft.com/office/drawing/2014/main" id="{13F7C332-EA59-A9AD-9230-2FB3D5187A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427" y="695708"/>
            <a:ext cx="2504711" cy="685800"/>
          </a:xfrm>
          <a:prstGeom prst="rect">
            <a:avLst/>
          </a:prstGeom>
        </p:spPr>
      </p:pic>
      <p:sp>
        <p:nvSpPr>
          <p:cNvPr id="14" name="Rectangle 13">
            <a:extLst>
              <a:ext uri="{FF2B5EF4-FFF2-40B4-BE49-F238E27FC236}">
                <a16:creationId xmlns:a16="http://schemas.microsoft.com/office/drawing/2014/main" id="{024FA91E-39E4-706D-3CC3-87B5DD80A171}"/>
              </a:ext>
            </a:extLst>
          </p:cNvPr>
          <p:cNvSpPr/>
          <p:nvPr/>
        </p:nvSpPr>
        <p:spPr>
          <a:xfrm>
            <a:off x="123522" y="3341172"/>
            <a:ext cx="4114800" cy="230833"/>
          </a:xfrm>
          <a:prstGeom prst="rect">
            <a:avLst/>
          </a:prstGeom>
          <a:noFill/>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787878"/>
              </a:buClr>
              <a:buSzPct val="75000"/>
              <a:buFont typeface="Arial" panose="020B0604020202020204" pitchFamily="34" charset="0"/>
              <a:buNone/>
              <a:tabLst/>
              <a:defRPr/>
            </a:pPr>
            <a:r>
              <a:rPr kumimoji="0" lang="en-US" sz="1500" b="1" i="0" u="none" strike="noStrike" kern="0" cap="all" spc="188" normalizeH="0" baseline="0" noProof="0">
                <a:ln>
                  <a:noFill/>
                </a:ln>
                <a:solidFill>
                  <a:srgbClr val="A7A7A7">
                    <a:lumMod val="50000"/>
                  </a:srgbClr>
                </a:solidFill>
                <a:effectLst/>
                <a:uLnTx/>
                <a:uFillTx/>
                <a:latin typeface="Source Sans Pro" panose="020B0503030403020204" pitchFamily="34" charset="0"/>
                <a:ea typeface="Source Sans Pro" panose="020B0503030403020204" pitchFamily="34" charset="0"/>
                <a:cs typeface="Open Sans" panose="020B0606030504020204" pitchFamily="34" charset="0"/>
                <a:sym typeface="Open Sans"/>
              </a:rPr>
              <a:t>august 2025</a:t>
            </a:r>
          </a:p>
        </p:txBody>
      </p:sp>
    </p:spTree>
    <p:extLst>
      <p:ext uri="{BB962C8B-B14F-4D97-AF65-F5344CB8AC3E}">
        <p14:creationId xmlns:p14="http://schemas.microsoft.com/office/powerpoint/2010/main" val="39114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0BC5C6C-B924-A119-65F6-3644BCF648E4}"/>
              </a:ext>
            </a:extLst>
          </p:cNvPr>
          <p:cNvSpPr txBox="1"/>
          <p:nvPr/>
        </p:nvSpPr>
        <p:spPr>
          <a:xfrm>
            <a:off x="152400" y="1833492"/>
            <a:ext cx="336872" cy="507831"/>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1</a:t>
            </a:r>
          </a:p>
        </p:txBody>
      </p:sp>
      <p:sp>
        <p:nvSpPr>
          <p:cNvPr id="8" name="TextBox 7">
            <a:extLst>
              <a:ext uri="{FF2B5EF4-FFF2-40B4-BE49-F238E27FC236}">
                <a16:creationId xmlns:a16="http://schemas.microsoft.com/office/drawing/2014/main" id="{76D9F6C0-E99C-E710-F34E-2859513C3BE1}"/>
              </a:ext>
            </a:extLst>
          </p:cNvPr>
          <p:cNvSpPr txBox="1"/>
          <p:nvPr/>
        </p:nvSpPr>
        <p:spPr>
          <a:xfrm>
            <a:off x="525164" y="1853787"/>
            <a:ext cx="6030336" cy="346249"/>
          </a:xfrm>
          <a:prstGeom prst="rect">
            <a:avLst/>
          </a:prstGeom>
          <a:noFill/>
        </p:spPr>
        <p:txBody>
          <a:bodyPr wrap="square" lIns="68580" tIns="34290" rIns="68580" bIns="3429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tx2"/>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Work First Ohio–Aligned Services Across Programs</a:t>
            </a:r>
          </a:p>
        </p:txBody>
      </p:sp>
      <p:cxnSp>
        <p:nvCxnSpPr>
          <p:cNvPr id="9" name="Straight Connector 8">
            <a:extLst>
              <a:ext uri="{FF2B5EF4-FFF2-40B4-BE49-F238E27FC236}">
                <a16:creationId xmlns:a16="http://schemas.microsoft.com/office/drawing/2014/main" id="{F3CFF7E2-D276-7B6E-B3FD-CD13D1389116}"/>
              </a:ext>
            </a:extLst>
          </p:cNvPr>
          <p:cNvCxnSpPr/>
          <p:nvPr/>
        </p:nvCxnSpPr>
        <p:spPr>
          <a:xfrm>
            <a:off x="473662" y="1904415"/>
            <a:ext cx="0" cy="342900"/>
          </a:xfrm>
          <a:prstGeom prst="line">
            <a:avLst/>
          </a:prstGeom>
          <a:ln w="63500">
            <a:solidFill>
              <a:srgbClr val="035B56"/>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0D538D4-4461-FDD8-8145-740BC33D8D6C}"/>
              </a:ext>
            </a:extLst>
          </p:cNvPr>
          <p:cNvSpPr txBox="1"/>
          <p:nvPr/>
        </p:nvSpPr>
        <p:spPr>
          <a:xfrm>
            <a:off x="152400" y="2801786"/>
            <a:ext cx="336872" cy="507831"/>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2</a:t>
            </a:r>
          </a:p>
        </p:txBody>
      </p:sp>
      <p:cxnSp>
        <p:nvCxnSpPr>
          <p:cNvPr id="12" name="Straight Connector 11">
            <a:extLst>
              <a:ext uri="{FF2B5EF4-FFF2-40B4-BE49-F238E27FC236}">
                <a16:creationId xmlns:a16="http://schemas.microsoft.com/office/drawing/2014/main" id="{992BE023-6C19-51BE-879C-F48C6A9C1764}"/>
              </a:ext>
            </a:extLst>
          </p:cNvPr>
          <p:cNvCxnSpPr/>
          <p:nvPr/>
        </p:nvCxnSpPr>
        <p:spPr>
          <a:xfrm>
            <a:off x="473662" y="2872709"/>
            <a:ext cx="0" cy="34290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0EB04ED-79C5-D267-C5C3-E7AEA62D81E0}"/>
              </a:ext>
            </a:extLst>
          </p:cNvPr>
          <p:cNvSpPr txBox="1"/>
          <p:nvPr/>
        </p:nvSpPr>
        <p:spPr>
          <a:xfrm>
            <a:off x="525164" y="2847953"/>
            <a:ext cx="5522642" cy="1695016"/>
          </a:xfrm>
          <a:prstGeom prst="rect">
            <a:avLst/>
          </a:prstGeom>
          <a:noFill/>
        </p:spPr>
        <p:txBody>
          <a:bodyPr wrap="square" lIns="68580" tIns="34290" rIns="68580" bIns="3429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450"/>
              </a:spcAft>
              <a:buClrTx/>
              <a:buSzTx/>
              <a:buFontTx/>
              <a:buNone/>
              <a:tabLst/>
              <a:defRPr/>
            </a:pPr>
            <a:r>
              <a:rPr kumimoji="0" lang="en-US" sz="1800" b="1" i="0" u="none" strike="noStrike" kern="0" cap="none" spc="0" normalizeH="0" baseline="0" noProof="0">
                <a:ln>
                  <a:noFill/>
                </a:ln>
                <a:solidFill>
                  <a:schemeClr val="tx2"/>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Ohio’s Programs</a:t>
            </a:r>
          </a:p>
          <a:p>
            <a:pPr marL="214313" marR="0" lvl="0" indent="-214313" algn="l" defTabSz="685800" rtl="0" eaLnBrk="1" fontAlgn="auto" latinLnBrk="0" hangingPunct="0">
              <a:lnSpc>
                <a:spcPct val="100000"/>
              </a:lnSpc>
              <a:spcBef>
                <a:spcPts val="0"/>
              </a:spcBef>
              <a:spcAft>
                <a:spcPts val="450"/>
              </a:spcAft>
              <a:buClrTx/>
              <a:buSzTx/>
              <a:buFont typeface="Arial" panose="020B0604020202020204" pitchFamily="34" charset="0"/>
              <a:buChar char="•"/>
              <a:tabLst/>
              <a:defRPr/>
            </a:pPr>
            <a:r>
              <a:rPr kumimoji="0" lang="en-US" sz="1200" b="0" i="0" u="none" strike="noStrike" kern="0" cap="none" spc="0" normalizeH="0" baseline="0" noProof="0">
                <a:ln>
                  <a:noFill/>
                </a:ln>
                <a:solidFill>
                  <a:schemeClr val="tx2"/>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SNAP Employment &amp; Training (E&amp;T)</a:t>
            </a:r>
          </a:p>
          <a:p>
            <a:pPr marL="214313" marR="0" lvl="0" indent="-214313" algn="l" defTabSz="685800" rtl="0" eaLnBrk="1" fontAlgn="auto" latinLnBrk="0" hangingPunct="0">
              <a:lnSpc>
                <a:spcPct val="100000"/>
              </a:lnSpc>
              <a:spcBef>
                <a:spcPts val="0"/>
              </a:spcBef>
              <a:spcAft>
                <a:spcPts val="450"/>
              </a:spcAft>
              <a:buClrTx/>
              <a:buSzTx/>
              <a:buFont typeface="Arial" panose="020B0604020202020204" pitchFamily="34" charset="0"/>
              <a:buChar char="•"/>
              <a:tabLst/>
              <a:defRPr/>
            </a:pPr>
            <a:r>
              <a:rPr lang="en-US" sz="1013" b="0" kern="0">
                <a:solidFill>
                  <a:schemeClr val="tx2"/>
                </a:solidFill>
                <a:sym typeface="Open Sans"/>
              </a:rPr>
              <a:t>Benefit Bridge </a:t>
            </a:r>
          </a:p>
          <a:p>
            <a:pPr marL="214313" marR="0" lvl="0" indent="-214313" algn="l" defTabSz="685800" rtl="0" eaLnBrk="1" fontAlgn="auto" latinLnBrk="0" hangingPunct="0">
              <a:lnSpc>
                <a:spcPct val="100000"/>
              </a:lnSpc>
              <a:spcBef>
                <a:spcPts val="0"/>
              </a:spcBef>
              <a:spcAft>
                <a:spcPts val="450"/>
              </a:spcAft>
              <a:buClrTx/>
              <a:buSzTx/>
              <a:buFont typeface="Arial" panose="020B0604020202020204" pitchFamily="34" charset="0"/>
              <a:buChar char="•"/>
              <a:tabLst/>
              <a:defRPr/>
            </a:pPr>
            <a:r>
              <a:rPr lang="en-US" sz="1013" b="0" kern="0">
                <a:solidFill>
                  <a:schemeClr val="tx2"/>
                </a:solidFill>
                <a:sym typeface="Open Sans"/>
              </a:rPr>
              <a:t>Comprehensive Case Management and Employment Program (CCMEP)</a:t>
            </a:r>
          </a:p>
          <a:p>
            <a:pPr marL="214313" indent="-214313" hangingPunct="0">
              <a:spcAft>
                <a:spcPts val="450"/>
              </a:spcAft>
              <a:buFont typeface="Arial" panose="020B0604020202020204" pitchFamily="34" charset="0"/>
              <a:buChar char="•"/>
              <a:defRPr/>
            </a:pPr>
            <a:r>
              <a:rPr lang="en-US" sz="1013" b="0" kern="0">
                <a:solidFill>
                  <a:schemeClr val="tx2"/>
                </a:solidFill>
                <a:sym typeface="Open Sans"/>
              </a:rPr>
              <a:t>Prevention, Retention and Contingency (PRC) </a:t>
            </a:r>
          </a:p>
          <a:p>
            <a:pPr marL="214313" marR="0" lvl="0" indent="-214313" algn="l" defTabSz="685800" rtl="0" eaLnBrk="1" fontAlgn="auto" latinLnBrk="0" hangingPunct="0">
              <a:lnSpc>
                <a:spcPct val="100000"/>
              </a:lnSpc>
              <a:spcBef>
                <a:spcPts val="0"/>
              </a:spcBef>
              <a:spcAft>
                <a:spcPts val="450"/>
              </a:spcAft>
              <a:buClrTx/>
              <a:buSzTx/>
              <a:buFont typeface="Arial" panose="020B0604020202020204" pitchFamily="34" charset="0"/>
              <a:buChar char="•"/>
              <a:tabLst/>
              <a:defRPr/>
            </a:pPr>
            <a:endParaRPr lang="en-US" sz="1013" b="0" kern="0">
              <a:solidFill>
                <a:schemeClr val="tx2"/>
              </a:solidFill>
              <a:sym typeface="Open Sans"/>
            </a:endParaRPr>
          </a:p>
          <a:p>
            <a:pPr marL="214313" marR="0" lvl="0" indent="-214313" algn="l" defTabSz="685800" rtl="0" eaLnBrk="1" fontAlgn="auto" latinLnBrk="0" hangingPunct="0">
              <a:lnSpc>
                <a:spcPct val="100000"/>
              </a:lnSpc>
              <a:spcBef>
                <a:spcPts val="0"/>
              </a:spcBef>
              <a:spcAft>
                <a:spcPts val="450"/>
              </a:spcAft>
              <a:buClrTx/>
              <a:buSzTx/>
              <a:buFont typeface="Arial" panose="020B0604020202020204" pitchFamily="34" charset="0"/>
              <a:buChar char="•"/>
              <a:tabLst/>
              <a:defRPr/>
            </a:pPr>
            <a:endParaRPr lang="en-US" sz="1013" b="0" kern="0">
              <a:solidFill>
                <a:schemeClr val="tx2"/>
              </a:solidFill>
              <a:sym typeface="Open Sans"/>
            </a:endParaRPr>
          </a:p>
        </p:txBody>
      </p:sp>
      <p:sp>
        <p:nvSpPr>
          <p:cNvPr id="20" name="Title 2">
            <a:extLst>
              <a:ext uri="{FF2B5EF4-FFF2-40B4-BE49-F238E27FC236}">
                <a16:creationId xmlns:a16="http://schemas.microsoft.com/office/drawing/2014/main" id="{0D32F3E3-7FDB-42BF-25F9-9F353C00D46A}"/>
              </a:ext>
            </a:extLst>
          </p:cNvPr>
          <p:cNvSpPr>
            <a:spLocks noGrp="1"/>
          </p:cNvSpPr>
          <p:nvPr>
            <p:ph type="title"/>
          </p:nvPr>
        </p:nvSpPr>
        <p:spPr>
          <a:xfrm>
            <a:off x="152400" y="1319375"/>
            <a:ext cx="8839200" cy="411480"/>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a:solidFill>
                  <a:schemeClr val="accent2"/>
                </a:solidFill>
              </a:rPr>
              <a:t>Agenda</a:t>
            </a:r>
            <a:endParaRPr lang="en-US" sz="2700">
              <a:solidFill>
                <a:schemeClr val="accent6">
                  <a:lumMod val="75000"/>
                </a:schemeClr>
              </a:solidFill>
            </a:endParaRPr>
          </a:p>
        </p:txBody>
      </p:sp>
    </p:spTree>
    <p:extLst>
      <p:ext uri="{BB962C8B-B14F-4D97-AF65-F5344CB8AC3E}">
        <p14:creationId xmlns:p14="http://schemas.microsoft.com/office/powerpoint/2010/main" val="4223896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DEB5F0-06E2-E00B-27B0-B565AC19F52D}"/>
              </a:ext>
            </a:extLst>
          </p:cNvPr>
          <p:cNvSpPr>
            <a:spLocks noGrp="1"/>
          </p:cNvSpPr>
          <p:nvPr>
            <p:ph type="title"/>
          </p:nvPr>
        </p:nvSpPr>
        <p:spPr/>
        <p:txBody>
          <a:bodyPr lIns="68580" tIns="34290" rIns="68580" bIns="3429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100">
                <a:latin typeface="Source Sans Pro"/>
                <a:ea typeface="Source Sans Pro"/>
              </a:rPr>
              <a:t>Work First Ohio– Aligned Services Across Programs</a:t>
            </a:r>
            <a:endParaRPr lang="en-US">
              <a:latin typeface="Source Sans Pro"/>
              <a:ea typeface="Source Sans Pro"/>
            </a:endParaRPr>
          </a:p>
        </p:txBody>
      </p:sp>
      <p:grpSp>
        <p:nvGrpSpPr>
          <p:cNvPr id="2" name="Group 1">
            <a:extLst>
              <a:ext uri="{FF2B5EF4-FFF2-40B4-BE49-F238E27FC236}">
                <a16:creationId xmlns:a16="http://schemas.microsoft.com/office/drawing/2014/main" id="{0B723908-8696-88C4-70FA-E133616E375F}"/>
              </a:ext>
            </a:extLst>
          </p:cNvPr>
          <p:cNvGrpSpPr/>
          <p:nvPr/>
        </p:nvGrpSpPr>
        <p:grpSpPr>
          <a:xfrm>
            <a:off x="513460" y="1855088"/>
            <a:ext cx="8478140" cy="2711258"/>
            <a:chOff x="684614" y="2473450"/>
            <a:chExt cx="11304186" cy="3615011"/>
          </a:xfrm>
        </p:grpSpPr>
        <p:sp>
          <p:nvSpPr>
            <p:cNvPr id="5" name="TextBox 4">
              <a:extLst>
                <a:ext uri="{FF2B5EF4-FFF2-40B4-BE49-F238E27FC236}">
                  <a16:creationId xmlns:a16="http://schemas.microsoft.com/office/drawing/2014/main" id="{00475440-4504-CF87-9BA7-91575D894C53}"/>
                </a:ext>
              </a:extLst>
            </p:cNvPr>
            <p:cNvSpPr txBox="1"/>
            <p:nvPr/>
          </p:nvSpPr>
          <p:spPr>
            <a:xfrm>
              <a:off x="1574179" y="3159457"/>
              <a:ext cx="8226990" cy="123111"/>
            </a:xfrm>
            <a:prstGeom prst="rect">
              <a:avLst/>
            </a:prstGeom>
            <a:solidFill>
              <a:schemeClr val="accent1"/>
            </a:solidFill>
            <a:ln>
              <a:noFill/>
            </a:ln>
            <a:effectLst/>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50" b="1" i="0" u="none" strike="noStrike" kern="1200" cap="none" spc="0" normalizeH="0" baseline="0" noProof="0">
                <a:ln>
                  <a:noFill/>
                </a:ln>
                <a:solidFill>
                  <a:prstClr val="white"/>
                </a:solidFill>
                <a:effectLst/>
                <a:uLnTx/>
                <a:uFillTx/>
                <a:latin typeface="Calibri"/>
                <a:ea typeface="+mn-ea"/>
                <a:cs typeface="+mn-cs"/>
              </a:endParaRPr>
            </a:p>
          </p:txBody>
        </p:sp>
        <p:sp>
          <p:nvSpPr>
            <p:cNvPr id="6" name="Isosceles Triangle 5">
              <a:extLst>
                <a:ext uri="{FF2B5EF4-FFF2-40B4-BE49-F238E27FC236}">
                  <a16:creationId xmlns:a16="http://schemas.microsoft.com/office/drawing/2014/main" id="{54AC364F-638B-FC11-5D75-34C55DACC2F2}"/>
                </a:ext>
              </a:extLst>
            </p:cNvPr>
            <p:cNvSpPr>
              <a:spLocks/>
            </p:cNvSpPr>
            <p:nvPr/>
          </p:nvSpPr>
          <p:spPr>
            <a:xfrm>
              <a:off x="1266366" y="2473450"/>
              <a:ext cx="8810107" cy="666036"/>
            </a:xfrm>
            <a:prstGeom prst="triangle">
              <a:avLst>
                <a:gd name="adj" fmla="val 50226"/>
              </a:avLst>
            </a:prstGeom>
            <a:solidFill>
              <a:schemeClr val="accent2"/>
            </a:solid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2397D2E5-1169-ACBB-DFDD-90800AA53FD5}"/>
                </a:ext>
              </a:extLst>
            </p:cNvPr>
            <p:cNvSpPr txBox="1"/>
            <p:nvPr/>
          </p:nvSpPr>
          <p:spPr>
            <a:xfrm>
              <a:off x="2821570" y="2563896"/>
              <a:ext cx="5626278" cy="830997"/>
            </a:xfrm>
            <a:prstGeom prst="rect">
              <a:avLst/>
            </a:prstGeom>
            <a:noFill/>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a:noFill/>
                </a:ln>
                <a:solidFill>
                  <a:prstClr val="white"/>
                </a:solidFill>
                <a:effectLst/>
                <a:uLnTx/>
                <a:uFillTx/>
                <a:latin typeface="Calibri"/>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white"/>
                  </a:solidFill>
                  <a:effectLst/>
                  <a:uLnTx/>
                  <a:uFillTx/>
                  <a:latin typeface="Calibri"/>
                  <a:ea typeface="+mn-ea"/>
                  <a:cs typeface="+mn-cs"/>
                </a:rPr>
                <a:t>Sustained Client Self-Sufficiency &amp; </a:t>
              </a:r>
              <a:r>
                <a:rPr kumimoji="0" lang="en-GB" sz="1200" b="1" i="0" u="none" strike="noStrike" kern="1200" cap="none" spc="0" normalizeH="0" baseline="0" noProof="0">
                  <a:ln>
                    <a:noFill/>
                  </a:ln>
                  <a:solidFill>
                    <a:prstClr val="white"/>
                  </a:solidFill>
                  <a:effectLst/>
                  <a:uLnTx/>
                  <a:uFillTx/>
                  <a:latin typeface="Calibri"/>
                  <a:ea typeface="+mn-ea"/>
                  <a:cs typeface="+mn-cs"/>
                </a:rPr>
                <a:t>Employer Needs Met</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871ED8AF-ABCE-4A43-B335-0CFCF20D1F69}"/>
                </a:ext>
              </a:extLst>
            </p:cNvPr>
            <p:cNvSpPr/>
            <p:nvPr/>
          </p:nvSpPr>
          <p:spPr>
            <a:xfrm>
              <a:off x="1593843" y="3303130"/>
              <a:ext cx="2455455" cy="2382336"/>
            </a:xfrm>
            <a:prstGeom prst="rect">
              <a:avLst/>
            </a:prstGeom>
            <a:solidFill>
              <a:schemeClr val="bg1">
                <a:lumMod val="95000"/>
              </a:schemeClr>
            </a:solidFill>
            <a:ln>
              <a:solidFill>
                <a:schemeClr val="bg1"/>
              </a:solidFill>
            </a:ln>
            <a:effectLst/>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1"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9" name="Rectangle 8">
              <a:extLst>
                <a:ext uri="{FF2B5EF4-FFF2-40B4-BE49-F238E27FC236}">
                  <a16:creationId xmlns:a16="http://schemas.microsoft.com/office/drawing/2014/main" id="{3CBA3CF1-CAE2-0E3B-99ED-1057BDB444E6}"/>
                </a:ext>
              </a:extLst>
            </p:cNvPr>
            <p:cNvSpPr/>
            <p:nvPr/>
          </p:nvSpPr>
          <p:spPr>
            <a:xfrm>
              <a:off x="4459946" y="3303130"/>
              <a:ext cx="2455455" cy="2382336"/>
            </a:xfrm>
            <a:prstGeom prst="rect">
              <a:avLst/>
            </a:prstGeom>
            <a:solidFill>
              <a:schemeClr val="bg1">
                <a:lumMod val="95000"/>
              </a:schemeClr>
            </a:solidFill>
            <a:ln>
              <a:solidFill>
                <a:schemeClr val="bg1"/>
              </a:solidFill>
            </a:ln>
            <a:effectLst/>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1"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0" name="Rectangle 9">
              <a:extLst>
                <a:ext uri="{FF2B5EF4-FFF2-40B4-BE49-F238E27FC236}">
                  <a16:creationId xmlns:a16="http://schemas.microsoft.com/office/drawing/2014/main" id="{88308E94-144B-4D15-0F7D-46955463707B}"/>
                </a:ext>
              </a:extLst>
            </p:cNvPr>
            <p:cNvSpPr/>
            <p:nvPr/>
          </p:nvSpPr>
          <p:spPr>
            <a:xfrm>
              <a:off x="7316218" y="3303131"/>
              <a:ext cx="2455455" cy="2382336"/>
            </a:xfrm>
            <a:prstGeom prst="rect">
              <a:avLst/>
            </a:prstGeom>
            <a:solidFill>
              <a:schemeClr val="bg1">
                <a:lumMod val="95000"/>
              </a:schemeClr>
            </a:solidFill>
            <a:ln>
              <a:solidFill>
                <a:schemeClr val="bg1"/>
              </a:solidFill>
            </a:ln>
            <a:effectLst/>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1"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1" name="Trapezoid 10">
              <a:extLst>
                <a:ext uri="{FF2B5EF4-FFF2-40B4-BE49-F238E27FC236}">
                  <a16:creationId xmlns:a16="http://schemas.microsoft.com/office/drawing/2014/main" id="{A706FC13-A2AD-4048-B31A-6AF9B66788A7}"/>
                </a:ext>
              </a:extLst>
            </p:cNvPr>
            <p:cNvSpPr/>
            <p:nvPr/>
          </p:nvSpPr>
          <p:spPr>
            <a:xfrm>
              <a:off x="1333384" y="5782165"/>
              <a:ext cx="8657301" cy="306296"/>
            </a:xfrm>
            <a:prstGeom prst="trapezoid">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rPr>
                <a:t>Program Eligibility &amp; Well-Being Assessment</a:t>
              </a:r>
            </a:p>
          </p:txBody>
        </p:sp>
        <p:cxnSp>
          <p:nvCxnSpPr>
            <p:cNvPr id="12" name="Straight Arrow Connector 11">
              <a:extLst>
                <a:ext uri="{FF2B5EF4-FFF2-40B4-BE49-F238E27FC236}">
                  <a16:creationId xmlns:a16="http://schemas.microsoft.com/office/drawing/2014/main" id="{65956348-03B0-4BCF-9002-CD9CC0313019}"/>
                </a:ext>
              </a:extLst>
            </p:cNvPr>
            <p:cNvCxnSpPr>
              <a:cxnSpLocks/>
            </p:cNvCxnSpPr>
            <p:nvPr/>
          </p:nvCxnSpPr>
          <p:spPr>
            <a:xfrm flipH="1" flipV="1">
              <a:off x="10233789" y="2504387"/>
              <a:ext cx="35420" cy="3119153"/>
            </a:xfrm>
            <a:prstGeom prst="straightConnector1">
              <a:avLst/>
            </a:prstGeom>
            <a:ln w="76200">
              <a:solidFill>
                <a:schemeClr val="accent4">
                  <a:lumMod val="75000"/>
                </a:schemeClr>
              </a:solidFill>
              <a:tailEnd type="triangle"/>
            </a:ln>
            <a:effectLst/>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5346C3BF-BDE8-FFF2-E051-62F57487701E}"/>
                </a:ext>
              </a:extLst>
            </p:cNvPr>
            <p:cNvCxnSpPr>
              <a:cxnSpLocks/>
            </p:cNvCxnSpPr>
            <p:nvPr/>
          </p:nvCxnSpPr>
          <p:spPr>
            <a:xfrm flipV="1">
              <a:off x="1084724" y="2488716"/>
              <a:ext cx="0" cy="3134824"/>
            </a:xfrm>
            <a:prstGeom prst="straightConnector1">
              <a:avLst/>
            </a:prstGeom>
            <a:ln w="76200">
              <a:solidFill>
                <a:schemeClr val="accent4">
                  <a:lumMod val="75000"/>
                </a:schemeClr>
              </a:solidFill>
              <a:tailEnd type="triangle"/>
            </a:ln>
            <a:effectLst/>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85939CA6-2B35-E5DE-09A4-4211C1E738E4}"/>
                </a:ext>
              </a:extLst>
            </p:cNvPr>
            <p:cNvSpPr txBox="1"/>
            <p:nvPr/>
          </p:nvSpPr>
          <p:spPr>
            <a:xfrm>
              <a:off x="4643499" y="3302539"/>
              <a:ext cx="2453147" cy="369332"/>
            </a:xfrm>
            <a:prstGeom prst="rect">
              <a:avLst/>
            </a:prstGeom>
            <a:noFill/>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13" b="1" i="0"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Income Supports</a:t>
              </a:r>
            </a:p>
          </p:txBody>
        </p:sp>
        <p:sp>
          <p:nvSpPr>
            <p:cNvPr id="15" name="TextBox 14">
              <a:extLst>
                <a:ext uri="{FF2B5EF4-FFF2-40B4-BE49-F238E27FC236}">
                  <a16:creationId xmlns:a16="http://schemas.microsoft.com/office/drawing/2014/main" id="{2008AEED-2E44-0C14-A980-32E12C97DEE6}"/>
                </a:ext>
              </a:extLst>
            </p:cNvPr>
            <p:cNvSpPr txBox="1"/>
            <p:nvPr/>
          </p:nvSpPr>
          <p:spPr>
            <a:xfrm>
              <a:off x="2049211" y="3292759"/>
              <a:ext cx="1708506" cy="369332"/>
            </a:xfrm>
            <a:prstGeom prst="rect">
              <a:avLst/>
            </a:prstGeom>
            <a:noFill/>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13" b="1" i="0"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Job Skills</a:t>
              </a:r>
            </a:p>
          </p:txBody>
        </p:sp>
        <p:sp>
          <p:nvSpPr>
            <p:cNvPr id="16" name="TextBox 15">
              <a:extLst>
                <a:ext uri="{FF2B5EF4-FFF2-40B4-BE49-F238E27FC236}">
                  <a16:creationId xmlns:a16="http://schemas.microsoft.com/office/drawing/2014/main" id="{0F63761D-4C11-B437-0C28-A76AC644477E}"/>
                </a:ext>
              </a:extLst>
            </p:cNvPr>
            <p:cNvSpPr txBox="1"/>
            <p:nvPr/>
          </p:nvSpPr>
          <p:spPr>
            <a:xfrm>
              <a:off x="7774386" y="3302539"/>
              <a:ext cx="1708506" cy="369332"/>
            </a:xfrm>
            <a:prstGeom prst="rect">
              <a:avLst/>
            </a:prstGeom>
            <a:noFill/>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13" b="1" i="0" u="none" strike="noStrike" kern="1200" cap="none" spc="0" normalizeH="0" baseline="0" noProof="0">
                  <a:ln>
                    <a:noFill/>
                  </a:ln>
                  <a:solidFill>
                    <a:prstClr val="black"/>
                  </a:solidFill>
                  <a:effectLst/>
                  <a:uLnTx/>
                  <a:uFillTx/>
                  <a:latin typeface="+mj-lt"/>
                  <a:ea typeface="+mn-ea"/>
                  <a:cs typeface="+mn-cs"/>
                </a:rPr>
                <a:t>Life </a:t>
              </a:r>
              <a:r>
                <a:rPr kumimoji="0" lang="en-US" sz="1013" b="1" i="0"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Skills</a:t>
              </a:r>
            </a:p>
          </p:txBody>
        </p:sp>
        <p:sp>
          <p:nvSpPr>
            <p:cNvPr id="17" name="TextBox 16">
              <a:extLst>
                <a:ext uri="{FF2B5EF4-FFF2-40B4-BE49-F238E27FC236}">
                  <a16:creationId xmlns:a16="http://schemas.microsoft.com/office/drawing/2014/main" id="{8C920319-B223-CA13-F506-C171C2364F58}"/>
                </a:ext>
              </a:extLst>
            </p:cNvPr>
            <p:cNvSpPr txBox="1"/>
            <p:nvPr/>
          </p:nvSpPr>
          <p:spPr>
            <a:xfrm>
              <a:off x="684614" y="3528595"/>
              <a:ext cx="400110" cy="1389179"/>
            </a:xfrm>
            <a:prstGeom prst="rect">
              <a:avLst/>
            </a:prstGeom>
            <a:noFill/>
            <a:effectLst/>
          </p:spPr>
          <p:txBody>
            <a:bodyPr vert="vert270"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Well Being- Score</a:t>
              </a:r>
            </a:p>
          </p:txBody>
        </p:sp>
        <p:sp>
          <p:nvSpPr>
            <p:cNvPr id="25" name="TextBox 24">
              <a:extLst>
                <a:ext uri="{FF2B5EF4-FFF2-40B4-BE49-F238E27FC236}">
                  <a16:creationId xmlns:a16="http://schemas.microsoft.com/office/drawing/2014/main" id="{75C3F495-083C-9E6E-6794-928FF44CD6A9}"/>
                </a:ext>
              </a:extLst>
            </p:cNvPr>
            <p:cNvSpPr txBox="1"/>
            <p:nvPr/>
          </p:nvSpPr>
          <p:spPr>
            <a:xfrm>
              <a:off x="10336204" y="2536568"/>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WIOA</a:t>
              </a:r>
            </a:p>
          </p:txBody>
        </p:sp>
        <p:sp>
          <p:nvSpPr>
            <p:cNvPr id="27" name="TextBox 26">
              <a:extLst>
                <a:ext uri="{FF2B5EF4-FFF2-40B4-BE49-F238E27FC236}">
                  <a16:creationId xmlns:a16="http://schemas.microsoft.com/office/drawing/2014/main" id="{23D45D03-310D-B445-4209-9B1DCBD8877A}"/>
                </a:ext>
              </a:extLst>
            </p:cNvPr>
            <p:cNvSpPr txBox="1"/>
            <p:nvPr/>
          </p:nvSpPr>
          <p:spPr>
            <a:xfrm>
              <a:off x="9819205" y="3623021"/>
              <a:ext cx="400110" cy="1656021"/>
            </a:xfrm>
            <a:prstGeom prst="rect">
              <a:avLst/>
            </a:prstGeom>
            <a:noFill/>
            <a:effectLst/>
          </p:spPr>
          <p:txBody>
            <a:bodyPr vert="vert270"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Calibri"/>
                  <a:ea typeface="+mn-ea"/>
                  <a:cs typeface="+mn-cs"/>
                </a:rPr>
                <a:t>Federal Poverty Level</a:t>
              </a:r>
            </a:p>
          </p:txBody>
        </p:sp>
        <p:sp>
          <p:nvSpPr>
            <p:cNvPr id="4" name="TextBox 3">
              <a:extLst>
                <a:ext uri="{FF2B5EF4-FFF2-40B4-BE49-F238E27FC236}">
                  <a16:creationId xmlns:a16="http://schemas.microsoft.com/office/drawing/2014/main" id="{0A2710E8-BCCE-3F2F-81B9-250B2F1D7AD8}"/>
                </a:ext>
              </a:extLst>
            </p:cNvPr>
            <p:cNvSpPr txBox="1"/>
            <p:nvPr/>
          </p:nvSpPr>
          <p:spPr>
            <a:xfrm>
              <a:off x="10336204" y="3093922"/>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PRC</a:t>
              </a:r>
            </a:p>
          </p:txBody>
        </p:sp>
        <p:sp>
          <p:nvSpPr>
            <p:cNvPr id="20" name="TextBox 19">
              <a:extLst>
                <a:ext uri="{FF2B5EF4-FFF2-40B4-BE49-F238E27FC236}">
                  <a16:creationId xmlns:a16="http://schemas.microsoft.com/office/drawing/2014/main" id="{748C112F-5742-6795-7F7E-E020D4BEDAAE}"/>
                </a:ext>
              </a:extLst>
            </p:cNvPr>
            <p:cNvSpPr txBox="1"/>
            <p:nvPr/>
          </p:nvSpPr>
          <p:spPr>
            <a:xfrm>
              <a:off x="10336204" y="3651276"/>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CCMEP</a:t>
              </a:r>
            </a:p>
          </p:txBody>
        </p:sp>
        <p:sp>
          <p:nvSpPr>
            <p:cNvPr id="28" name="TextBox 27">
              <a:extLst>
                <a:ext uri="{FF2B5EF4-FFF2-40B4-BE49-F238E27FC236}">
                  <a16:creationId xmlns:a16="http://schemas.microsoft.com/office/drawing/2014/main" id="{B83E8AC3-3C1C-B550-FD1B-2C63B3AE45A5}"/>
                </a:ext>
              </a:extLst>
            </p:cNvPr>
            <p:cNvSpPr txBox="1"/>
            <p:nvPr/>
          </p:nvSpPr>
          <p:spPr>
            <a:xfrm>
              <a:off x="10336204" y="4208630"/>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Benefit Bridge</a:t>
              </a:r>
            </a:p>
          </p:txBody>
        </p:sp>
        <p:sp>
          <p:nvSpPr>
            <p:cNvPr id="29" name="TextBox 28">
              <a:extLst>
                <a:ext uri="{FF2B5EF4-FFF2-40B4-BE49-F238E27FC236}">
                  <a16:creationId xmlns:a16="http://schemas.microsoft.com/office/drawing/2014/main" id="{7F7280C7-4694-683A-530C-00E5F68370DA}"/>
                </a:ext>
              </a:extLst>
            </p:cNvPr>
            <p:cNvSpPr txBox="1"/>
            <p:nvPr/>
          </p:nvSpPr>
          <p:spPr>
            <a:xfrm>
              <a:off x="10336204" y="4765984"/>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SNAP E&amp;T</a:t>
              </a:r>
            </a:p>
          </p:txBody>
        </p:sp>
        <p:sp>
          <p:nvSpPr>
            <p:cNvPr id="30" name="TextBox 29">
              <a:extLst>
                <a:ext uri="{FF2B5EF4-FFF2-40B4-BE49-F238E27FC236}">
                  <a16:creationId xmlns:a16="http://schemas.microsoft.com/office/drawing/2014/main" id="{5FA779C1-42BE-A7E8-3239-D95721CA14A5}"/>
                </a:ext>
              </a:extLst>
            </p:cNvPr>
            <p:cNvSpPr txBox="1"/>
            <p:nvPr/>
          </p:nvSpPr>
          <p:spPr>
            <a:xfrm>
              <a:off x="10336204" y="5323340"/>
              <a:ext cx="1652596" cy="338554"/>
            </a:xfrm>
            <a:prstGeom prst="rect">
              <a:avLst/>
            </a:prstGeom>
            <a:noFill/>
            <a:effectLst/>
          </p:spPr>
          <p:txBody>
            <a:bodyPr vert="horz"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OWF</a:t>
              </a:r>
            </a:p>
          </p:txBody>
        </p:sp>
        <p:sp>
          <p:nvSpPr>
            <p:cNvPr id="18" name="TextBox 17">
              <a:extLst>
                <a:ext uri="{FF2B5EF4-FFF2-40B4-BE49-F238E27FC236}">
                  <a16:creationId xmlns:a16="http://schemas.microsoft.com/office/drawing/2014/main" id="{A98423F0-8C8B-F56B-5859-49E2E1496C76}"/>
                </a:ext>
              </a:extLst>
            </p:cNvPr>
            <p:cNvSpPr txBox="1"/>
            <p:nvPr/>
          </p:nvSpPr>
          <p:spPr>
            <a:xfrm>
              <a:off x="1696711" y="3616850"/>
              <a:ext cx="2210374" cy="2123658"/>
            </a:xfrm>
            <a:prstGeom prst="rect">
              <a:avLst/>
            </a:prstGeom>
            <a:noFill/>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Apprenticeships</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Career Coaching</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Subsidized Employment</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Educational Programs</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Job Readiness</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25" i="1">
                  <a:solidFill>
                    <a:prstClr val="black"/>
                  </a:solidFill>
                  <a:latin typeface="+mj-lt"/>
                  <a:ea typeface="Source Sans Pro" panose="020B0503030403020204" pitchFamily="34" charset="0"/>
                </a:rPr>
                <a:t>Job Retention</a:t>
              </a:r>
              <a:endPar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endParaRP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Vocational Education</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On-the-Job Training</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25" i="1">
                  <a:solidFill>
                    <a:prstClr val="black"/>
                  </a:solidFill>
                  <a:latin typeface="+mj-lt"/>
                  <a:ea typeface="Source Sans Pro" panose="020B0503030403020204" pitchFamily="34" charset="0"/>
                </a:rPr>
                <a:t>Job Search Training </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25" i="1">
                  <a:solidFill>
                    <a:prstClr val="black"/>
                  </a:solidFill>
                  <a:latin typeface="+mj-lt"/>
                  <a:ea typeface="Source Sans Pro" panose="020B0503030403020204" pitchFamily="34" charset="0"/>
                </a:rPr>
                <a:t>Supervised Job Search </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rPr>
                <a:t>Work Experience </a:t>
              </a:r>
            </a:p>
            <a:p>
              <a:pPr marL="128588" marR="0" lvl="0" indent="-128588"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25" i="1">
                  <a:solidFill>
                    <a:prstClr val="black"/>
                  </a:solidFill>
                  <a:latin typeface="+mj-lt"/>
                  <a:ea typeface="Source Sans Pro" panose="020B0503030403020204" pitchFamily="34" charset="0"/>
                </a:rPr>
                <a:t>Workfare</a:t>
              </a:r>
              <a:endParaRPr kumimoji="0" lang="en-US" sz="825" b="0" i="1" u="none" strike="noStrike" kern="1200" cap="none" spc="0" normalizeH="0" baseline="0" noProof="0">
                <a:ln>
                  <a:noFill/>
                </a:ln>
                <a:solidFill>
                  <a:prstClr val="black"/>
                </a:solidFill>
                <a:effectLst/>
                <a:uLnTx/>
                <a:uFillTx/>
                <a:latin typeface="+mj-lt"/>
                <a:ea typeface="Source Sans Pro" panose="020B0503030403020204" pitchFamily="34" charset="0"/>
                <a:cs typeface="+mn-cs"/>
              </a:endParaRPr>
            </a:p>
          </p:txBody>
        </p:sp>
        <p:sp>
          <p:nvSpPr>
            <p:cNvPr id="21" name="TextBox 20">
              <a:extLst>
                <a:ext uri="{FF2B5EF4-FFF2-40B4-BE49-F238E27FC236}">
                  <a16:creationId xmlns:a16="http://schemas.microsoft.com/office/drawing/2014/main" id="{C7C44D94-28C5-E910-B93F-3BA23F54BEB2}"/>
                </a:ext>
              </a:extLst>
            </p:cNvPr>
            <p:cNvSpPr txBox="1"/>
            <p:nvPr/>
          </p:nvSpPr>
          <p:spPr>
            <a:xfrm>
              <a:off x="4620248" y="3801516"/>
              <a:ext cx="2017422" cy="1384995"/>
            </a:xfrm>
            <a:prstGeom prst="rect">
              <a:avLst/>
            </a:prstGeom>
            <a:noFill/>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a:t>Child Care Payment</a:t>
              </a:r>
            </a:p>
            <a:p>
              <a:r>
                <a:rPr lang="en-US" sz="1013"/>
                <a:t>Supportive Services</a:t>
              </a:r>
            </a:p>
            <a:p>
              <a:r>
                <a:rPr lang="en-US" sz="1013"/>
                <a:t>Emergent Needs</a:t>
              </a:r>
            </a:p>
            <a:p>
              <a:r>
                <a:rPr lang="en-US" sz="1013"/>
                <a:t>Incentives</a:t>
              </a:r>
            </a:p>
            <a:p>
              <a:r>
                <a:rPr lang="en-US" sz="1013"/>
                <a:t>Health Insurance</a:t>
              </a:r>
            </a:p>
            <a:p>
              <a:r>
                <a:rPr lang="en-US" sz="1013"/>
                <a:t>EBT Card</a:t>
              </a:r>
            </a:p>
            <a:p>
              <a:r>
                <a:rPr lang="en-US" sz="1013"/>
                <a:t>Cash Assistance</a:t>
              </a:r>
            </a:p>
          </p:txBody>
        </p:sp>
        <p:sp>
          <p:nvSpPr>
            <p:cNvPr id="23" name="TextBox 22">
              <a:extLst>
                <a:ext uri="{FF2B5EF4-FFF2-40B4-BE49-F238E27FC236}">
                  <a16:creationId xmlns:a16="http://schemas.microsoft.com/office/drawing/2014/main" id="{183A51DF-B4DB-219E-4A89-8973162DB4ED}"/>
                </a:ext>
              </a:extLst>
            </p:cNvPr>
            <p:cNvSpPr txBox="1"/>
            <p:nvPr/>
          </p:nvSpPr>
          <p:spPr>
            <a:xfrm>
              <a:off x="7465470" y="3893849"/>
              <a:ext cx="2017422" cy="1200329"/>
            </a:xfrm>
            <a:prstGeom prst="rect">
              <a:avLst/>
            </a:prstGeom>
            <a:noFill/>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a:t>Financial Literacy</a:t>
              </a:r>
            </a:p>
            <a:p>
              <a:r>
                <a:rPr lang="en-US" sz="1013"/>
                <a:t>Peer Mentoring</a:t>
              </a:r>
            </a:p>
            <a:p>
              <a:r>
                <a:rPr lang="en-US" sz="1013"/>
                <a:t>Counseling</a:t>
              </a:r>
            </a:p>
            <a:p>
              <a:r>
                <a:rPr lang="en-US" sz="1013"/>
                <a:t>Mental Health Treatment</a:t>
              </a:r>
            </a:p>
            <a:p>
              <a:r>
                <a:rPr lang="en-US" sz="1013"/>
                <a:t>Addiction Treatment</a:t>
              </a:r>
            </a:p>
            <a:p>
              <a:r>
                <a:rPr lang="en-US" sz="1013"/>
                <a:t>Parenting Classes</a:t>
              </a:r>
            </a:p>
          </p:txBody>
        </p:sp>
        <p:grpSp>
          <p:nvGrpSpPr>
            <p:cNvPr id="32" name="Graphic 4">
              <a:extLst>
                <a:ext uri="{FF2B5EF4-FFF2-40B4-BE49-F238E27FC236}">
                  <a16:creationId xmlns:a16="http://schemas.microsoft.com/office/drawing/2014/main" id="{DB835CB5-0DA7-04F2-BD72-6B6B79D65E97}"/>
                </a:ext>
              </a:extLst>
            </p:cNvPr>
            <p:cNvGrpSpPr/>
            <p:nvPr/>
          </p:nvGrpSpPr>
          <p:grpSpPr>
            <a:xfrm>
              <a:off x="2129197" y="3340265"/>
              <a:ext cx="274320" cy="274320"/>
              <a:chOff x="467104" y="2371173"/>
              <a:chExt cx="362309" cy="362610"/>
            </a:xfrm>
            <a:solidFill>
              <a:schemeClr val="tx1"/>
            </a:solidFill>
          </p:grpSpPr>
          <p:sp>
            <p:nvSpPr>
              <p:cNvPr id="33" name="Graphic 4">
                <a:extLst>
                  <a:ext uri="{FF2B5EF4-FFF2-40B4-BE49-F238E27FC236}">
                    <a16:creationId xmlns:a16="http://schemas.microsoft.com/office/drawing/2014/main" id="{713240EF-61E7-D91D-AB45-8A27459A2C9D}"/>
                  </a:ext>
                </a:extLst>
              </p:cNvPr>
              <p:cNvSpPr/>
              <p:nvPr/>
            </p:nvSpPr>
            <p:spPr>
              <a:xfrm>
                <a:off x="467104" y="2371173"/>
                <a:ext cx="362309" cy="362610"/>
              </a:xfrm>
              <a:custGeom>
                <a:avLst/>
                <a:gdLst>
                  <a:gd name="connsiteX0" fmla="*/ 181474 w 362309"/>
                  <a:gd name="connsiteY0" fmla="*/ 0 h 362610"/>
                  <a:gd name="connsiteX1" fmla="*/ 0 w 362309"/>
                  <a:gd name="connsiteY1" fmla="*/ 181305 h 362610"/>
                  <a:gd name="connsiteX2" fmla="*/ 181474 w 362309"/>
                  <a:gd name="connsiteY2" fmla="*/ 362610 h 362610"/>
                  <a:gd name="connsiteX3" fmla="*/ 362309 w 362309"/>
                  <a:gd name="connsiteY3" fmla="*/ 181305 h 362610"/>
                  <a:gd name="connsiteX4" fmla="*/ 181474 w 362309"/>
                  <a:gd name="connsiteY4" fmla="*/ 0 h 362610"/>
                  <a:gd name="connsiteX5" fmla="*/ 181474 w 362309"/>
                  <a:gd name="connsiteY5" fmla="*/ 0 h 362610"/>
                  <a:gd name="connsiteX6" fmla="*/ 181474 w 362309"/>
                  <a:gd name="connsiteY6" fmla="*/ 349204 h 362610"/>
                  <a:gd name="connsiteX7" fmla="*/ 13419 w 362309"/>
                  <a:gd name="connsiteY7" fmla="*/ 180667 h 362610"/>
                  <a:gd name="connsiteX8" fmla="*/ 181474 w 362309"/>
                  <a:gd name="connsiteY8" fmla="*/ 12130 h 362610"/>
                  <a:gd name="connsiteX9" fmla="*/ 349530 w 362309"/>
                  <a:gd name="connsiteY9" fmla="*/ 180667 h 362610"/>
                  <a:gd name="connsiteX10" fmla="*/ 349530 w 362309"/>
                  <a:gd name="connsiteY10" fmla="*/ 180667 h 362610"/>
                  <a:gd name="connsiteX11" fmla="*/ 181474 w 362309"/>
                  <a:gd name="connsiteY11" fmla="*/ 349204 h 36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309" h="362610">
                    <a:moveTo>
                      <a:pt x="181474" y="0"/>
                    </a:moveTo>
                    <a:cubicBezTo>
                      <a:pt x="81152" y="0"/>
                      <a:pt x="0" y="81077"/>
                      <a:pt x="0" y="181305"/>
                    </a:cubicBezTo>
                    <a:cubicBezTo>
                      <a:pt x="0" y="281534"/>
                      <a:pt x="81152" y="362610"/>
                      <a:pt x="181474" y="362610"/>
                    </a:cubicBezTo>
                    <a:cubicBezTo>
                      <a:pt x="281796" y="362610"/>
                      <a:pt x="362309" y="281534"/>
                      <a:pt x="362309" y="181305"/>
                    </a:cubicBezTo>
                    <a:cubicBezTo>
                      <a:pt x="362309" y="81077"/>
                      <a:pt x="281796" y="0"/>
                      <a:pt x="181474" y="0"/>
                    </a:cubicBezTo>
                    <a:cubicBezTo>
                      <a:pt x="181474" y="0"/>
                      <a:pt x="181474" y="0"/>
                      <a:pt x="181474" y="0"/>
                    </a:cubicBezTo>
                    <a:close/>
                    <a:moveTo>
                      <a:pt x="181474" y="349204"/>
                    </a:moveTo>
                    <a:cubicBezTo>
                      <a:pt x="88181" y="349204"/>
                      <a:pt x="13419" y="273873"/>
                      <a:pt x="13419" y="180667"/>
                    </a:cubicBezTo>
                    <a:cubicBezTo>
                      <a:pt x="13419" y="87461"/>
                      <a:pt x="88820" y="12130"/>
                      <a:pt x="181474" y="12130"/>
                    </a:cubicBezTo>
                    <a:cubicBezTo>
                      <a:pt x="274128" y="12130"/>
                      <a:pt x="349530" y="87461"/>
                      <a:pt x="349530" y="180667"/>
                    </a:cubicBezTo>
                    <a:cubicBezTo>
                      <a:pt x="349530" y="180667"/>
                      <a:pt x="349530" y="180667"/>
                      <a:pt x="349530" y="180667"/>
                    </a:cubicBezTo>
                    <a:cubicBezTo>
                      <a:pt x="349530" y="273873"/>
                      <a:pt x="274128" y="349204"/>
                      <a:pt x="181474"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34" name="Graphic 4">
                <a:extLst>
                  <a:ext uri="{FF2B5EF4-FFF2-40B4-BE49-F238E27FC236}">
                    <a16:creationId xmlns:a16="http://schemas.microsoft.com/office/drawing/2014/main" id="{A0B63DAE-E0E8-A895-1581-0DF46D3778AB}"/>
                  </a:ext>
                </a:extLst>
              </p:cNvPr>
              <p:cNvSpPr/>
              <p:nvPr/>
            </p:nvSpPr>
            <p:spPr>
              <a:xfrm>
                <a:off x="537393" y="2456080"/>
                <a:ext cx="221380" cy="192157"/>
              </a:xfrm>
              <a:custGeom>
                <a:avLst/>
                <a:gdLst>
                  <a:gd name="connsiteX0" fmla="*/ 215980 w 221380"/>
                  <a:gd name="connsiteY0" fmla="*/ 30005 h 192157"/>
                  <a:gd name="connsiteX1" fmla="*/ 147608 w 221380"/>
                  <a:gd name="connsiteY1" fmla="*/ 30005 h 192157"/>
                  <a:gd name="connsiteX2" fmla="*/ 147608 w 221380"/>
                  <a:gd name="connsiteY2" fmla="*/ 6384 h 192157"/>
                  <a:gd name="connsiteX3" fmla="*/ 141218 w 221380"/>
                  <a:gd name="connsiteY3" fmla="*/ 0 h 192157"/>
                  <a:gd name="connsiteX4" fmla="*/ 81791 w 221380"/>
                  <a:gd name="connsiteY4" fmla="*/ 0 h 192157"/>
                  <a:gd name="connsiteX5" fmla="*/ 75401 w 221380"/>
                  <a:gd name="connsiteY5" fmla="*/ 6384 h 192157"/>
                  <a:gd name="connsiteX6" fmla="*/ 75401 w 221380"/>
                  <a:gd name="connsiteY6" fmla="*/ 30005 h 192157"/>
                  <a:gd name="connsiteX7" fmla="*/ 6390 w 221380"/>
                  <a:gd name="connsiteY7" fmla="*/ 30005 h 192157"/>
                  <a:gd name="connsiteX8" fmla="*/ 0 w 221380"/>
                  <a:gd name="connsiteY8" fmla="*/ 36389 h 192157"/>
                  <a:gd name="connsiteX9" fmla="*/ 0 w 221380"/>
                  <a:gd name="connsiteY9" fmla="*/ 111081 h 192157"/>
                  <a:gd name="connsiteX10" fmla="*/ 6390 w 221380"/>
                  <a:gd name="connsiteY10" fmla="*/ 117465 h 192157"/>
                  <a:gd name="connsiteX11" fmla="*/ 14697 w 221380"/>
                  <a:gd name="connsiteY11" fmla="*/ 117465 h 192157"/>
                  <a:gd name="connsiteX12" fmla="*/ 14697 w 221380"/>
                  <a:gd name="connsiteY12" fmla="*/ 185774 h 192157"/>
                  <a:gd name="connsiteX13" fmla="*/ 21087 w 221380"/>
                  <a:gd name="connsiteY13" fmla="*/ 192158 h 192157"/>
                  <a:gd name="connsiteX14" fmla="*/ 200005 w 221380"/>
                  <a:gd name="connsiteY14" fmla="*/ 192158 h 192157"/>
                  <a:gd name="connsiteX15" fmla="*/ 206395 w 221380"/>
                  <a:gd name="connsiteY15" fmla="*/ 185774 h 192157"/>
                  <a:gd name="connsiteX16" fmla="*/ 206395 w 221380"/>
                  <a:gd name="connsiteY16" fmla="*/ 117465 h 192157"/>
                  <a:gd name="connsiteX17" fmla="*/ 214702 w 221380"/>
                  <a:gd name="connsiteY17" fmla="*/ 117465 h 192157"/>
                  <a:gd name="connsiteX18" fmla="*/ 221092 w 221380"/>
                  <a:gd name="connsiteY18" fmla="*/ 111081 h 192157"/>
                  <a:gd name="connsiteX19" fmla="*/ 221092 w 221380"/>
                  <a:gd name="connsiteY19" fmla="*/ 36389 h 192157"/>
                  <a:gd name="connsiteX20" fmla="*/ 215980 w 221380"/>
                  <a:gd name="connsiteY20" fmla="*/ 30005 h 192157"/>
                  <a:gd name="connsiteX21" fmla="*/ 88181 w 221380"/>
                  <a:gd name="connsiteY21" fmla="*/ 12768 h 192157"/>
                  <a:gd name="connsiteX22" fmla="*/ 134828 w 221380"/>
                  <a:gd name="connsiteY22" fmla="*/ 12768 h 192157"/>
                  <a:gd name="connsiteX23" fmla="*/ 134828 w 221380"/>
                  <a:gd name="connsiteY23" fmla="*/ 30005 h 192157"/>
                  <a:gd name="connsiteX24" fmla="*/ 87542 w 221380"/>
                  <a:gd name="connsiteY24" fmla="*/ 30005 h 192157"/>
                  <a:gd name="connsiteX25" fmla="*/ 88181 w 221380"/>
                  <a:gd name="connsiteY25" fmla="*/ 12768 h 192157"/>
                  <a:gd name="connsiteX26" fmla="*/ 194893 w 221380"/>
                  <a:gd name="connsiteY26" fmla="*/ 179390 h 192157"/>
                  <a:gd name="connsiteX27" fmla="*/ 28755 w 221380"/>
                  <a:gd name="connsiteY27" fmla="*/ 179390 h 192157"/>
                  <a:gd name="connsiteX28" fmla="*/ 28755 w 221380"/>
                  <a:gd name="connsiteY28" fmla="*/ 117465 h 192157"/>
                  <a:gd name="connsiteX29" fmla="*/ 60704 w 221380"/>
                  <a:gd name="connsiteY29" fmla="*/ 117465 h 192157"/>
                  <a:gd name="connsiteX30" fmla="*/ 60704 w 221380"/>
                  <a:gd name="connsiteY30" fmla="*/ 125764 h 192157"/>
                  <a:gd name="connsiteX31" fmla="*/ 67094 w 221380"/>
                  <a:gd name="connsiteY31" fmla="*/ 132148 h 192157"/>
                  <a:gd name="connsiteX32" fmla="*/ 73484 w 221380"/>
                  <a:gd name="connsiteY32" fmla="*/ 125764 h 192157"/>
                  <a:gd name="connsiteX33" fmla="*/ 73484 w 221380"/>
                  <a:gd name="connsiteY33" fmla="*/ 117465 h 192157"/>
                  <a:gd name="connsiteX34" fmla="*/ 150164 w 221380"/>
                  <a:gd name="connsiteY34" fmla="*/ 117465 h 192157"/>
                  <a:gd name="connsiteX35" fmla="*/ 150164 w 221380"/>
                  <a:gd name="connsiteY35" fmla="*/ 125764 h 192157"/>
                  <a:gd name="connsiteX36" fmla="*/ 156553 w 221380"/>
                  <a:gd name="connsiteY36" fmla="*/ 132148 h 192157"/>
                  <a:gd name="connsiteX37" fmla="*/ 162943 w 221380"/>
                  <a:gd name="connsiteY37" fmla="*/ 125764 h 192157"/>
                  <a:gd name="connsiteX38" fmla="*/ 162943 w 221380"/>
                  <a:gd name="connsiteY38" fmla="*/ 117465 h 192157"/>
                  <a:gd name="connsiteX39" fmla="*/ 194893 w 221380"/>
                  <a:gd name="connsiteY39" fmla="*/ 117465 h 192157"/>
                  <a:gd name="connsiteX40" fmla="*/ 194893 w 221380"/>
                  <a:gd name="connsiteY40" fmla="*/ 179390 h 192157"/>
                  <a:gd name="connsiteX41" fmla="*/ 209590 w 221380"/>
                  <a:gd name="connsiteY41" fmla="*/ 104697 h 192157"/>
                  <a:gd name="connsiteX42" fmla="*/ 162943 w 221380"/>
                  <a:gd name="connsiteY42" fmla="*/ 104697 h 192157"/>
                  <a:gd name="connsiteX43" fmla="*/ 162943 w 221380"/>
                  <a:gd name="connsiteY43" fmla="*/ 96398 h 192157"/>
                  <a:gd name="connsiteX44" fmla="*/ 156553 w 221380"/>
                  <a:gd name="connsiteY44" fmla="*/ 90014 h 192157"/>
                  <a:gd name="connsiteX45" fmla="*/ 150164 w 221380"/>
                  <a:gd name="connsiteY45" fmla="*/ 96398 h 192157"/>
                  <a:gd name="connsiteX46" fmla="*/ 150164 w 221380"/>
                  <a:gd name="connsiteY46" fmla="*/ 104697 h 192157"/>
                  <a:gd name="connsiteX47" fmla="*/ 73484 w 221380"/>
                  <a:gd name="connsiteY47" fmla="*/ 104697 h 192157"/>
                  <a:gd name="connsiteX48" fmla="*/ 73484 w 221380"/>
                  <a:gd name="connsiteY48" fmla="*/ 96398 h 192157"/>
                  <a:gd name="connsiteX49" fmla="*/ 67094 w 221380"/>
                  <a:gd name="connsiteY49" fmla="*/ 90014 h 192157"/>
                  <a:gd name="connsiteX50" fmla="*/ 60704 w 221380"/>
                  <a:gd name="connsiteY50" fmla="*/ 96398 h 192157"/>
                  <a:gd name="connsiteX51" fmla="*/ 60704 w 221380"/>
                  <a:gd name="connsiteY51" fmla="*/ 104697 h 192157"/>
                  <a:gd name="connsiteX52" fmla="*/ 13419 w 221380"/>
                  <a:gd name="connsiteY52" fmla="*/ 104697 h 192157"/>
                  <a:gd name="connsiteX53" fmla="*/ 13419 w 221380"/>
                  <a:gd name="connsiteY53" fmla="*/ 42773 h 192157"/>
                  <a:gd name="connsiteX54" fmla="*/ 209590 w 221380"/>
                  <a:gd name="connsiteY54" fmla="*/ 42773 h 192157"/>
                  <a:gd name="connsiteX55" fmla="*/ 209590 w 221380"/>
                  <a:gd name="connsiteY55" fmla="*/ 104697 h 19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1380" h="192157">
                    <a:moveTo>
                      <a:pt x="215980" y="30005"/>
                    </a:moveTo>
                    <a:lnTo>
                      <a:pt x="147608" y="30005"/>
                    </a:lnTo>
                    <a:lnTo>
                      <a:pt x="147608" y="6384"/>
                    </a:lnTo>
                    <a:cubicBezTo>
                      <a:pt x="147608" y="2554"/>
                      <a:pt x="145052" y="0"/>
                      <a:pt x="141218" y="0"/>
                    </a:cubicBezTo>
                    <a:lnTo>
                      <a:pt x="81791" y="0"/>
                    </a:lnTo>
                    <a:cubicBezTo>
                      <a:pt x="77957" y="0"/>
                      <a:pt x="75401" y="2554"/>
                      <a:pt x="75401" y="6384"/>
                    </a:cubicBezTo>
                    <a:lnTo>
                      <a:pt x="75401" y="30005"/>
                    </a:lnTo>
                    <a:lnTo>
                      <a:pt x="6390" y="30005"/>
                    </a:lnTo>
                    <a:cubicBezTo>
                      <a:pt x="2556" y="30005"/>
                      <a:pt x="0" y="32558"/>
                      <a:pt x="0" y="36389"/>
                    </a:cubicBezTo>
                    <a:lnTo>
                      <a:pt x="0" y="111081"/>
                    </a:lnTo>
                    <a:cubicBezTo>
                      <a:pt x="0" y="114912"/>
                      <a:pt x="2556" y="117465"/>
                      <a:pt x="6390" y="117465"/>
                    </a:cubicBezTo>
                    <a:lnTo>
                      <a:pt x="14697" y="117465"/>
                    </a:lnTo>
                    <a:lnTo>
                      <a:pt x="14697" y="185774"/>
                    </a:lnTo>
                    <a:cubicBezTo>
                      <a:pt x="14697" y="189604"/>
                      <a:pt x="17253" y="192158"/>
                      <a:pt x="21087" y="192158"/>
                    </a:cubicBezTo>
                    <a:lnTo>
                      <a:pt x="200005" y="192158"/>
                    </a:lnTo>
                    <a:cubicBezTo>
                      <a:pt x="203839" y="192158"/>
                      <a:pt x="206395" y="189604"/>
                      <a:pt x="206395" y="185774"/>
                    </a:cubicBezTo>
                    <a:lnTo>
                      <a:pt x="206395" y="117465"/>
                    </a:lnTo>
                    <a:lnTo>
                      <a:pt x="214702" y="117465"/>
                    </a:lnTo>
                    <a:cubicBezTo>
                      <a:pt x="218536" y="117465"/>
                      <a:pt x="221092" y="114912"/>
                      <a:pt x="221092" y="111081"/>
                    </a:cubicBezTo>
                    <a:lnTo>
                      <a:pt x="221092" y="36389"/>
                    </a:lnTo>
                    <a:cubicBezTo>
                      <a:pt x="222370" y="32558"/>
                      <a:pt x="219175" y="30005"/>
                      <a:pt x="215980" y="30005"/>
                    </a:cubicBezTo>
                    <a:close/>
                    <a:moveTo>
                      <a:pt x="88181" y="12768"/>
                    </a:moveTo>
                    <a:lnTo>
                      <a:pt x="134828" y="12768"/>
                    </a:lnTo>
                    <a:lnTo>
                      <a:pt x="134828" y="30005"/>
                    </a:lnTo>
                    <a:lnTo>
                      <a:pt x="87542" y="30005"/>
                    </a:lnTo>
                    <a:lnTo>
                      <a:pt x="88181" y="12768"/>
                    </a:lnTo>
                    <a:close/>
                    <a:moveTo>
                      <a:pt x="194893" y="179390"/>
                    </a:moveTo>
                    <a:lnTo>
                      <a:pt x="28755" y="179390"/>
                    </a:lnTo>
                    <a:lnTo>
                      <a:pt x="28755" y="117465"/>
                    </a:lnTo>
                    <a:lnTo>
                      <a:pt x="60704" y="117465"/>
                    </a:lnTo>
                    <a:lnTo>
                      <a:pt x="60704" y="125764"/>
                    </a:lnTo>
                    <a:cubicBezTo>
                      <a:pt x="60704" y="129595"/>
                      <a:pt x="63260" y="132148"/>
                      <a:pt x="67094" y="132148"/>
                    </a:cubicBezTo>
                    <a:cubicBezTo>
                      <a:pt x="70928" y="132148"/>
                      <a:pt x="73484" y="129595"/>
                      <a:pt x="73484" y="125764"/>
                    </a:cubicBezTo>
                    <a:lnTo>
                      <a:pt x="73484" y="117465"/>
                    </a:lnTo>
                    <a:lnTo>
                      <a:pt x="150164" y="117465"/>
                    </a:lnTo>
                    <a:lnTo>
                      <a:pt x="150164" y="125764"/>
                    </a:lnTo>
                    <a:cubicBezTo>
                      <a:pt x="150164" y="129595"/>
                      <a:pt x="152720" y="132148"/>
                      <a:pt x="156553" y="132148"/>
                    </a:cubicBezTo>
                    <a:cubicBezTo>
                      <a:pt x="160387" y="132148"/>
                      <a:pt x="162943" y="129595"/>
                      <a:pt x="162943" y="125764"/>
                    </a:cubicBezTo>
                    <a:lnTo>
                      <a:pt x="162943" y="117465"/>
                    </a:lnTo>
                    <a:lnTo>
                      <a:pt x="194893" y="117465"/>
                    </a:lnTo>
                    <a:lnTo>
                      <a:pt x="194893" y="179390"/>
                    </a:lnTo>
                    <a:close/>
                    <a:moveTo>
                      <a:pt x="209590" y="104697"/>
                    </a:moveTo>
                    <a:lnTo>
                      <a:pt x="162943" y="104697"/>
                    </a:lnTo>
                    <a:lnTo>
                      <a:pt x="162943" y="96398"/>
                    </a:lnTo>
                    <a:cubicBezTo>
                      <a:pt x="162943" y="92568"/>
                      <a:pt x="160387" y="90014"/>
                      <a:pt x="156553" y="90014"/>
                    </a:cubicBezTo>
                    <a:cubicBezTo>
                      <a:pt x="152720" y="90014"/>
                      <a:pt x="150164" y="92568"/>
                      <a:pt x="150164" y="96398"/>
                    </a:cubicBezTo>
                    <a:lnTo>
                      <a:pt x="150164" y="104697"/>
                    </a:lnTo>
                    <a:lnTo>
                      <a:pt x="73484" y="104697"/>
                    </a:lnTo>
                    <a:lnTo>
                      <a:pt x="73484" y="96398"/>
                    </a:lnTo>
                    <a:cubicBezTo>
                      <a:pt x="73484" y="92568"/>
                      <a:pt x="70928" y="90014"/>
                      <a:pt x="67094" y="90014"/>
                    </a:cubicBezTo>
                    <a:cubicBezTo>
                      <a:pt x="63260" y="90014"/>
                      <a:pt x="60704" y="92568"/>
                      <a:pt x="60704" y="96398"/>
                    </a:cubicBezTo>
                    <a:lnTo>
                      <a:pt x="60704" y="104697"/>
                    </a:lnTo>
                    <a:lnTo>
                      <a:pt x="13419" y="104697"/>
                    </a:lnTo>
                    <a:lnTo>
                      <a:pt x="13419" y="42773"/>
                    </a:lnTo>
                    <a:lnTo>
                      <a:pt x="209590" y="42773"/>
                    </a:lnTo>
                    <a:lnTo>
                      <a:pt x="209590" y="104697"/>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grpSp>
        <p:grpSp>
          <p:nvGrpSpPr>
            <p:cNvPr id="39" name="Graphic 4">
              <a:extLst>
                <a:ext uri="{FF2B5EF4-FFF2-40B4-BE49-F238E27FC236}">
                  <a16:creationId xmlns:a16="http://schemas.microsoft.com/office/drawing/2014/main" id="{A5A9D9D2-225F-F7D7-2E1B-0C77C5387D01}"/>
                </a:ext>
              </a:extLst>
            </p:cNvPr>
            <p:cNvGrpSpPr/>
            <p:nvPr/>
          </p:nvGrpSpPr>
          <p:grpSpPr>
            <a:xfrm>
              <a:off x="4730788" y="3355879"/>
              <a:ext cx="274320" cy="274320"/>
              <a:chOff x="9887149" y="1402085"/>
              <a:chExt cx="361670" cy="361333"/>
            </a:xfrm>
            <a:solidFill>
              <a:schemeClr val="tx1"/>
            </a:solidFill>
          </p:grpSpPr>
          <p:sp>
            <p:nvSpPr>
              <p:cNvPr id="40" name="Graphic 4">
                <a:extLst>
                  <a:ext uri="{FF2B5EF4-FFF2-40B4-BE49-F238E27FC236}">
                    <a16:creationId xmlns:a16="http://schemas.microsoft.com/office/drawing/2014/main" id="{0A7463DB-1092-39C7-2D5D-3009A4EB2C8F}"/>
                  </a:ext>
                </a:extLst>
              </p:cNvPr>
              <p:cNvSpPr/>
              <p:nvPr/>
            </p:nvSpPr>
            <p:spPr>
              <a:xfrm>
                <a:off x="9887149" y="1402085"/>
                <a:ext cx="361670" cy="361333"/>
              </a:xfrm>
              <a:custGeom>
                <a:avLst/>
                <a:gdLst>
                  <a:gd name="connsiteX0" fmla="*/ 180835 w 361670"/>
                  <a:gd name="connsiteY0" fmla="*/ 0 h 361333"/>
                  <a:gd name="connsiteX1" fmla="*/ 0 w 361670"/>
                  <a:gd name="connsiteY1" fmla="*/ 180667 h 361333"/>
                  <a:gd name="connsiteX2" fmla="*/ 180835 w 361670"/>
                  <a:gd name="connsiteY2" fmla="*/ 361333 h 361333"/>
                  <a:gd name="connsiteX3" fmla="*/ 361670 w 361670"/>
                  <a:gd name="connsiteY3" fmla="*/ 180667 h 361333"/>
                  <a:gd name="connsiteX4" fmla="*/ 180835 w 361670"/>
                  <a:gd name="connsiteY4" fmla="*/ 0 h 361333"/>
                  <a:gd name="connsiteX5" fmla="*/ 180835 w 361670"/>
                  <a:gd name="connsiteY5" fmla="*/ 349204 h 361333"/>
                  <a:gd name="connsiteX6" fmla="*/ 12780 w 361670"/>
                  <a:gd name="connsiteY6" fmla="*/ 181305 h 361333"/>
                  <a:gd name="connsiteX7" fmla="*/ 180835 w 361670"/>
                  <a:gd name="connsiteY7" fmla="*/ 13406 h 361333"/>
                  <a:gd name="connsiteX8" fmla="*/ 348890 w 361670"/>
                  <a:gd name="connsiteY8" fmla="*/ 181305 h 361333"/>
                  <a:gd name="connsiteX9" fmla="*/ 180835 w 361670"/>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0" h="361333">
                    <a:moveTo>
                      <a:pt x="180835" y="0"/>
                    </a:moveTo>
                    <a:cubicBezTo>
                      <a:pt x="80513" y="0"/>
                      <a:pt x="0" y="81077"/>
                      <a:pt x="0" y="180667"/>
                    </a:cubicBezTo>
                    <a:cubicBezTo>
                      <a:pt x="0" y="280257"/>
                      <a:pt x="81152" y="361333"/>
                      <a:pt x="180835" y="361333"/>
                    </a:cubicBezTo>
                    <a:cubicBezTo>
                      <a:pt x="281157" y="361333"/>
                      <a:pt x="361670" y="280257"/>
                      <a:pt x="361670" y="180667"/>
                    </a:cubicBezTo>
                    <a:cubicBezTo>
                      <a:pt x="361670" y="81077"/>
                      <a:pt x="281157" y="0"/>
                      <a:pt x="180835" y="0"/>
                    </a:cubicBezTo>
                    <a:close/>
                    <a:moveTo>
                      <a:pt x="180835" y="349204"/>
                    </a:moveTo>
                    <a:cubicBezTo>
                      <a:pt x="88181" y="349204"/>
                      <a:pt x="12780" y="273873"/>
                      <a:pt x="12780" y="181305"/>
                    </a:cubicBezTo>
                    <a:cubicBezTo>
                      <a:pt x="12780" y="88737"/>
                      <a:pt x="88181" y="13406"/>
                      <a:pt x="180835" y="13406"/>
                    </a:cubicBezTo>
                    <a:cubicBezTo>
                      <a:pt x="273489" y="13406"/>
                      <a:pt x="348890" y="88737"/>
                      <a:pt x="348890" y="181305"/>
                    </a:cubicBezTo>
                    <a:cubicBezTo>
                      <a:pt x="348890" y="273873"/>
                      <a:pt x="273489" y="349204"/>
                      <a:pt x="180835"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1" name="Graphic 4">
                <a:extLst>
                  <a:ext uri="{FF2B5EF4-FFF2-40B4-BE49-F238E27FC236}">
                    <a16:creationId xmlns:a16="http://schemas.microsoft.com/office/drawing/2014/main" id="{79D7E5CF-648D-0F38-9293-2AB71FEFA124}"/>
                  </a:ext>
                </a:extLst>
              </p:cNvPr>
              <p:cNvSpPr/>
              <p:nvPr/>
            </p:nvSpPr>
            <p:spPr>
              <a:xfrm>
                <a:off x="9952965" y="1507420"/>
                <a:ext cx="230676" cy="151300"/>
              </a:xfrm>
              <a:custGeom>
                <a:avLst/>
                <a:gdLst>
                  <a:gd name="connsiteX0" fmla="*/ 223648 w 230676"/>
                  <a:gd name="connsiteY0" fmla="*/ 0 h 151300"/>
                  <a:gd name="connsiteX1" fmla="*/ 40896 w 230676"/>
                  <a:gd name="connsiteY1" fmla="*/ 0 h 151300"/>
                  <a:gd name="connsiteX2" fmla="*/ 34506 w 230676"/>
                  <a:gd name="connsiteY2" fmla="*/ 6384 h 151300"/>
                  <a:gd name="connsiteX3" fmla="*/ 34506 w 230676"/>
                  <a:gd name="connsiteY3" fmla="*/ 34473 h 151300"/>
                  <a:gd name="connsiteX4" fmla="*/ 6390 w 230676"/>
                  <a:gd name="connsiteY4" fmla="*/ 34473 h 151300"/>
                  <a:gd name="connsiteX5" fmla="*/ 0 w 230676"/>
                  <a:gd name="connsiteY5" fmla="*/ 40857 h 151300"/>
                  <a:gd name="connsiteX6" fmla="*/ 0 w 230676"/>
                  <a:gd name="connsiteY6" fmla="*/ 144916 h 151300"/>
                  <a:gd name="connsiteX7" fmla="*/ 6390 w 230676"/>
                  <a:gd name="connsiteY7" fmla="*/ 151300 h 151300"/>
                  <a:gd name="connsiteX8" fmla="*/ 189142 w 230676"/>
                  <a:gd name="connsiteY8" fmla="*/ 151300 h 151300"/>
                  <a:gd name="connsiteX9" fmla="*/ 195532 w 230676"/>
                  <a:gd name="connsiteY9" fmla="*/ 144916 h 151300"/>
                  <a:gd name="connsiteX10" fmla="*/ 195532 w 230676"/>
                  <a:gd name="connsiteY10" fmla="*/ 116188 h 151300"/>
                  <a:gd name="connsiteX11" fmla="*/ 198088 w 230676"/>
                  <a:gd name="connsiteY11" fmla="*/ 116827 h 151300"/>
                  <a:gd name="connsiteX12" fmla="*/ 224287 w 230676"/>
                  <a:gd name="connsiteY12" fmla="*/ 116827 h 151300"/>
                  <a:gd name="connsiteX13" fmla="*/ 230677 w 230676"/>
                  <a:gd name="connsiteY13" fmla="*/ 110443 h 151300"/>
                  <a:gd name="connsiteX14" fmla="*/ 230677 w 230676"/>
                  <a:gd name="connsiteY14" fmla="*/ 6384 h 151300"/>
                  <a:gd name="connsiteX15" fmla="*/ 223648 w 230676"/>
                  <a:gd name="connsiteY15" fmla="*/ 0 h 151300"/>
                  <a:gd name="connsiteX16" fmla="*/ 182752 w 230676"/>
                  <a:gd name="connsiteY16" fmla="*/ 139171 h 151300"/>
                  <a:gd name="connsiteX17" fmla="*/ 12780 w 230676"/>
                  <a:gd name="connsiteY17" fmla="*/ 139171 h 151300"/>
                  <a:gd name="connsiteX18" fmla="*/ 12780 w 230676"/>
                  <a:gd name="connsiteY18" fmla="*/ 47880 h 151300"/>
                  <a:gd name="connsiteX19" fmla="*/ 182752 w 230676"/>
                  <a:gd name="connsiteY19" fmla="*/ 47880 h 151300"/>
                  <a:gd name="connsiteX20" fmla="*/ 182752 w 230676"/>
                  <a:gd name="connsiteY20" fmla="*/ 139171 h 151300"/>
                  <a:gd name="connsiteX21" fmla="*/ 217258 w 230676"/>
                  <a:gd name="connsiteY21" fmla="*/ 104059 h 151300"/>
                  <a:gd name="connsiteX22" fmla="*/ 197449 w 230676"/>
                  <a:gd name="connsiteY22" fmla="*/ 104059 h 151300"/>
                  <a:gd name="connsiteX23" fmla="*/ 194893 w 230676"/>
                  <a:gd name="connsiteY23" fmla="*/ 104697 h 151300"/>
                  <a:gd name="connsiteX24" fmla="*/ 194893 w 230676"/>
                  <a:gd name="connsiteY24" fmla="*/ 40857 h 151300"/>
                  <a:gd name="connsiteX25" fmla="*/ 188503 w 230676"/>
                  <a:gd name="connsiteY25" fmla="*/ 34473 h 151300"/>
                  <a:gd name="connsiteX26" fmla="*/ 47286 w 230676"/>
                  <a:gd name="connsiteY26" fmla="*/ 34473 h 151300"/>
                  <a:gd name="connsiteX27" fmla="*/ 47286 w 230676"/>
                  <a:gd name="connsiteY27" fmla="*/ 12768 h 151300"/>
                  <a:gd name="connsiteX28" fmla="*/ 217258 w 230676"/>
                  <a:gd name="connsiteY28" fmla="*/ 12768 h 151300"/>
                  <a:gd name="connsiteX29" fmla="*/ 217258 w 230676"/>
                  <a:gd name="connsiteY29" fmla="*/ 104059 h 15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676" h="151300">
                    <a:moveTo>
                      <a:pt x="223648" y="0"/>
                    </a:moveTo>
                    <a:lnTo>
                      <a:pt x="40896" y="0"/>
                    </a:lnTo>
                    <a:cubicBezTo>
                      <a:pt x="37062" y="0"/>
                      <a:pt x="34506" y="2554"/>
                      <a:pt x="34506" y="6384"/>
                    </a:cubicBezTo>
                    <a:lnTo>
                      <a:pt x="34506" y="34473"/>
                    </a:lnTo>
                    <a:lnTo>
                      <a:pt x="6390" y="34473"/>
                    </a:lnTo>
                    <a:cubicBezTo>
                      <a:pt x="2556" y="34473"/>
                      <a:pt x="0" y="37027"/>
                      <a:pt x="0" y="40857"/>
                    </a:cubicBezTo>
                    <a:lnTo>
                      <a:pt x="0" y="144916"/>
                    </a:lnTo>
                    <a:cubicBezTo>
                      <a:pt x="0" y="148747"/>
                      <a:pt x="2556" y="151300"/>
                      <a:pt x="6390" y="151300"/>
                    </a:cubicBezTo>
                    <a:lnTo>
                      <a:pt x="189142" y="151300"/>
                    </a:lnTo>
                    <a:cubicBezTo>
                      <a:pt x="192977" y="151300"/>
                      <a:pt x="195532" y="148747"/>
                      <a:pt x="195532" y="144916"/>
                    </a:cubicBezTo>
                    <a:lnTo>
                      <a:pt x="195532" y="116188"/>
                    </a:lnTo>
                    <a:cubicBezTo>
                      <a:pt x="196172" y="116188"/>
                      <a:pt x="196810" y="116827"/>
                      <a:pt x="198088" y="116827"/>
                    </a:cubicBezTo>
                    <a:lnTo>
                      <a:pt x="224287" y="116827"/>
                    </a:lnTo>
                    <a:cubicBezTo>
                      <a:pt x="228121" y="116827"/>
                      <a:pt x="230677" y="114273"/>
                      <a:pt x="230677" y="110443"/>
                    </a:cubicBezTo>
                    <a:lnTo>
                      <a:pt x="230677" y="6384"/>
                    </a:lnTo>
                    <a:cubicBezTo>
                      <a:pt x="230038" y="3192"/>
                      <a:pt x="227482" y="0"/>
                      <a:pt x="223648" y="0"/>
                    </a:cubicBezTo>
                    <a:close/>
                    <a:moveTo>
                      <a:pt x="182752" y="139171"/>
                    </a:moveTo>
                    <a:lnTo>
                      <a:pt x="12780" y="139171"/>
                    </a:lnTo>
                    <a:lnTo>
                      <a:pt x="12780" y="47880"/>
                    </a:lnTo>
                    <a:lnTo>
                      <a:pt x="182752" y="47880"/>
                    </a:lnTo>
                    <a:lnTo>
                      <a:pt x="182752" y="139171"/>
                    </a:lnTo>
                    <a:close/>
                    <a:moveTo>
                      <a:pt x="217258" y="104059"/>
                    </a:moveTo>
                    <a:lnTo>
                      <a:pt x="197449" y="104059"/>
                    </a:lnTo>
                    <a:cubicBezTo>
                      <a:pt x="196810" y="104059"/>
                      <a:pt x="196172" y="104059"/>
                      <a:pt x="194893" y="104697"/>
                    </a:cubicBezTo>
                    <a:lnTo>
                      <a:pt x="194893" y="40857"/>
                    </a:lnTo>
                    <a:cubicBezTo>
                      <a:pt x="194893" y="37027"/>
                      <a:pt x="192337" y="34473"/>
                      <a:pt x="188503" y="34473"/>
                    </a:cubicBezTo>
                    <a:lnTo>
                      <a:pt x="47286" y="34473"/>
                    </a:lnTo>
                    <a:lnTo>
                      <a:pt x="47286" y="12768"/>
                    </a:lnTo>
                    <a:lnTo>
                      <a:pt x="217258" y="12768"/>
                    </a:lnTo>
                    <a:lnTo>
                      <a:pt x="217258" y="104059"/>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2" name="Graphic 4">
                <a:extLst>
                  <a:ext uri="{FF2B5EF4-FFF2-40B4-BE49-F238E27FC236}">
                    <a16:creationId xmlns:a16="http://schemas.microsoft.com/office/drawing/2014/main" id="{33ED4CB8-EB25-62CC-FEFE-FE7217B75DAE}"/>
                  </a:ext>
                </a:extLst>
              </p:cNvPr>
              <p:cNvSpPr/>
              <p:nvPr/>
            </p:nvSpPr>
            <p:spPr>
              <a:xfrm>
                <a:off x="10033478" y="1564238"/>
                <a:ext cx="35144" cy="73415"/>
              </a:xfrm>
              <a:custGeom>
                <a:avLst/>
                <a:gdLst>
                  <a:gd name="connsiteX0" fmla="*/ 17253 w 35144"/>
                  <a:gd name="connsiteY0" fmla="*/ 55541 h 73415"/>
                  <a:gd name="connsiteX1" fmla="*/ 10225 w 35144"/>
                  <a:gd name="connsiteY1" fmla="*/ 48518 h 73415"/>
                  <a:gd name="connsiteX2" fmla="*/ 5112 w 35144"/>
                  <a:gd name="connsiteY2" fmla="*/ 43411 h 73415"/>
                  <a:gd name="connsiteX3" fmla="*/ 0 w 35144"/>
                  <a:gd name="connsiteY3" fmla="*/ 48518 h 73415"/>
                  <a:gd name="connsiteX4" fmla="*/ 12141 w 35144"/>
                  <a:gd name="connsiteY4" fmla="*/ 64478 h 73415"/>
                  <a:gd name="connsiteX5" fmla="*/ 12141 w 35144"/>
                  <a:gd name="connsiteY5" fmla="*/ 68309 h 73415"/>
                  <a:gd name="connsiteX6" fmla="*/ 17253 w 35144"/>
                  <a:gd name="connsiteY6" fmla="*/ 73416 h 73415"/>
                  <a:gd name="connsiteX7" fmla="*/ 22365 w 35144"/>
                  <a:gd name="connsiteY7" fmla="*/ 68309 h 73415"/>
                  <a:gd name="connsiteX8" fmla="*/ 22365 w 35144"/>
                  <a:gd name="connsiteY8" fmla="*/ 64478 h 73415"/>
                  <a:gd name="connsiteX9" fmla="*/ 34506 w 35144"/>
                  <a:gd name="connsiteY9" fmla="*/ 48518 h 73415"/>
                  <a:gd name="connsiteX10" fmla="*/ 17892 w 35144"/>
                  <a:gd name="connsiteY10" fmla="*/ 31920 h 73415"/>
                  <a:gd name="connsiteX11" fmla="*/ 10863 w 35144"/>
                  <a:gd name="connsiteY11" fmla="*/ 24898 h 73415"/>
                  <a:gd name="connsiteX12" fmla="*/ 17892 w 35144"/>
                  <a:gd name="connsiteY12" fmla="*/ 17875 h 73415"/>
                  <a:gd name="connsiteX13" fmla="*/ 24921 w 35144"/>
                  <a:gd name="connsiteY13" fmla="*/ 24898 h 73415"/>
                  <a:gd name="connsiteX14" fmla="*/ 30033 w 35144"/>
                  <a:gd name="connsiteY14" fmla="*/ 30005 h 73415"/>
                  <a:gd name="connsiteX15" fmla="*/ 35145 w 35144"/>
                  <a:gd name="connsiteY15" fmla="*/ 24898 h 73415"/>
                  <a:gd name="connsiteX16" fmla="*/ 23004 w 35144"/>
                  <a:gd name="connsiteY16" fmla="*/ 8938 h 73415"/>
                  <a:gd name="connsiteX17" fmla="*/ 23004 w 35144"/>
                  <a:gd name="connsiteY17" fmla="*/ 5107 h 73415"/>
                  <a:gd name="connsiteX18" fmla="*/ 17892 w 35144"/>
                  <a:gd name="connsiteY18" fmla="*/ 0 h 73415"/>
                  <a:gd name="connsiteX19" fmla="*/ 12780 w 35144"/>
                  <a:gd name="connsiteY19" fmla="*/ 5107 h 73415"/>
                  <a:gd name="connsiteX20" fmla="*/ 12780 w 35144"/>
                  <a:gd name="connsiteY20" fmla="*/ 8938 h 73415"/>
                  <a:gd name="connsiteX21" fmla="*/ 640 w 35144"/>
                  <a:gd name="connsiteY21" fmla="*/ 24898 h 73415"/>
                  <a:gd name="connsiteX22" fmla="*/ 17253 w 35144"/>
                  <a:gd name="connsiteY22" fmla="*/ 41496 h 73415"/>
                  <a:gd name="connsiteX23" fmla="*/ 24282 w 35144"/>
                  <a:gd name="connsiteY23" fmla="*/ 48518 h 73415"/>
                  <a:gd name="connsiteX24" fmla="*/ 17253 w 35144"/>
                  <a:gd name="connsiteY24" fmla="*/ 55541 h 7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144" h="73415">
                    <a:moveTo>
                      <a:pt x="17253" y="55541"/>
                    </a:moveTo>
                    <a:cubicBezTo>
                      <a:pt x="13419" y="55541"/>
                      <a:pt x="10225" y="52349"/>
                      <a:pt x="10225" y="48518"/>
                    </a:cubicBezTo>
                    <a:cubicBezTo>
                      <a:pt x="10225" y="45965"/>
                      <a:pt x="8307" y="43411"/>
                      <a:pt x="5112" y="43411"/>
                    </a:cubicBezTo>
                    <a:cubicBezTo>
                      <a:pt x="1917" y="43411"/>
                      <a:pt x="0" y="45326"/>
                      <a:pt x="0" y="48518"/>
                    </a:cubicBezTo>
                    <a:cubicBezTo>
                      <a:pt x="0" y="56179"/>
                      <a:pt x="5112" y="62563"/>
                      <a:pt x="12141" y="64478"/>
                    </a:cubicBezTo>
                    <a:lnTo>
                      <a:pt x="12141" y="68309"/>
                    </a:lnTo>
                    <a:cubicBezTo>
                      <a:pt x="12141" y="70862"/>
                      <a:pt x="14058" y="73416"/>
                      <a:pt x="17253" y="73416"/>
                    </a:cubicBezTo>
                    <a:cubicBezTo>
                      <a:pt x="20448" y="73416"/>
                      <a:pt x="22365" y="71501"/>
                      <a:pt x="22365" y="68309"/>
                    </a:cubicBezTo>
                    <a:lnTo>
                      <a:pt x="22365" y="64478"/>
                    </a:lnTo>
                    <a:cubicBezTo>
                      <a:pt x="29394" y="62563"/>
                      <a:pt x="34506" y="56179"/>
                      <a:pt x="34506" y="48518"/>
                    </a:cubicBezTo>
                    <a:cubicBezTo>
                      <a:pt x="34506" y="38942"/>
                      <a:pt x="26838" y="31920"/>
                      <a:pt x="17892" y="31920"/>
                    </a:cubicBezTo>
                    <a:cubicBezTo>
                      <a:pt x="14058" y="31920"/>
                      <a:pt x="10863" y="28728"/>
                      <a:pt x="10863" y="24898"/>
                    </a:cubicBezTo>
                    <a:cubicBezTo>
                      <a:pt x="10863" y="21067"/>
                      <a:pt x="14058" y="17875"/>
                      <a:pt x="17892" y="17875"/>
                    </a:cubicBezTo>
                    <a:cubicBezTo>
                      <a:pt x="21726" y="17875"/>
                      <a:pt x="24921" y="21067"/>
                      <a:pt x="24921" y="24898"/>
                    </a:cubicBezTo>
                    <a:cubicBezTo>
                      <a:pt x="24921" y="27451"/>
                      <a:pt x="26838" y="30005"/>
                      <a:pt x="30033" y="30005"/>
                    </a:cubicBezTo>
                    <a:cubicBezTo>
                      <a:pt x="33228" y="30005"/>
                      <a:pt x="35145" y="28090"/>
                      <a:pt x="35145" y="24898"/>
                    </a:cubicBezTo>
                    <a:cubicBezTo>
                      <a:pt x="35145" y="17237"/>
                      <a:pt x="30033" y="10853"/>
                      <a:pt x="23004" y="8938"/>
                    </a:cubicBezTo>
                    <a:lnTo>
                      <a:pt x="23004" y="5107"/>
                    </a:lnTo>
                    <a:cubicBezTo>
                      <a:pt x="23004" y="2554"/>
                      <a:pt x="21087" y="0"/>
                      <a:pt x="17892" y="0"/>
                    </a:cubicBezTo>
                    <a:cubicBezTo>
                      <a:pt x="14697" y="0"/>
                      <a:pt x="12780" y="1915"/>
                      <a:pt x="12780" y="5107"/>
                    </a:cubicBezTo>
                    <a:lnTo>
                      <a:pt x="12780" y="8938"/>
                    </a:lnTo>
                    <a:cubicBezTo>
                      <a:pt x="5751" y="10853"/>
                      <a:pt x="640" y="17237"/>
                      <a:pt x="640" y="24898"/>
                    </a:cubicBezTo>
                    <a:cubicBezTo>
                      <a:pt x="640" y="33835"/>
                      <a:pt x="8307" y="41496"/>
                      <a:pt x="17253" y="41496"/>
                    </a:cubicBezTo>
                    <a:cubicBezTo>
                      <a:pt x="21087" y="41496"/>
                      <a:pt x="24282" y="44688"/>
                      <a:pt x="24282" y="48518"/>
                    </a:cubicBezTo>
                    <a:cubicBezTo>
                      <a:pt x="24282" y="52349"/>
                      <a:pt x="21087" y="55541"/>
                      <a:pt x="17253" y="55541"/>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grpSp>
        <p:grpSp>
          <p:nvGrpSpPr>
            <p:cNvPr id="43" name="Graphic 4">
              <a:extLst>
                <a:ext uri="{FF2B5EF4-FFF2-40B4-BE49-F238E27FC236}">
                  <a16:creationId xmlns:a16="http://schemas.microsoft.com/office/drawing/2014/main" id="{F56B32D3-1030-B7F0-C717-0F8C7E7FCC62}"/>
                </a:ext>
              </a:extLst>
            </p:cNvPr>
            <p:cNvGrpSpPr/>
            <p:nvPr/>
          </p:nvGrpSpPr>
          <p:grpSpPr>
            <a:xfrm>
              <a:off x="7855227" y="3350045"/>
              <a:ext cx="274320" cy="274320"/>
              <a:chOff x="3607758" y="4792617"/>
              <a:chExt cx="361674" cy="361333"/>
            </a:xfrm>
            <a:solidFill>
              <a:schemeClr val="tx1"/>
            </a:solidFill>
          </p:grpSpPr>
          <p:sp>
            <p:nvSpPr>
              <p:cNvPr id="44" name="Graphic 4">
                <a:extLst>
                  <a:ext uri="{FF2B5EF4-FFF2-40B4-BE49-F238E27FC236}">
                    <a16:creationId xmlns:a16="http://schemas.microsoft.com/office/drawing/2014/main" id="{FD09559A-E235-570F-52E1-450A80739D99}"/>
                  </a:ext>
                </a:extLst>
              </p:cNvPr>
              <p:cNvSpPr/>
              <p:nvPr/>
            </p:nvSpPr>
            <p:spPr>
              <a:xfrm>
                <a:off x="3607758" y="4792617"/>
                <a:ext cx="361674" cy="361333"/>
              </a:xfrm>
              <a:custGeom>
                <a:avLst/>
                <a:gdLst>
                  <a:gd name="connsiteX0" fmla="*/ 180836 w 361674"/>
                  <a:gd name="connsiteY0" fmla="*/ 0 h 361333"/>
                  <a:gd name="connsiteX1" fmla="*/ 0 w 361674"/>
                  <a:gd name="connsiteY1" fmla="*/ 180667 h 361333"/>
                  <a:gd name="connsiteX2" fmla="*/ 180836 w 361674"/>
                  <a:gd name="connsiteY2" fmla="*/ 361334 h 361333"/>
                  <a:gd name="connsiteX3" fmla="*/ 361671 w 361674"/>
                  <a:gd name="connsiteY3" fmla="*/ 180667 h 361333"/>
                  <a:gd name="connsiteX4" fmla="*/ 180836 w 361674"/>
                  <a:gd name="connsiteY4" fmla="*/ 0 h 361333"/>
                  <a:gd name="connsiteX5" fmla="*/ 180836 w 361674"/>
                  <a:gd name="connsiteY5" fmla="*/ 349204 h 361333"/>
                  <a:gd name="connsiteX6" fmla="*/ 12780 w 361674"/>
                  <a:gd name="connsiteY6" fmla="*/ 181305 h 361333"/>
                  <a:gd name="connsiteX7" fmla="*/ 180836 w 361674"/>
                  <a:gd name="connsiteY7" fmla="*/ 13407 h 361333"/>
                  <a:gd name="connsiteX8" fmla="*/ 348891 w 361674"/>
                  <a:gd name="connsiteY8" fmla="*/ 181305 h 361333"/>
                  <a:gd name="connsiteX9" fmla="*/ 180836 w 361674"/>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4" h="361333">
                    <a:moveTo>
                      <a:pt x="180836" y="0"/>
                    </a:moveTo>
                    <a:cubicBezTo>
                      <a:pt x="80513" y="0"/>
                      <a:pt x="0" y="81077"/>
                      <a:pt x="0" y="180667"/>
                    </a:cubicBezTo>
                    <a:cubicBezTo>
                      <a:pt x="0" y="280895"/>
                      <a:pt x="81152" y="361334"/>
                      <a:pt x="180836" y="361334"/>
                    </a:cubicBezTo>
                    <a:cubicBezTo>
                      <a:pt x="280518" y="361334"/>
                      <a:pt x="361671" y="280257"/>
                      <a:pt x="361671" y="180667"/>
                    </a:cubicBezTo>
                    <a:cubicBezTo>
                      <a:pt x="362310" y="81077"/>
                      <a:pt x="281157" y="0"/>
                      <a:pt x="180836" y="0"/>
                    </a:cubicBezTo>
                    <a:close/>
                    <a:moveTo>
                      <a:pt x="180836" y="349204"/>
                    </a:moveTo>
                    <a:cubicBezTo>
                      <a:pt x="88181" y="349204"/>
                      <a:pt x="12780" y="273873"/>
                      <a:pt x="12780" y="181305"/>
                    </a:cubicBezTo>
                    <a:cubicBezTo>
                      <a:pt x="12780" y="88738"/>
                      <a:pt x="88181" y="13407"/>
                      <a:pt x="180836" y="13407"/>
                    </a:cubicBezTo>
                    <a:cubicBezTo>
                      <a:pt x="273490" y="13407"/>
                      <a:pt x="348891" y="88738"/>
                      <a:pt x="348891" y="181305"/>
                    </a:cubicBezTo>
                    <a:cubicBezTo>
                      <a:pt x="349530" y="273873"/>
                      <a:pt x="274128" y="349204"/>
                      <a:pt x="180836"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5" name="Graphic 4">
                <a:extLst>
                  <a:ext uri="{FF2B5EF4-FFF2-40B4-BE49-F238E27FC236}">
                    <a16:creationId xmlns:a16="http://schemas.microsoft.com/office/drawing/2014/main" id="{4DEAB9DB-DAF2-18D7-02C6-F80EE2A9DBAE}"/>
                  </a:ext>
                </a:extLst>
              </p:cNvPr>
              <p:cNvSpPr/>
              <p:nvPr/>
            </p:nvSpPr>
            <p:spPr>
              <a:xfrm>
                <a:off x="3711275"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5975"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6" name="Graphic 4">
                <a:extLst>
                  <a:ext uri="{FF2B5EF4-FFF2-40B4-BE49-F238E27FC236}">
                    <a16:creationId xmlns:a16="http://schemas.microsoft.com/office/drawing/2014/main" id="{E7D27774-04E9-7C10-A5B0-F231BE1B658C}"/>
                  </a:ext>
                </a:extLst>
              </p:cNvPr>
              <p:cNvSpPr/>
              <p:nvPr/>
            </p:nvSpPr>
            <p:spPr>
              <a:xfrm>
                <a:off x="3702717" y="4938811"/>
                <a:ext cx="58010" cy="148108"/>
              </a:xfrm>
              <a:custGeom>
                <a:avLst/>
                <a:gdLst>
                  <a:gd name="connsiteX0" fmla="*/ 36034 w 58010"/>
                  <a:gd name="connsiteY0" fmla="*/ 0 h 148108"/>
                  <a:gd name="connsiteX1" fmla="*/ 21337 w 58010"/>
                  <a:gd name="connsiteY1" fmla="*/ 0 h 148108"/>
                  <a:gd name="connsiteX2" fmla="*/ 1494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2424 w 58010"/>
                  <a:gd name="connsiteY19" fmla="*/ 5107 h 148108"/>
                  <a:gd name="connsiteX20" fmla="*/ 36034 w 58010"/>
                  <a:gd name="connsiteY20" fmla="*/ 0 h 148108"/>
                  <a:gd name="connsiteX21" fmla="*/ 14309 w 58010"/>
                  <a:gd name="connsiteY21" fmla="*/ 72778 h 148108"/>
                  <a:gd name="connsiteX22" fmla="*/ 26449 w 58010"/>
                  <a:gd name="connsiteY22" fmla="*/ 12768 h 148108"/>
                  <a:gd name="connsiteX23" fmla="*/ 30283 w 58010"/>
                  <a:gd name="connsiteY23" fmla="*/ 12768 h 148108"/>
                  <a:gd name="connsiteX24" fmla="*/ 43063 w 58010"/>
                  <a:gd name="connsiteY24" fmla="*/ 72778 h 148108"/>
                  <a:gd name="connsiteX25" fmla="*/ 14309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034" y="0"/>
                    </a:moveTo>
                    <a:lnTo>
                      <a:pt x="21337" y="0"/>
                    </a:lnTo>
                    <a:cubicBezTo>
                      <a:pt x="18142" y="0"/>
                      <a:pt x="15587" y="1915"/>
                      <a:pt x="1494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4"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715"/>
                      <a:pt x="58399" y="79800"/>
                      <a:pt x="57760" y="77885"/>
                    </a:cubicBezTo>
                    <a:lnTo>
                      <a:pt x="42424" y="5107"/>
                    </a:lnTo>
                    <a:cubicBezTo>
                      <a:pt x="41785" y="1915"/>
                      <a:pt x="39229" y="0"/>
                      <a:pt x="36034" y="0"/>
                    </a:cubicBezTo>
                    <a:close/>
                    <a:moveTo>
                      <a:pt x="14309" y="72778"/>
                    </a:moveTo>
                    <a:lnTo>
                      <a:pt x="26449" y="12768"/>
                    </a:lnTo>
                    <a:lnTo>
                      <a:pt x="30283" y="12768"/>
                    </a:lnTo>
                    <a:lnTo>
                      <a:pt x="43063" y="72778"/>
                    </a:lnTo>
                    <a:lnTo>
                      <a:pt x="14309"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7" name="Graphic 4">
                <a:extLst>
                  <a:ext uri="{FF2B5EF4-FFF2-40B4-BE49-F238E27FC236}">
                    <a16:creationId xmlns:a16="http://schemas.microsoft.com/office/drawing/2014/main" id="{CB657069-9AED-830E-DF15-DD0C5C460F0A}"/>
                  </a:ext>
                </a:extLst>
              </p:cNvPr>
              <p:cNvSpPr/>
              <p:nvPr/>
            </p:nvSpPr>
            <p:spPr>
              <a:xfrm>
                <a:off x="3654404" y="4942003"/>
                <a:ext cx="53675" cy="53625"/>
              </a:xfrm>
              <a:custGeom>
                <a:avLst/>
                <a:gdLst>
                  <a:gd name="connsiteX0" fmla="*/ 51759 w 53675"/>
                  <a:gd name="connsiteY0" fmla="*/ 1915 h 53625"/>
                  <a:gd name="connsiteX1" fmla="*/ 42812 w 53675"/>
                  <a:gd name="connsiteY1" fmla="*/ 1915 h 53625"/>
                  <a:gd name="connsiteX2" fmla="*/ 1917 w 53675"/>
                  <a:gd name="connsiteY2" fmla="*/ 42773 h 53625"/>
                  <a:gd name="connsiteX3" fmla="*/ 1917 w 53675"/>
                  <a:gd name="connsiteY3" fmla="*/ 51710 h 53625"/>
                  <a:gd name="connsiteX4" fmla="*/ 6390 w 53675"/>
                  <a:gd name="connsiteY4" fmla="*/ 53626 h 53625"/>
                  <a:gd name="connsiteX5" fmla="*/ 10863 w 53675"/>
                  <a:gd name="connsiteY5" fmla="*/ 51710 h 53625"/>
                  <a:gd name="connsiteX6" fmla="*/ 51759 w 53675"/>
                  <a:gd name="connsiteY6" fmla="*/ 10853 h 53625"/>
                  <a:gd name="connsiteX7" fmla="*/ 51759 w 53675"/>
                  <a:gd name="connsiteY7" fmla="*/ 1915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1915"/>
                    </a:moveTo>
                    <a:cubicBezTo>
                      <a:pt x="49202" y="-638"/>
                      <a:pt x="45369" y="-638"/>
                      <a:pt x="42812" y="1915"/>
                    </a:cubicBezTo>
                    <a:lnTo>
                      <a:pt x="1917" y="42773"/>
                    </a:lnTo>
                    <a:cubicBezTo>
                      <a:pt x="-639" y="45326"/>
                      <a:pt x="-639" y="49157"/>
                      <a:pt x="1917" y="51710"/>
                    </a:cubicBezTo>
                    <a:cubicBezTo>
                      <a:pt x="3195" y="52987"/>
                      <a:pt x="5112" y="53626"/>
                      <a:pt x="6390" y="53626"/>
                    </a:cubicBezTo>
                    <a:cubicBezTo>
                      <a:pt x="7668" y="53626"/>
                      <a:pt x="9585" y="52987"/>
                      <a:pt x="10863" y="51710"/>
                    </a:cubicBezTo>
                    <a:lnTo>
                      <a:pt x="51759" y="10853"/>
                    </a:lnTo>
                    <a:cubicBezTo>
                      <a:pt x="54315" y="8938"/>
                      <a:pt x="54315" y="4469"/>
                      <a:pt x="51759" y="191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8" name="Graphic 4">
                <a:extLst>
                  <a:ext uri="{FF2B5EF4-FFF2-40B4-BE49-F238E27FC236}">
                    <a16:creationId xmlns:a16="http://schemas.microsoft.com/office/drawing/2014/main" id="{97FC91D9-555A-342C-10C7-3E433C7C3D7B}"/>
                  </a:ext>
                </a:extLst>
              </p:cNvPr>
              <p:cNvSpPr/>
              <p:nvPr/>
            </p:nvSpPr>
            <p:spPr>
              <a:xfrm>
                <a:off x="3831406"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6614"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49" name="Graphic 4">
                <a:extLst>
                  <a:ext uri="{FF2B5EF4-FFF2-40B4-BE49-F238E27FC236}">
                    <a16:creationId xmlns:a16="http://schemas.microsoft.com/office/drawing/2014/main" id="{C1F4646E-B44C-CB3D-2EAD-514A035953CA}"/>
                  </a:ext>
                </a:extLst>
              </p:cNvPr>
              <p:cNvSpPr/>
              <p:nvPr/>
            </p:nvSpPr>
            <p:spPr>
              <a:xfrm>
                <a:off x="3822848" y="4938811"/>
                <a:ext cx="58010" cy="148108"/>
              </a:xfrm>
              <a:custGeom>
                <a:avLst/>
                <a:gdLst>
                  <a:gd name="connsiteX0" fmla="*/ 36673 w 58010"/>
                  <a:gd name="connsiteY0" fmla="*/ 0 h 148108"/>
                  <a:gd name="connsiteX1" fmla="*/ 21977 w 58010"/>
                  <a:gd name="connsiteY1" fmla="*/ 0 h 148108"/>
                  <a:gd name="connsiteX2" fmla="*/ 1558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3063 w 58010"/>
                  <a:gd name="connsiteY19" fmla="*/ 5107 h 148108"/>
                  <a:gd name="connsiteX20" fmla="*/ 36673 w 58010"/>
                  <a:gd name="connsiteY20" fmla="*/ 0 h 148108"/>
                  <a:gd name="connsiteX21" fmla="*/ 14947 w 58010"/>
                  <a:gd name="connsiteY21" fmla="*/ 72778 h 148108"/>
                  <a:gd name="connsiteX22" fmla="*/ 27727 w 58010"/>
                  <a:gd name="connsiteY22" fmla="*/ 12768 h 148108"/>
                  <a:gd name="connsiteX23" fmla="*/ 31561 w 58010"/>
                  <a:gd name="connsiteY23" fmla="*/ 12768 h 148108"/>
                  <a:gd name="connsiteX24" fmla="*/ 43702 w 58010"/>
                  <a:gd name="connsiteY24" fmla="*/ 72778 h 148108"/>
                  <a:gd name="connsiteX25" fmla="*/ 14947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673" y="0"/>
                    </a:moveTo>
                    <a:lnTo>
                      <a:pt x="21977" y="0"/>
                    </a:lnTo>
                    <a:cubicBezTo>
                      <a:pt x="18782" y="0"/>
                      <a:pt x="16225" y="1915"/>
                      <a:pt x="1558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5"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077"/>
                      <a:pt x="58399" y="79800"/>
                      <a:pt x="57760" y="77885"/>
                    </a:cubicBezTo>
                    <a:lnTo>
                      <a:pt x="43063" y="5107"/>
                    </a:lnTo>
                    <a:cubicBezTo>
                      <a:pt x="42424" y="1915"/>
                      <a:pt x="39868" y="0"/>
                      <a:pt x="36673" y="0"/>
                    </a:cubicBezTo>
                    <a:close/>
                    <a:moveTo>
                      <a:pt x="14947" y="72778"/>
                    </a:moveTo>
                    <a:lnTo>
                      <a:pt x="27727" y="12768"/>
                    </a:lnTo>
                    <a:lnTo>
                      <a:pt x="31561" y="12768"/>
                    </a:lnTo>
                    <a:lnTo>
                      <a:pt x="43702" y="72778"/>
                    </a:lnTo>
                    <a:lnTo>
                      <a:pt x="14947"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50" name="Graphic 4">
                <a:extLst>
                  <a:ext uri="{FF2B5EF4-FFF2-40B4-BE49-F238E27FC236}">
                    <a16:creationId xmlns:a16="http://schemas.microsoft.com/office/drawing/2014/main" id="{B1B93D4C-4DD0-F187-2FEB-BE5BAA26560F}"/>
                  </a:ext>
                </a:extLst>
              </p:cNvPr>
              <p:cNvSpPr/>
              <p:nvPr/>
            </p:nvSpPr>
            <p:spPr>
              <a:xfrm>
                <a:off x="3871662" y="4942003"/>
                <a:ext cx="53675" cy="53625"/>
              </a:xfrm>
              <a:custGeom>
                <a:avLst/>
                <a:gdLst>
                  <a:gd name="connsiteX0" fmla="*/ 51759 w 53675"/>
                  <a:gd name="connsiteY0" fmla="*/ 42773 h 53625"/>
                  <a:gd name="connsiteX1" fmla="*/ 10863 w 53675"/>
                  <a:gd name="connsiteY1" fmla="*/ 1915 h 53625"/>
                  <a:gd name="connsiteX2" fmla="*/ 1917 w 53675"/>
                  <a:gd name="connsiteY2" fmla="*/ 1915 h 53625"/>
                  <a:gd name="connsiteX3" fmla="*/ 1917 w 53675"/>
                  <a:gd name="connsiteY3" fmla="*/ 10853 h 53625"/>
                  <a:gd name="connsiteX4" fmla="*/ 42812 w 53675"/>
                  <a:gd name="connsiteY4" fmla="*/ 51710 h 53625"/>
                  <a:gd name="connsiteX5" fmla="*/ 47285 w 53675"/>
                  <a:gd name="connsiteY5" fmla="*/ 53626 h 53625"/>
                  <a:gd name="connsiteX6" fmla="*/ 51759 w 53675"/>
                  <a:gd name="connsiteY6" fmla="*/ 51710 h 53625"/>
                  <a:gd name="connsiteX7" fmla="*/ 51759 w 53675"/>
                  <a:gd name="connsiteY7" fmla="*/ 42773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42773"/>
                    </a:moveTo>
                    <a:lnTo>
                      <a:pt x="10863" y="1915"/>
                    </a:lnTo>
                    <a:cubicBezTo>
                      <a:pt x="8307" y="-638"/>
                      <a:pt x="4473" y="-638"/>
                      <a:pt x="1917" y="1915"/>
                    </a:cubicBezTo>
                    <a:cubicBezTo>
                      <a:pt x="-639" y="4469"/>
                      <a:pt x="-639" y="8299"/>
                      <a:pt x="1917" y="10853"/>
                    </a:cubicBezTo>
                    <a:lnTo>
                      <a:pt x="42812" y="51710"/>
                    </a:lnTo>
                    <a:cubicBezTo>
                      <a:pt x="44091" y="52987"/>
                      <a:pt x="46007" y="53626"/>
                      <a:pt x="47285" y="53626"/>
                    </a:cubicBezTo>
                    <a:cubicBezTo>
                      <a:pt x="48564" y="53626"/>
                      <a:pt x="50480" y="52987"/>
                      <a:pt x="51759" y="51710"/>
                    </a:cubicBezTo>
                    <a:cubicBezTo>
                      <a:pt x="54315" y="49157"/>
                      <a:pt x="54315" y="45326"/>
                      <a:pt x="51759" y="42773"/>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51" name="Graphic 4">
                <a:extLst>
                  <a:ext uri="{FF2B5EF4-FFF2-40B4-BE49-F238E27FC236}">
                    <a16:creationId xmlns:a16="http://schemas.microsoft.com/office/drawing/2014/main" id="{89ADD583-FFDA-712A-407E-1A117468795B}"/>
                  </a:ext>
                </a:extLst>
              </p:cNvPr>
              <p:cNvSpPr/>
              <p:nvPr/>
            </p:nvSpPr>
            <p:spPr>
              <a:xfrm>
                <a:off x="3751669" y="4865232"/>
                <a:ext cx="79359" cy="77408"/>
              </a:xfrm>
              <a:custGeom>
                <a:avLst/>
                <a:gdLst>
                  <a:gd name="connsiteX0" fmla="*/ 75903 w 79359"/>
                  <a:gd name="connsiteY0" fmla="*/ 76770 h 77408"/>
                  <a:gd name="connsiteX1" fmla="*/ 78459 w 79359"/>
                  <a:gd name="connsiteY1" fmla="*/ 68471 h 77408"/>
                  <a:gd name="connsiteX2" fmla="*/ 45870 w 79359"/>
                  <a:gd name="connsiteY2" fmla="*/ 3355 h 77408"/>
                  <a:gd name="connsiteX3" fmla="*/ 39480 w 79359"/>
                  <a:gd name="connsiteY3" fmla="*/ 163 h 77408"/>
                  <a:gd name="connsiteX4" fmla="*/ 33090 w 79359"/>
                  <a:gd name="connsiteY4" fmla="*/ 3355 h 77408"/>
                  <a:gd name="connsiteX5" fmla="*/ 501 w 79359"/>
                  <a:gd name="connsiteY5" fmla="*/ 68471 h 77408"/>
                  <a:gd name="connsiteX6" fmla="*/ 3057 w 79359"/>
                  <a:gd name="connsiteY6" fmla="*/ 76770 h 77408"/>
                  <a:gd name="connsiteX7" fmla="*/ 5613 w 79359"/>
                  <a:gd name="connsiteY7" fmla="*/ 77409 h 77408"/>
                  <a:gd name="connsiteX8" fmla="*/ 11364 w 79359"/>
                  <a:gd name="connsiteY8" fmla="*/ 73578 h 77408"/>
                  <a:gd name="connsiteX9" fmla="*/ 38841 w 79359"/>
                  <a:gd name="connsiteY9" fmla="*/ 18676 h 77408"/>
                  <a:gd name="connsiteX10" fmla="*/ 66318 w 79359"/>
                  <a:gd name="connsiteY10" fmla="*/ 73578 h 77408"/>
                  <a:gd name="connsiteX11" fmla="*/ 72069 w 79359"/>
                  <a:gd name="connsiteY11" fmla="*/ 77409 h 77408"/>
                  <a:gd name="connsiteX12" fmla="*/ 75903 w 79359"/>
                  <a:gd name="connsiteY12" fmla="*/ 76770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59" h="77408">
                    <a:moveTo>
                      <a:pt x="75903" y="76770"/>
                    </a:moveTo>
                    <a:cubicBezTo>
                      <a:pt x="79098" y="75494"/>
                      <a:pt x="80376" y="71663"/>
                      <a:pt x="78459" y="68471"/>
                    </a:cubicBezTo>
                    <a:lnTo>
                      <a:pt x="45870" y="3355"/>
                    </a:lnTo>
                    <a:cubicBezTo>
                      <a:pt x="44592" y="801"/>
                      <a:pt x="42036" y="-476"/>
                      <a:pt x="39480" y="163"/>
                    </a:cubicBezTo>
                    <a:cubicBezTo>
                      <a:pt x="36924" y="163"/>
                      <a:pt x="34368" y="1440"/>
                      <a:pt x="33090" y="3355"/>
                    </a:cubicBezTo>
                    <a:lnTo>
                      <a:pt x="501" y="68471"/>
                    </a:lnTo>
                    <a:cubicBezTo>
                      <a:pt x="-777" y="71663"/>
                      <a:pt x="501" y="75494"/>
                      <a:pt x="3057" y="76770"/>
                    </a:cubicBezTo>
                    <a:cubicBezTo>
                      <a:pt x="3696" y="77409"/>
                      <a:pt x="4974" y="77409"/>
                      <a:pt x="5613" y="77409"/>
                    </a:cubicBezTo>
                    <a:cubicBezTo>
                      <a:pt x="8169" y="77409"/>
                      <a:pt x="10086" y="76132"/>
                      <a:pt x="11364" y="73578"/>
                    </a:cubicBezTo>
                    <a:lnTo>
                      <a:pt x="38841" y="18676"/>
                    </a:lnTo>
                    <a:lnTo>
                      <a:pt x="66318" y="73578"/>
                    </a:lnTo>
                    <a:cubicBezTo>
                      <a:pt x="67596" y="76132"/>
                      <a:pt x="69513" y="77409"/>
                      <a:pt x="72069" y="77409"/>
                    </a:cubicBezTo>
                    <a:cubicBezTo>
                      <a:pt x="73986" y="77409"/>
                      <a:pt x="75264" y="77409"/>
                      <a:pt x="75903" y="76770"/>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grpSp>
      </p:grpSp>
    </p:spTree>
    <p:extLst>
      <p:ext uri="{BB962C8B-B14F-4D97-AF65-F5344CB8AC3E}">
        <p14:creationId xmlns:p14="http://schemas.microsoft.com/office/powerpoint/2010/main" val="520858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55B0C89D-B626-430A-8941-76B6A2406C16}"/>
              </a:ext>
            </a:extLst>
          </p:cNvPr>
          <p:cNvSpPr txBox="1">
            <a:spLocks/>
          </p:cNvSpPr>
          <p:nvPr/>
        </p:nvSpPr>
        <p:spPr>
          <a:xfrm>
            <a:off x="2747962" y="2048154"/>
            <a:ext cx="6396038" cy="1763701"/>
          </a:xfrm>
          <a:prstGeom prst="rect">
            <a:avLst/>
          </a:prstGeom>
        </p:spPr>
        <p:txBody>
          <a:bodyPr vert="horz" lIns="0" tIns="25718" rIns="51435" bIns="0" rtlCol="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56" normalizeH="0" baseline="0" noProof="0">
                <a:ln>
                  <a:noFill/>
                </a:ln>
                <a:solidFill>
                  <a:srgbClr val="C12637"/>
                </a:solidFill>
                <a:effectLst/>
                <a:uLnTx/>
                <a:uFillTx/>
                <a:latin typeface="Calibri"/>
                <a:ea typeface="Georgia" charset="0"/>
                <a:cs typeface="Georgia" charset="0"/>
              </a:rPr>
              <a:t>SNAP E&amp;T</a:t>
            </a:r>
            <a:endParaRPr kumimoji="0" lang="en-US" sz="7200" b="0" i="0" u="none" strike="noStrike" kern="1200" cap="none" spc="-56" normalizeH="0" baseline="0" noProof="0">
              <a:ln>
                <a:noFill/>
              </a:ln>
              <a:solidFill>
                <a:srgbClr val="C12637"/>
              </a:solidFill>
              <a:effectLst/>
              <a:uLnTx/>
              <a:uFillTx/>
              <a:latin typeface="Georgia"/>
              <a:ea typeface="Calibri" charset="0"/>
              <a:cs typeface="Calibri" charset="0"/>
            </a:endParaRPr>
          </a:p>
        </p:txBody>
      </p:sp>
      <p:pic>
        <p:nvPicPr>
          <p:cNvPr id="8" name="Picture 7">
            <a:extLst>
              <a:ext uri="{FF2B5EF4-FFF2-40B4-BE49-F238E27FC236}">
                <a16:creationId xmlns:a16="http://schemas.microsoft.com/office/drawing/2014/main" id="{9C0B022A-8100-FD48-C3A3-0C8D58ACDF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3" name="Rectangle 2">
            <a:extLst>
              <a:ext uri="{FF2B5EF4-FFF2-40B4-BE49-F238E27FC236}">
                <a16:creationId xmlns:a16="http://schemas.microsoft.com/office/drawing/2014/main" id="{F632802E-3963-B599-CC30-9418E3065FCE}"/>
              </a:ext>
            </a:extLst>
          </p:cNvPr>
          <p:cNvSpPr/>
          <p:nvPr/>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Health &amp; Human Services</a:t>
            </a:r>
          </a:p>
        </p:txBody>
      </p:sp>
      <p:pic>
        <p:nvPicPr>
          <p:cNvPr id="24" name="Picture 23">
            <a:extLst>
              <a:ext uri="{FF2B5EF4-FFF2-40B4-BE49-F238E27FC236}">
                <a16:creationId xmlns:a16="http://schemas.microsoft.com/office/drawing/2014/main" id="{A995991A-3955-C3EB-CCDE-D32E56FC6E93}"/>
              </a:ext>
            </a:extLst>
          </p:cNvPr>
          <p:cNvPicPr>
            <a:picLocks noChangeAspect="1"/>
          </p:cNvPicPr>
          <p:nvPr/>
        </p:nvPicPr>
        <p:blipFill>
          <a:blip r:embed="rId4">
            <a:alphaModFix amt="50000"/>
            <a:extLst>
              <a:ext uri="{28A0092B-C50C-407E-A947-70E740481C1C}">
                <a14:useLocalDpi xmlns:a14="http://schemas.microsoft.com/office/drawing/2010/main" val="0"/>
              </a:ext>
            </a:extLst>
          </a:blip>
          <a:srcRect/>
          <a:stretch/>
        </p:blipFill>
        <p:spPr>
          <a:xfrm>
            <a:off x="11020" y="1149755"/>
            <a:ext cx="2750344" cy="3556001"/>
          </a:xfrm>
          <a:prstGeom prst="rect">
            <a:avLst/>
          </a:prstGeom>
        </p:spPr>
      </p:pic>
    </p:spTree>
    <p:extLst>
      <p:ext uri="{BB962C8B-B14F-4D97-AF65-F5344CB8AC3E}">
        <p14:creationId xmlns:p14="http://schemas.microsoft.com/office/powerpoint/2010/main" val="856456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D7D377A-B9EC-925A-ED68-E88989A8F6DF}"/>
              </a:ext>
            </a:extLst>
          </p:cNvPr>
          <p:cNvCxnSpPr>
            <a:cxnSpLocks/>
          </p:cNvCxnSpPr>
          <p:nvPr/>
        </p:nvCxnSpPr>
        <p:spPr>
          <a:xfrm>
            <a:off x="4571104" y="3422718"/>
            <a:ext cx="1793" cy="1223418"/>
          </a:xfrm>
          <a:prstGeom prst="line">
            <a:avLst/>
          </a:prstGeom>
          <a:noFill/>
          <a:ln w="25400" cap="rnd" cmpd="sng" algn="ctr">
            <a:solidFill>
              <a:srgbClr val="000000">
                <a:lumMod val="50000"/>
                <a:lumOff val="50000"/>
              </a:srgbClr>
            </a:solidFill>
            <a:prstDash val="sysDot"/>
          </a:ln>
          <a:effectLst/>
        </p:spPr>
      </p:cxnSp>
      <p:sp>
        <p:nvSpPr>
          <p:cNvPr id="35" name="Rectangle 34">
            <a:extLst>
              <a:ext uri="{FF2B5EF4-FFF2-40B4-BE49-F238E27FC236}">
                <a16:creationId xmlns:a16="http://schemas.microsoft.com/office/drawing/2014/main" id="{887A1D7A-9496-FBC3-9E81-219A548C84C1}"/>
              </a:ext>
            </a:extLst>
          </p:cNvPr>
          <p:cNvSpPr/>
          <p:nvPr/>
        </p:nvSpPr>
        <p:spPr>
          <a:xfrm>
            <a:off x="2558" y="2189551"/>
            <a:ext cx="9151169" cy="118091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Verdana"/>
              <a:ea typeface="+mn-ea"/>
              <a:cs typeface="+mn-cs"/>
            </a:endParaRPr>
          </a:p>
        </p:txBody>
      </p:sp>
      <p:sp>
        <p:nvSpPr>
          <p:cNvPr id="3" name="Title 2">
            <a:extLst>
              <a:ext uri="{FF2B5EF4-FFF2-40B4-BE49-F238E27FC236}">
                <a16:creationId xmlns:a16="http://schemas.microsoft.com/office/drawing/2014/main" id="{2DEE864C-8B05-8001-0E86-2DF7FADDA54D}"/>
              </a:ext>
            </a:extLst>
          </p:cNvPr>
          <p:cNvSpPr>
            <a:spLocks noGrp="1"/>
          </p:cNvSpPr>
          <p:nvPr>
            <p:ph type="title"/>
          </p:nvPr>
        </p:nvSpPr>
        <p:spPr>
          <a:xfrm>
            <a:off x="1378475" y="1256338"/>
            <a:ext cx="6387052" cy="411480"/>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a:solidFill>
                  <a:schemeClr val="tx1"/>
                </a:solidFill>
              </a:rPr>
              <a:t>Transactional to Transformational SNAP E&amp;T:</a:t>
            </a:r>
            <a:endParaRPr lang="en-US" u="sng">
              <a:solidFill>
                <a:schemeClr val="accent4"/>
              </a:solidFill>
            </a:endParaRPr>
          </a:p>
        </p:txBody>
      </p:sp>
      <p:sp>
        <p:nvSpPr>
          <p:cNvPr id="6" name="Freeform 5">
            <a:extLst>
              <a:ext uri="{FF2B5EF4-FFF2-40B4-BE49-F238E27FC236}">
                <a16:creationId xmlns:a16="http://schemas.microsoft.com/office/drawing/2014/main" id="{57129145-E7E6-ABEB-F34D-2C25406D086C}"/>
              </a:ext>
            </a:extLst>
          </p:cNvPr>
          <p:cNvSpPr>
            <a:spLocks noChangeAspect="1" noEditPoints="1"/>
          </p:cNvSpPr>
          <p:nvPr/>
        </p:nvSpPr>
        <p:spPr bwMode="gray">
          <a:xfrm>
            <a:off x="2285252" y="2360173"/>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5">
            <a:extLst>
              <a:ext uri="{FF2B5EF4-FFF2-40B4-BE49-F238E27FC236}">
                <a16:creationId xmlns:a16="http://schemas.microsoft.com/office/drawing/2014/main" id="{70FA0D81-D3A0-83A2-AE95-BCFCA5F7E260}"/>
              </a:ext>
            </a:extLst>
          </p:cNvPr>
          <p:cNvSpPr>
            <a:spLocks noChangeAspect="1" noEditPoints="1"/>
          </p:cNvSpPr>
          <p:nvPr/>
        </p:nvSpPr>
        <p:spPr bwMode="gray">
          <a:xfrm>
            <a:off x="2132353"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5">
            <a:extLst>
              <a:ext uri="{FF2B5EF4-FFF2-40B4-BE49-F238E27FC236}">
                <a16:creationId xmlns:a16="http://schemas.microsoft.com/office/drawing/2014/main" id="{0C86764C-2D54-C4DC-9662-75E2F711BE78}"/>
              </a:ext>
            </a:extLst>
          </p:cNvPr>
          <p:cNvSpPr>
            <a:spLocks noChangeAspect="1" noEditPoints="1"/>
          </p:cNvSpPr>
          <p:nvPr/>
        </p:nvSpPr>
        <p:spPr bwMode="gray">
          <a:xfrm>
            <a:off x="2361394"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5" name="Freeform 5">
            <a:extLst>
              <a:ext uri="{FF2B5EF4-FFF2-40B4-BE49-F238E27FC236}">
                <a16:creationId xmlns:a16="http://schemas.microsoft.com/office/drawing/2014/main" id="{A2CC5CDF-01C0-E782-250A-E6EF9494531A}"/>
              </a:ext>
            </a:extLst>
          </p:cNvPr>
          <p:cNvSpPr>
            <a:spLocks noChangeAspect="1" noEditPoints="1"/>
          </p:cNvSpPr>
          <p:nvPr/>
        </p:nvSpPr>
        <p:spPr bwMode="gray">
          <a:xfrm>
            <a:off x="2550576" y="2360173"/>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7" name="Freeform 5">
            <a:extLst>
              <a:ext uri="{FF2B5EF4-FFF2-40B4-BE49-F238E27FC236}">
                <a16:creationId xmlns:a16="http://schemas.microsoft.com/office/drawing/2014/main" id="{B559C640-C702-EC77-0035-77F488BEC710}"/>
              </a:ext>
            </a:extLst>
          </p:cNvPr>
          <p:cNvSpPr>
            <a:spLocks noChangeAspect="1" noEditPoints="1"/>
          </p:cNvSpPr>
          <p:nvPr/>
        </p:nvSpPr>
        <p:spPr bwMode="gray">
          <a:xfrm>
            <a:off x="2590435"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6" name="Freeform 5">
            <a:extLst>
              <a:ext uri="{FF2B5EF4-FFF2-40B4-BE49-F238E27FC236}">
                <a16:creationId xmlns:a16="http://schemas.microsoft.com/office/drawing/2014/main" id="{EE548B98-5C8E-F9B5-BEAE-C8C957F2AE5B}"/>
              </a:ext>
            </a:extLst>
          </p:cNvPr>
          <p:cNvSpPr>
            <a:spLocks noChangeAspect="1" noEditPoints="1"/>
          </p:cNvSpPr>
          <p:nvPr/>
        </p:nvSpPr>
        <p:spPr bwMode="gray">
          <a:xfrm>
            <a:off x="2819476"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7" name="Freeform 5">
            <a:extLst>
              <a:ext uri="{FF2B5EF4-FFF2-40B4-BE49-F238E27FC236}">
                <a16:creationId xmlns:a16="http://schemas.microsoft.com/office/drawing/2014/main" id="{43368CF7-4E03-55C9-C9C9-1565DD4380E3}"/>
              </a:ext>
            </a:extLst>
          </p:cNvPr>
          <p:cNvSpPr>
            <a:spLocks noChangeAspect="1" noEditPoints="1"/>
          </p:cNvSpPr>
          <p:nvPr/>
        </p:nvSpPr>
        <p:spPr bwMode="gray">
          <a:xfrm>
            <a:off x="2815900" y="2360173"/>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8" name="Freeform 5">
            <a:extLst>
              <a:ext uri="{FF2B5EF4-FFF2-40B4-BE49-F238E27FC236}">
                <a16:creationId xmlns:a16="http://schemas.microsoft.com/office/drawing/2014/main" id="{A20130DF-FAE5-E9D0-28BD-4B6A0C5EF729}"/>
              </a:ext>
            </a:extLst>
          </p:cNvPr>
          <p:cNvSpPr>
            <a:spLocks noChangeAspect="1" noEditPoints="1"/>
          </p:cNvSpPr>
          <p:nvPr/>
        </p:nvSpPr>
        <p:spPr bwMode="gray">
          <a:xfrm>
            <a:off x="3048517"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9" name="Freeform 5">
            <a:extLst>
              <a:ext uri="{FF2B5EF4-FFF2-40B4-BE49-F238E27FC236}">
                <a16:creationId xmlns:a16="http://schemas.microsoft.com/office/drawing/2014/main" id="{730C3851-4F7E-D821-0043-878BEC025902}"/>
              </a:ext>
            </a:extLst>
          </p:cNvPr>
          <p:cNvSpPr>
            <a:spLocks noChangeAspect="1" noEditPoints="1"/>
          </p:cNvSpPr>
          <p:nvPr/>
        </p:nvSpPr>
        <p:spPr bwMode="gray">
          <a:xfrm>
            <a:off x="3277559" y="2823742"/>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01" name="TextBox 100">
            <a:extLst>
              <a:ext uri="{FF2B5EF4-FFF2-40B4-BE49-F238E27FC236}">
                <a16:creationId xmlns:a16="http://schemas.microsoft.com/office/drawing/2014/main" id="{94DE16DE-B4D6-389B-B472-A5740B1A484C}"/>
              </a:ext>
            </a:extLst>
          </p:cNvPr>
          <p:cNvSpPr txBox="1"/>
          <p:nvPr/>
        </p:nvSpPr>
        <p:spPr>
          <a:xfrm>
            <a:off x="1560745" y="1648416"/>
            <a:ext cx="6403511" cy="461665"/>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C12637"/>
                </a:solidFill>
                <a:effectLst/>
                <a:uLnTx/>
                <a:uFillTx/>
                <a:latin typeface="Source Sans Pro" panose="020B0503030403020204" pitchFamily="34" charset="0"/>
                <a:ea typeface="Source Sans Pro" panose="020B0503030403020204" pitchFamily="34" charset="0"/>
                <a:cs typeface="+mn-cs"/>
              </a:rPr>
              <a:t>stop chasing people</a:t>
            </a:r>
            <a:r>
              <a:rPr kumimoji="0" lang="en-US" sz="2400" b="1"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 and </a:t>
            </a:r>
            <a:r>
              <a:rPr kumimoji="0" lang="en-US" sz="2400" b="1" i="0" u="sng" strike="noStrike" kern="1200" cap="none" spc="0" normalizeH="0" baseline="0" noProof="0">
                <a:ln>
                  <a:noFill/>
                </a:ln>
                <a:solidFill>
                  <a:srgbClr val="729364"/>
                </a:solidFill>
                <a:effectLst/>
                <a:uLnTx/>
                <a:uFillTx/>
                <a:latin typeface="Source Sans Pro" panose="020B0503030403020204" pitchFamily="34" charset="0"/>
                <a:ea typeface="Source Sans Pro" panose="020B0503030403020204" pitchFamily="34" charset="0"/>
                <a:cs typeface="+mn-cs"/>
              </a:rPr>
              <a:t>start helping them </a:t>
            </a:r>
            <a:endParaRPr kumimoji="0" lang="en-US" sz="2400" b="1" i="0" u="none" strike="noStrike" kern="1200" cap="none" spc="0" normalizeH="0" baseline="0" noProof="0">
              <a:ln>
                <a:noFill/>
              </a:ln>
              <a:solidFill>
                <a:srgbClr val="729364"/>
              </a:solidFill>
              <a:effectLst/>
              <a:uLnTx/>
              <a:uFillTx/>
              <a:latin typeface="Source Sans Pro" panose="020B0503030403020204" pitchFamily="34" charset="0"/>
              <a:ea typeface="Source Sans Pro" panose="020B0503030403020204" pitchFamily="34" charset="0"/>
              <a:cs typeface="+mn-cs"/>
            </a:endParaRPr>
          </a:p>
        </p:txBody>
      </p:sp>
      <p:sp>
        <p:nvSpPr>
          <p:cNvPr id="27" name="AutoShape 20" descr="Green Running Icon On Transparent Background Clip Art at Clker.com ...">
            <a:extLst>
              <a:ext uri="{FF2B5EF4-FFF2-40B4-BE49-F238E27FC236}">
                <a16:creationId xmlns:a16="http://schemas.microsoft.com/office/drawing/2014/main" id="{A3B3D790-729D-66E4-4614-CB90F8E31F09}"/>
              </a:ext>
            </a:extLst>
          </p:cNvPr>
          <p:cNvSpPr>
            <a:spLocks noChangeAspect="1" noChangeArrowheads="1"/>
          </p:cNvSpPr>
          <p:nvPr/>
        </p:nvSpPr>
        <p:spPr bwMode="auto">
          <a:xfrm>
            <a:off x="5039918" y="2451092"/>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6">
            <a:extLst>
              <a:ext uri="{FF2B5EF4-FFF2-40B4-BE49-F238E27FC236}">
                <a16:creationId xmlns:a16="http://schemas.microsoft.com/office/drawing/2014/main" id="{FFE868D6-A856-31B6-4F50-50C58CCD0521}"/>
              </a:ext>
            </a:extLst>
          </p:cNvPr>
          <p:cNvSpPr>
            <a:spLocks/>
          </p:cNvSpPr>
          <p:nvPr/>
        </p:nvSpPr>
        <p:spPr bwMode="auto">
          <a:xfrm>
            <a:off x="4414035" y="2341477"/>
            <a:ext cx="315932" cy="877061"/>
          </a:xfrm>
          <a:custGeom>
            <a:avLst/>
            <a:gdLst>
              <a:gd name="T0" fmla="*/ 424 w 1918"/>
              <a:gd name="T1" fmla="*/ 0 h 2975"/>
              <a:gd name="T2" fmla="*/ 439 w 1918"/>
              <a:gd name="T3" fmla="*/ 0 h 2975"/>
              <a:gd name="T4" fmla="*/ 452 w 1918"/>
              <a:gd name="T5" fmla="*/ 4 h 2975"/>
              <a:gd name="T6" fmla="*/ 465 w 1918"/>
              <a:gd name="T7" fmla="*/ 14 h 2975"/>
              <a:gd name="T8" fmla="*/ 1905 w 1918"/>
              <a:gd name="T9" fmla="*/ 1454 h 2975"/>
              <a:gd name="T10" fmla="*/ 1914 w 1918"/>
              <a:gd name="T11" fmla="*/ 1466 h 2975"/>
              <a:gd name="T12" fmla="*/ 1918 w 1918"/>
              <a:gd name="T13" fmla="*/ 1480 h 2975"/>
              <a:gd name="T14" fmla="*/ 1918 w 1918"/>
              <a:gd name="T15" fmla="*/ 1495 h 2975"/>
              <a:gd name="T16" fmla="*/ 1914 w 1918"/>
              <a:gd name="T17" fmla="*/ 1509 h 2975"/>
              <a:gd name="T18" fmla="*/ 1905 w 1918"/>
              <a:gd name="T19" fmla="*/ 1522 h 2975"/>
              <a:gd name="T20" fmla="*/ 465 w 1918"/>
              <a:gd name="T21" fmla="*/ 2962 h 2975"/>
              <a:gd name="T22" fmla="*/ 454 w 1918"/>
              <a:gd name="T23" fmla="*/ 2969 h 2975"/>
              <a:gd name="T24" fmla="*/ 443 w 1918"/>
              <a:gd name="T25" fmla="*/ 2974 h 2975"/>
              <a:gd name="T26" fmla="*/ 431 w 1918"/>
              <a:gd name="T27" fmla="*/ 2975 h 2975"/>
              <a:gd name="T28" fmla="*/ 419 w 1918"/>
              <a:gd name="T29" fmla="*/ 2974 h 2975"/>
              <a:gd name="T30" fmla="*/ 407 w 1918"/>
              <a:gd name="T31" fmla="*/ 2969 h 2975"/>
              <a:gd name="T32" fmla="*/ 397 w 1918"/>
              <a:gd name="T33" fmla="*/ 2962 h 2975"/>
              <a:gd name="T34" fmla="*/ 13 w 1918"/>
              <a:gd name="T35" fmla="*/ 2577 h 2975"/>
              <a:gd name="T36" fmla="*/ 4 w 1918"/>
              <a:gd name="T37" fmla="*/ 2565 h 2975"/>
              <a:gd name="T38" fmla="*/ 0 w 1918"/>
              <a:gd name="T39" fmla="*/ 2551 h 2975"/>
              <a:gd name="T40" fmla="*/ 0 w 1918"/>
              <a:gd name="T41" fmla="*/ 2537 h 2975"/>
              <a:gd name="T42" fmla="*/ 4 w 1918"/>
              <a:gd name="T43" fmla="*/ 2522 h 2975"/>
              <a:gd name="T44" fmla="*/ 13 w 1918"/>
              <a:gd name="T45" fmla="*/ 2509 h 2975"/>
              <a:gd name="T46" fmla="*/ 1035 w 1918"/>
              <a:gd name="T47" fmla="*/ 1487 h 2975"/>
              <a:gd name="T48" fmla="*/ 13 w 1918"/>
              <a:gd name="T49" fmla="*/ 465 h 2975"/>
              <a:gd name="T50" fmla="*/ 4 w 1918"/>
              <a:gd name="T51" fmla="*/ 452 h 2975"/>
              <a:gd name="T52" fmla="*/ 0 w 1918"/>
              <a:gd name="T53" fmla="*/ 439 h 2975"/>
              <a:gd name="T54" fmla="*/ 0 w 1918"/>
              <a:gd name="T55" fmla="*/ 424 h 2975"/>
              <a:gd name="T56" fmla="*/ 4 w 1918"/>
              <a:gd name="T57" fmla="*/ 410 h 2975"/>
              <a:gd name="T58" fmla="*/ 13 w 1918"/>
              <a:gd name="T59" fmla="*/ 397 h 2975"/>
              <a:gd name="T60" fmla="*/ 397 w 1918"/>
              <a:gd name="T61" fmla="*/ 14 h 2975"/>
              <a:gd name="T62" fmla="*/ 409 w 1918"/>
              <a:gd name="T63" fmla="*/ 4 h 2975"/>
              <a:gd name="T64" fmla="*/ 424 w 1918"/>
              <a:gd name="T65" fmla="*/ 0 h 2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18" h="2975">
                <a:moveTo>
                  <a:pt x="424" y="0"/>
                </a:moveTo>
                <a:lnTo>
                  <a:pt x="439" y="0"/>
                </a:lnTo>
                <a:lnTo>
                  <a:pt x="452" y="4"/>
                </a:lnTo>
                <a:lnTo>
                  <a:pt x="465" y="14"/>
                </a:lnTo>
                <a:lnTo>
                  <a:pt x="1905" y="1454"/>
                </a:lnTo>
                <a:lnTo>
                  <a:pt x="1914" y="1466"/>
                </a:lnTo>
                <a:lnTo>
                  <a:pt x="1918" y="1480"/>
                </a:lnTo>
                <a:lnTo>
                  <a:pt x="1918" y="1495"/>
                </a:lnTo>
                <a:lnTo>
                  <a:pt x="1914" y="1509"/>
                </a:lnTo>
                <a:lnTo>
                  <a:pt x="1905" y="1522"/>
                </a:lnTo>
                <a:lnTo>
                  <a:pt x="465" y="2962"/>
                </a:lnTo>
                <a:lnTo>
                  <a:pt x="454" y="2969"/>
                </a:lnTo>
                <a:lnTo>
                  <a:pt x="443" y="2974"/>
                </a:lnTo>
                <a:lnTo>
                  <a:pt x="431" y="2975"/>
                </a:lnTo>
                <a:lnTo>
                  <a:pt x="419" y="2974"/>
                </a:lnTo>
                <a:lnTo>
                  <a:pt x="407" y="2969"/>
                </a:lnTo>
                <a:lnTo>
                  <a:pt x="397" y="2962"/>
                </a:lnTo>
                <a:lnTo>
                  <a:pt x="13" y="2577"/>
                </a:lnTo>
                <a:lnTo>
                  <a:pt x="4" y="2565"/>
                </a:lnTo>
                <a:lnTo>
                  <a:pt x="0" y="2551"/>
                </a:lnTo>
                <a:lnTo>
                  <a:pt x="0" y="2537"/>
                </a:lnTo>
                <a:lnTo>
                  <a:pt x="4" y="2522"/>
                </a:lnTo>
                <a:lnTo>
                  <a:pt x="13" y="2509"/>
                </a:lnTo>
                <a:lnTo>
                  <a:pt x="1035" y="1487"/>
                </a:lnTo>
                <a:lnTo>
                  <a:pt x="13" y="465"/>
                </a:lnTo>
                <a:lnTo>
                  <a:pt x="4" y="452"/>
                </a:lnTo>
                <a:lnTo>
                  <a:pt x="0" y="439"/>
                </a:lnTo>
                <a:lnTo>
                  <a:pt x="0" y="424"/>
                </a:lnTo>
                <a:lnTo>
                  <a:pt x="4" y="410"/>
                </a:lnTo>
                <a:lnTo>
                  <a:pt x="13" y="397"/>
                </a:lnTo>
                <a:lnTo>
                  <a:pt x="397" y="14"/>
                </a:lnTo>
                <a:lnTo>
                  <a:pt x="409" y="4"/>
                </a:lnTo>
                <a:lnTo>
                  <a:pt x="424" y="0"/>
                </a:lnTo>
                <a:close/>
              </a:path>
            </a:pathLst>
          </a:custGeom>
          <a:solidFill>
            <a:schemeClr val="bg1"/>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mn-ea"/>
              <a:cs typeface="+mn-cs"/>
            </a:endParaRPr>
          </a:p>
        </p:txBody>
      </p:sp>
      <p:sp>
        <p:nvSpPr>
          <p:cNvPr id="7" name="Freeform 5">
            <a:extLst>
              <a:ext uri="{FF2B5EF4-FFF2-40B4-BE49-F238E27FC236}">
                <a16:creationId xmlns:a16="http://schemas.microsoft.com/office/drawing/2014/main" id="{A2E138C0-320C-835D-3DB5-CFDBE76571E3}"/>
              </a:ext>
            </a:extLst>
          </p:cNvPr>
          <p:cNvSpPr>
            <a:spLocks noChangeAspect="1" noEditPoints="1"/>
          </p:cNvSpPr>
          <p:nvPr/>
        </p:nvSpPr>
        <p:spPr bwMode="gray">
          <a:xfrm>
            <a:off x="3081223" y="2360173"/>
            <a:ext cx="151599" cy="373142"/>
          </a:xfrm>
          <a:custGeom>
            <a:avLst/>
            <a:gdLst>
              <a:gd name="T0" fmla="*/ 195 w 721"/>
              <a:gd name="T1" fmla="*/ 161 h 1779"/>
              <a:gd name="T2" fmla="*/ 360 w 721"/>
              <a:gd name="T3" fmla="*/ 0 h 1779"/>
              <a:gd name="T4" fmla="*/ 526 w 721"/>
              <a:gd name="T5" fmla="*/ 161 h 1779"/>
              <a:gd name="T6" fmla="*/ 360 w 721"/>
              <a:gd name="T7" fmla="*/ 369 h 1779"/>
              <a:gd name="T8" fmla="*/ 195 w 721"/>
              <a:gd name="T9" fmla="*/ 161 h 1779"/>
              <a:gd name="T10" fmla="*/ 696 w 721"/>
              <a:gd name="T11" fmla="*/ 593 h 1779"/>
              <a:gd name="T12" fmla="*/ 497 w 721"/>
              <a:gd name="T13" fmla="*/ 393 h 1779"/>
              <a:gd name="T14" fmla="*/ 360 w 721"/>
              <a:gd name="T15" fmla="*/ 449 h 1779"/>
              <a:gd name="T16" fmla="*/ 223 w 721"/>
              <a:gd name="T17" fmla="*/ 393 h 1779"/>
              <a:gd name="T18" fmla="*/ 24 w 721"/>
              <a:gd name="T19" fmla="*/ 593 h 1779"/>
              <a:gd name="T20" fmla="*/ 0 w 721"/>
              <a:gd name="T21" fmla="*/ 1031 h 1779"/>
              <a:gd name="T22" fmla="*/ 65 w 721"/>
              <a:gd name="T23" fmla="*/ 1096 h 1779"/>
              <a:gd name="T24" fmla="*/ 130 w 721"/>
              <a:gd name="T25" fmla="*/ 1031 h 1779"/>
              <a:gd name="T26" fmla="*/ 141 w 721"/>
              <a:gd name="T27" fmla="*/ 614 h 1779"/>
              <a:gd name="T28" fmla="*/ 158 w 721"/>
              <a:gd name="T29" fmla="*/ 598 h 1779"/>
              <a:gd name="T30" fmla="*/ 174 w 721"/>
              <a:gd name="T31" fmla="*/ 614 h 1779"/>
              <a:gd name="T32" fmla="*/ 174 w 721"/>
              <a:gd name="T33" fmla="*/ 1084 h 1779"/>
              <a:gd name="T34" fmla="*/ 174 w 721"/>
              <a:gd name="T35" fmla="*/ 1122 h 1779"/>
              <a:gd name="T36" fmla="*/ 177 w 721"/>
              <a:gd name="T37" fmla="*/ 1707 h 1779"/>
              <a:gd name="T38" fmla="*/ 249 w 721"/>
              <a:gd name="T39" fmla="*/ 1779 h 1779"/>
              <a:gd name="T40" fmla="*/ 321 w 721"/>
              <a:gd name="T41" fmla="*/ 1707 h 1779"/>
              <a:gd name="T42" fmla="*/ 344 w 721"/>
              <a:gd name="T43" fmla="*/ 1122 h 1779"/>
              <a:gd name="T44" fmla="*/ 360 w 721"/>
              <a:gd name="T45" fmla="*/ 1106 h 1779"/>
              <a:gd name="T46" fmla="*/ 376 w 721"/>
              <a:gd name="T47" fmla="*/ 1122 h 1779"/>
              <a:gd name="T48" fmla="*/ 399 w 721"/>
              <a:gd name="T49" fmla="*/ 1707 h 1779"/>
              <a:gd name="T50" fmla="*/ 471 w 721"/>
              <a:gd name="T51" fmla="*/ 1779 h 1779"/>
              <a:gd name="T52" fmla="*/ 544 w 721"/>
              <a:gd name="T53" fmla="*/ 1707 h 1779"/>
              <a:gd name="T54" fmla="*/ 546 w 721"/>
              <a:gd name="T55" fmla="*/ 1122 h 1779"/>
              <a:gd name="T56" fmla="*/ 546 w 721"/>
              <a:gd name="T57" fmla="*/ 1084 h 1779"/>
              <a:gd name="T58" fmla="*/ 547 w 721"/>
              <a:gd name="T59" fmla="*/ 614 h 1779"/>
              <a:gd name="T60" fmla="*/ 563 w 721"/>
              <a:gd name="T61" fmla="*/ 598 h 1779"/>
              <a:gd name="T62" fmla="*/ 579 w 721"/>
              <a:gd name="T63" fmla="*/ 614 h 1779"/>
              <a:gd name="T64" fmla="*/ 590 w 721"/>
              <a:gd name="T65" fmla="*/ 1031 h 1779"/>
              <a:gd name="T66" fmla="*/ 655 w 721"/>
              <a:gd name="T67" fmla="*/ 1096 h 1779"/>
              <a:gd name="T68" fmla="*/ 721 w 721"/>
              <a:gd name="T69" fmla="*/ 1031 h 1779"/>
              <a:gd name="T70" fmla="*/ 696 w 721"/>
              <a:gd name="T71" fmla="*/ 593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1" h="1779">
                <a:moveTo>
                  <a:pt x="195" y="161"/>
                </a:moveTo>
                <a:cubicBezTo>
                  <a:pt x="195" y="59"/>
                  <a:pt x="269" y="0"/>
                  <a:pt x="360" y="0"/>
                </a:cubicBezTo>
                <a:cubicBezTo>
                  <a:pt x="452" y="0"/>
                  <a:pt x="526" y="59"/>
                  <a:pt x="526" y="161"/>
                </a:cubicBezTo>
                <a:cubicBezTo>
                  <a:pt x="526" y="263"/>
                  <a:pt x="446" y="369"/>
                  <a:pt x="360" y="369"/>
                </a:cubicBezTo>
                <a:cubicBezTo>
                  <a:pt x="275" y="369"/>
                  <a:pt x="195" y="263"/>
                  <a:pt x="195" y="161"/>
                </a:cubicBezTo>
                <a:close/>
                <a:moveTo>
                  <a:pt x="696" y="593"/>
                </a:moveTo>
                <a:cubicBezTo>
                  <a:pt x="696" y="474"/>
                  <a:pt x="572" y="393"/>
                  <a:pt x="497" y="393"/>
                </a:cubicBezTo>
                <a:cubicBezTo>
                  <a:pt x="421" y="393"/>
                  <a:pt x="420" y="449"/>
                  <a:pt x="360" y="449"/>
                </a:cubicBezTo>
                <a:cubicBezTo>
                  <a:pt x="301" y="449"/>
                  <a:pt x="283" y="393"/>
                  <a:pt x="223" y="393"/>
                </a:cubicBezTo>
                <a:cubicBezTo>
                  <a:pt x="164" y="393"/>
                  <a:pt x="24" y="474"/>
                  <a:pt x="24" y="593"/>
                </a:cubicBezTo>
                <a:cubicBezTo>
                  <a:pt x="0" y="1031"/>
                  <a:pt x="0" y="1031"/>
                  <a:pt x="0" y="1031"/>
                </a:cubicBezTo>
                <a:cubicBezTo>
                  <a:pt x="0" y="1067"/>
                  <a:pt x="29" y="1096"/>
                  <a:pt x="65" y="1096"/>
                </a:cubicBezTo>
                <a:cubicBezTo>
                  <a:pt x="101" y="1096"/>
                  <a:pt x="130" y="1067"/>
                  <a:pt x="130" y="1031"/>
                </a:cubicBezTo>
                <a:cubicBezTo>
                  <a:pt x="141" y="614"/>
                  <a:pt x="141" y="614"/>
                  <a:pt x="141" y="614"/>
                </a:cubicBezTo>
                <a:cubicBezTo>
                  <a:pt x="141" y="605"/>
                  <a:pt x="149" y="598"/>
                  <a:pt x="158" y="598"/>
                </a:cubicBezTo>
                <a:cubicBezTo>
                  <a:pt x="166" y="598"/>
                  <a:pt x="174" y="605"/>
                  <a:pt x="174" y="614"/>
                </a:cubicBezTo>
                <a:cubicBezTo>
                  <a:pt x="174" y="1084"/>
                  <a:pt x="174" y="1084"/>
                  <a:pt x="174" y="1084"/>
                </a:cubicBezTo>
                <a:cubicBezTo>
                  <a:pt x="174" y="1122"/>
                  <a:pt x="174" y="1122"/>
                  <a:pt x="174" y="1122"/>
                </a:cubicBezTo>
                <a:cubicBezTo>
                  <a:pt x="177" y="1707"/>
                  <a:pt x="177" y="1707"/>
                  <a:pt x="177" y="1707"/>
                </a:cubicBezTo>
                <a:cubicBezTo>
                  <a:pt x="177" y="1747"/>
                  <a:pt x="209" y="1779"/>
                  <a:pt x="249" y="1779"/>
                </a:cubicBezTo>
                <a:cubicBezTo>
                  <a:pt x="289" y="1779"/>
                  <a:pt x="321" y="1747"/>
                  <a:pt x="321" y="1707"/>
                </a:cubicBezTo>
                <a:cubicBezTo>
                  <a:pt x="344" y="1122"/>
                  <a:pt x="344" y="1122"/>
                  <a:pt x="344" y="1122"/>
                </a:cubicBezTo>
                <a:cubicBezTo>
                  <a:pt x="344" y="1113"/>
                  <a:pt x="351" y="1106"/>
                  <a:pt x="360" y="1106"/>
                </a:cubicBezTo>
                <a:cubicBezTo>
                  <a:pt x="369" y="1106"/>
                  <a:pt x="376" y="1113"/>
                  <a:pt x="376" y="1122"/>
                </a:cubicBezTo>
                <a:cubicBezTo>
                  <a:pt x="399" y="1707"/>
                  <a:pt x="399" y="1707"/>
                  <a:pt x="399" y="1707"/>
                </a:cubicBezTo>
                <a:cubicBezTo>
                  <a:pt x="399" y="1747"/>
                  <a:pt x="432" y="1779"/>
                  <a:pt x="471" y="1779"/>
                </a:cubicBezTo>
                <a:cubicBezTo>
                  <a:pt x="511" y="1779"/>
                  <a:pt x="544" y="1747"/>
                  <a:pt x="544" y="1707"/>
                </a:cubicBezTo>
                <a:cubicBezTo>
                  <a:pt x="546" y="1122"/>
                  <a:pt x="546" y="1122"/>
                  <a:pt x="546" y="1122"/>
                </a:cubicBezTo>
                <a:cubicBezTo>
                  <a:pt x="546" y="1084"/>
                  <a:pt x="546" y="1084"/>
                  <a:pt x="546" y="1084"/>
                </a:cubicBezTo>
                <a:cubicBezTo>
                  <a:pt x="547" y="614"/>
                  <a:pt x="547" y="614"/>
                  <a:pt x="547" y="614"/>
                </a:cubicBezTo>
                <a:cubicBezTo>
                  <a:pt x="547" y="605"/>
                  <a:pt x="554" y="598"/>
                  <a:pt x="563" y="598"/>
                </a:cubicBezTo>
                <a:cubicBezTo>
                  <a:pt x="572" y="598"/>
                  <a:pt x="579" y="605"/>
                  <a:pt x="579" y="614"/>
                </a:cubicBezTo>
                <a:cubicBezTo>
                  <a:pt x="590" y="1031"/>
                  <a:pt x="590" y="1031"/>
                  <a:pt x="590" y="1031"/>
                </a:cubicBezTo>
                <a:cubicBezTo>
                  <a:pt x="590" y="1067"/>
                  <a:pt x="619" y="1096"/>
                  <a:pt x="655" y="1096"/>
                </a:cubicBezTo>
                <a:cubicBezTo>
                  <a:pt x="691" y="1096"/>
                  <a:pt x="721" y="1067"/>
                  <a:pt x="721" y="1031"/>
                </a:cubicBezTo>
                <a:lnTo>
                  <a:pt x="696" y="593"/>
                </a:lnTo>
                <a:close/>
              </a:path>
            </a:pathLst>
          </a:custGeom>
          <a:solidFill>
            <a:srgbClr val="FCB040"/>
          </a:solidFill>
          <a:ln w="3175">
            <a:solidFill>
              <a:schemeClr val="bg1"/>
            </a:solidFill>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0C0B4BFA-CFB2-0EC6-D23E-19267C40D92C}"/>
              </a:ext>
            </a:extLst>
          </p:cNvPr>
          <p:cNvSpPr txBox="1"/>
          <p:nvPr/>
        </p:nvSpPr>
        <p:spPr>
          <a:xfrm>
            <a:off x="166516" y="3514491"/>
            <a:ext cx="2353210" cy="161583"/>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425"/>
              </a:spcBef>
              <a:spcAft>
                <a:spcPts val="0"/>
              </a:spcAft>
              <a:buClrTx/>
              <a:buSzTx/>
              <a:buFontTx/>
              <a:buNone/>
              <a:tabLst/>
              <a:defRPr/>
            </a:pPr>
            <a:r>
              <a:rPr kumimoji="0" lang="en-US" sz="1050" b="1" i="0" u="none" strike="noStrike" kern="1200" cap="none" spc="225" normalizeH="0" baseline="0" noProof="0">
                <a:ln>
                  <a:noFill/>
                </a:ln>
                <a:solidFill>
                  <a:srgbClr val="525051"/>
                </a:solidFill>
                <a:effectLst/>
                <a:uLnTx/>
                <a:uFillTx/>
                <a:latin typeface="Open Sans" panose="020B0606030504020204" pitchFamily="34" charset="0"/>
                <a:ea typeface="Open Sans" panose="020B0606030504020204" pitchFamily="34" charset="0"/>
                <a:cs typeface="Open Sans" panose="020B0606030504020204" pitchFamily="34" charset="0"/>
              </a:rPr>
              <a:t>OLD STATE</a:t>
            </a:r>
          </a:p>
        </p:txBody>
      </p:sp>
      <p:sp>
        <p:nvSpPr>
          <p:cNvPr id="19" name="TextBox 18">
            <a:extLst>
              <a:ext uri="{FF2B5EF4-FFF2-40B4-BE49-F238E27FC236}">
                <a16:creationId xmlns:a16="http://schemas.microsoft.com/office/drawing/2014/main" id="{7B63A5CD-7E42-82CB-DD69-88C46CD5DA16}"/>
              </a:ext>
            </a:extLst>
          </p:cNvPr>
          <p:cNvSpPr txBox="1"/>
          <p:nvPr/>
        </p:nvSpPr>
        <p:spPr>
          <a:xfrm>
            <a:off x="4732374" y="3514491"/>
            <a:ext cx="1684782" cy="161583"/>
          </a:xfrm>
          <a:prstGeom prst="rect">
            <a:avLst/>
          </a:prstGeom>
          <a:noFill/>
        </p:spPr>
        <p:txBody>
          <a:bodyPr wrap="square" lIns="0" tIns="0" rIns="0" bIns="0"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425"/>
              </a:spcBef>
              <a:spcAft>
                <a:spcPts val="0"/>
              </a:spcAft>
              <a:buClrTx/>
              <a:buSzTx/>
              <a:buFontTx/>
              <a:buNone/>
              <a:tabLst/>
              <a:defRPr/>
            </a:pPr>
            <a:r>
              <a:rPr kumimoji="0" lang="en-US" sz="1050" b="1" i="0" u="none" strike="noStrike" kern="1200" cap="none" spc="225" normalizeH="0" baseline="0" noProof="0">
                <a:ln>
                  <a:noFill/>
                </a:ln>
                <a:solidFill>
                  <a:srgbClr val="729364"/>
                </a:solidFill>
                <a:effectLst/>
                <a:uLnTx/>
                <a:uFillTx/>
                <a:latin typeface="Open Sans" panose="020B0606030504020204" pitchFamily="34" charset="0"/>
                <a:ea typeface="Open Sans" panose="020B0606030504020204" pitchFamily="34" charset="0"/>
                <a:cs typeface="Open Sans" panose="020B0606030504020204" pitchFamily="34" charset="0"/>
              </a:rPr>
              <a:t>CURRENT STATE</a:t>
            </a:r>
          </a:p>
        </p:txBody>
      </p:sp>
      <p:sp>
        <p:nvSpPr>
          <p:cNvPr id="23" name="TextBox 22">
            <a:extLst>
              <a:ext uri="{FF2B5EF4-FFF2-40B4-BE49-F238E27FC236}">
                <a16:creationId xmlns:a16="http://schemas.microsoft.com/office/drawing/2014/main" id="{305D9A4B-CA72-443B-BF37-56F6418116DB}"/>
              </a:ext>
            </a:extLst>
          </p:cNvPr>
          <p:cNvSpPr txBox="1"/>
          <p:nvPr/>
        </p:nvSpPr>
        <p:spPr>
          <a:xfrm>
            <a:off x="102904" y="3705887"/>
            <a:ext cx="2907611" cy="577081"/>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Your days are spent </a:t>
            </a:r>
            <a:r>
              <a:rPr kumimoji="0" lang="en-US" sz="1050" b="1" i="0" u="none" strike="noStrike" kern="1200" cap="none" spc="0" normalizeH="0" baseline="0" noProof="0">
                <a:ln>
                  <a:noFill/>
                </a:ln>
                <a:solidFill>
                  <a:prstClr val="black"/>
                </a:solidFill>
                <a:effectLst/>
                <a:uLnTx/>
                <a:uFillTx/>
                <a:latin typeface="Calibri"/>
                <a:ea typeface="+mn-ea"/>
                <a:cs typeface="+mn-cs"/>
              </a:rPr>
              <a:t>attempting to schedule assessments with all ABAWDs</a:t>
            </a:r>
            <a:r>
              <a:rPr kumimoji="0" lang="en-US" sz="1050" b="0" i="0" u="none" strike="noStrike" kern="1200" cap="none" spc="0" normalizeH="0" baseline="0" noProof="0">
                <a:ln>
                  <a:noFill/>
                </a:ln>
                <a:solidFill>
                  <a:prstClr val="black"/>
                </a:solidFill>
                <a:effectLst/>
                <a:uLnTx/>
                <a:uFillTx/>
                <a:latin typeface="Calibri"/>
                <a:ea typeface="+mn-ea"/>
                <a:cs typeface="+mn-cs"/>
              </a:rPr>
              <a:t> and </a:t>
            </a:r>
            <a:r>
              <a:rPr kumimoji="0" lang="en-US" sz="1050" b="1" i="0" u="none" strike="noStrike" kern="1200" cap="none" spc="0" normalizeH="0" baseline="0" noProof="0">
                <a:ln>
                  <a:noFill/>
                </a:ln>
                <a:solidFill>
                  <a:prstClr val="black"/>
                </a:solidFill>
                <a:effectLst/>
                <a:uLnTx/>
                <a:uFillTx/>
                <a:latin typeface="Calibri"/>
                <a:ea typeface="+mn-ea"/>
                <a:cs typeface="+mn-cs"/>
              </a:rPr>
              <a:t>sanctioning them if they do not participate in the program. </a:t>
            </a:r>
          </a:p>
        </p:txBody>
      </p:sp>
      <p:sp>
        <p:nvSpPr>
          <p:cNvPr id="24" name="TextBox 23">
            <a:extLst>
              <a:ext uri="{FF2B5EF4-FFF2-40B4-BE49-F238E27FC236}">
                <a16:creationId xmlns:a16="http://schemas.microsoft.com/office/drawing/2014/main" id="{A87C6647-E0F8-FA31-113A-90885ADAA556}"/>
              </a:ext>
            </a:extLst>
          </p:cNvPr>
          <p:cNvSpPr txBox="1"/>
          <p:nvPr/>
        </p:nvSpPr>
        <p:spPr>
          <a:xfrm>
            <a:off x="4689764" y="3705887"/>
            <a:ext cx="2868224" cy="1061829"/>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Your days are spent </a:t>
            </a:r>
            <a:r>
              <a:rPr kumimoji="0" lang="en-US" sz="1050" b="1" i="0" u="none" strike="noStrike" kern="1200" cap="none" spc="0" normalizeH="0" baseline="0" noProof="0">
                <a:ln>
                  <a:noFill/>
                </a:ln>
                <a:solidFill>
                  <a:prstClr val="black"/>
                </a:solidFill>
                <a:effectLst/>
                <a:uLnTx/>
                <a:uFillTx/>
                <a:latin typeface="Calibri"/>
                <a:ea typeface="+mn-ea"/>
                <a:cs typeface="+mn-cs"/>
              </a:rPr>
              <a:t>helping unemployed ABAWDs and those in the county-determined population who voluntarily participate </a:t>
            </a:r>
            <a:r>
              <a:rPr kumimoji="0" lang="en-US" sz="1050" b="0" i="0" u="none" strike="noStrike" kern="1200" cap="none" spc="0" normalizeH="0" baseline="0" noProof="0">
                <a:ln>
                  <a:noFill/>
                </a:ln>
                <a:solidFill>
                  <a:prstClr val="black"/>
                </a:solidFill>
                <a:effectLst/>
                <a:uLnTx/>
                <a:uFillTx/>
                <a:latin typeface="Calibri"/>
                <a:ea typeface="+mn-ea"/>
                <a:cs typeface="+mn-cs"/>
              </a:rPr>
              <a:t>in the program </a:t>
            </a:r>
            <a:r>
              <a:rPr kumimoji="0" lang="en-US" sz="1050" b="1" i="0" u="none" strike="noStrike" kern="1200" cap="none" spc="0" normalizeH="0" baseline="0" noProof="0">
                <a:ln>
                  <a:noFill/>
                </a:ln>
                <a:solidFill>
                  <a:prstClr val="black"/>
                </a:solidFill>
                <a:effectLst/>
                <a:uLnTx/>
                <a:uFillTx/>
                <a:latin typeface="Calibri"/>
                <a:ea typeface="+mn-ea"/>
                <a:cs typeface="+mn-cs"/>
              </a:rPr>
              <a:t>access education, training, and job supports so that they can achieve self-sufficiency. </a:t>
            </a:r>
          </a:p>
        </p:txBody>
      </p:sp>
      <p:sp>
        <p:nvSpPr>
          <p:cNvPr id="25" name="TextBox 24">
            <a:extLst>
              <a:ext uri="{FF2B5EF4-FFF2-40B4-BE49-F238E27FC236}">
                <a16:creationId xmlns:a16="http://schemas.microsoft.com/office/drawing/2014/main" id="{F0FFF726-EE4F-1431-2CF9-BBD3FE1D7A2E}"/>
              </a:ext>
            </a:extLst>
          </p:cNvPr>
          <p:cNvSpPr txBox="1"/>
          <p:nvPr/>
        </p:nvSpPr>
        <p:spPr>
          <a:xfrm>
            <a:off x="7927548" y="3815425"/>
            <a:ext cx="1154762" cy="202043"/>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Less Administrative Tasks</a:t>
            </a:r>
          </a:p>
        </p:txBody>
      </p:sp>
      <p:sp>
        <p:nvSpPr>
          <p:cNvPr id="30" name="TextBox 29">
            <a:extLst>
              <a:ext uri="{FF2B5EF4-FFF2-40B4-BE49-F238E27FC236}">
                <a16:creationId xmlns:a16="http://schemas.microsoft.com/office/drawing/2014/main" id="{40B1ADF6-39B6-4C26-D384-61B8D934A5E9}"/>
              </a:ext>
            </a:extLst>
          </p:cNvPr>
          <p:cNvSpPr txBox="1"/>
          <p:nvPr/>
        </p:nvSpPr>
        <p:spPr>
          <a:xfrm>
            <a:off x="7927547" y="3516838"/>
            <a:ext cx="1065752" cy="202043"/>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Outcomes-driven</a:t>
            </a:r>
            <a:endParaRPr kumimoji="0" lang="en-US" sz="713" b="0"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endParaRPr>
          </a:p>
        </p:txBody>
      </p:sp>
      <p:sp>
        <p:nvSpPr>
          <p:cNvPr id="36" name="TextBox 35">
            <a:extLst>
              <a:ext uri="{FF2B5EF4-FFF2-40B4-BE49-F238E27FC236}">
                <a16:creationId xmlns:a16="http://schemas.microsoft.com/office/drawing/2014/main" id="{30666865-1E08-33F5-4B12-48B2BEAA8808}"/>
              </a:ext>
            </a:extLst>
          </p:cNvPr>
          <p:cNvSpPr txBox="1"/>
          <p:nvPr/>
        </p:nvSpPr>
        <p:spPr>
          <a:xfrm>
            <a:off x="3410618" y="3760728"/>
            <a:ext cx="1194569" cy="311752"/>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Administratively Burdensome</a:t>
            </a:r>
          </a:p>
        </p:txBody>
      </p:sp>
      <p:sp>
        <p:nvSpPr>
          <p:cNvPr id="38" name="TextBox 37">
            <a:extLst>
              <a:ext uri="{FF2B5EF4-FFF2-40B4-BE49-F238E27FC236}">
                <a16:creationId xmlns:a16="http://schemas.microsoft.com/office/drawing/2014/main" id="{DFA77223-D3E8-7878-684D-B8BD8AC9CB17}"/>
              </a:ext>
            </a:extLst>
          </p:cNvPr>
          <p:cNvSpPr txBox="1"/>
          <p:nvPr/>
        </p:nvSpPr>
        <p:spPr>
          <a:xfrm>
            <a:off x="3410617" y="3516838"/>
            <a:ext cx="1065752" cy="202043"/>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Compliance-driven </a:t>
            </a:r>
            <a:endParaRPr kumimoji="0" lang="en-US" sz="713" b="0"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endParaRPr>
          </a:p>
        </p:txBody>
      </p:sp>
      <p:sp>
        <p:nvSpPr>
          <p:cNvPr id="43" name="TextBox 42">
            <a:extLst>
              <a:ext uri="{FF2B5EF4-FFF2-40B4-BE49-F238E27FC236}">
                <a16:creationId xmlns:a16="http://schemas.microsoft.com/office/drawing/2014/main" id="{1D590179-1D7D-E80F-F840-D6286699F4F4}"/>
              </a:ext>
            </a:extLst>
          </p:cNvPr>
          <p:cNvSpPr txBox="1"/>
          <p:nvPr/>
        </p:nvSpPr>
        <p:spPr>
          <a:xfrm>
            <a:off x="3410618" y="4426485"/>
            <a:ext cx="1154762" cy="311752"/>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Poor Participant Outcomes</a:t>
            </a:r>
            <a:endParaRPr kumimoji="0" lang="en-US" sz="713" b="0"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endParaRPr>
          </a:p>
        </p:txBody>
      </p:sp>
      <p:sp>
        <p:nvSpPr>
          <p:cNvPr id="45" name="TextBox 44">
            <a:extLst>
              <a:ext uri="{FF2B5EF4-FFF2-40B4-BE49-F238E27FC236}">
                <a16:creationId xmlns:a16="http://schemas.microsoft.com/office/drawing/2014/main" id="{4930802B-18DF-490D-FCAD-DBFBEB63C64C}"/>
              </a:ext>
            </a:extLst>
          </p:cNvPr>
          <p:cNvSpPr txBox="1"/>
          <p:nvPr/>
        </p:nvSpPr>
        <p:spPr>
          <a:xfrm>
            <a:off x="3410618" y="4126930"/>
            <a:ext cx="1223824" cy="202043"/>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Un-engaged Participants</a:t>
            </a:r>
            <a:endParaRPr kumimoji="0" lang="en-US" sz="713" b="0"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endParaRPr>
          </a:p>
        </p:txBody>
      </p:sp>
      <p:sp>
        <p:nvSpPr>
          <p:cNvPr id="50" name="TextBox 49">
            <a:extLst>
              <a:ext uri="{FF2B5EF4-FFF2-40B4-BE49-F238E27FC236}">
                <a16:creationId xmlns:a16="http://schemas.microsoft.com/office/drawing/2014/main" id="{B7424B8D-30AC-9161-406F-7922DED41A9A}"/>
              </a:ext>
            </a:extLst>
          </p:cNvPr>
          <p:cNvSpPr txBox="1"/>
          <p:nvPr/>
        </p:nvSpPr>
        <p:spPr>
          <a:xfrm>
            <a:off x="7927548" y="4363508"/>
            <a:ext cx="1250404" cy="311752"/>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Positive and Sustainable Participant Outcomes</a:t>
            </a:r>
          </a:p>
        </p:txBody>
      </p:sp>
      <p:sp>
        <p:nvSpPr>
          <p:cNvPr id="52" name="TextBox 51">
            <a:extLst>
              <a:ext uri="{FF2B5EF4-FFF2-40B4-BE49-F238E27FC236}">
                <a16:creationId xmlns:a16="http://schemas.microsoft.com/office/drawing/2014/main" id="{62B00143-0347-6275-D866-15042B9344D6}"/>
              </a:ext>
            </a:extLst>
          </p:cNvPr>
          <p:cNvSpPr txBox="1"/>
          <p:nvPr/>
        </p:nvSpPr>
        <p:spPr>
          <a:xfrm>
            <a:off x="7927548" y="4119744"/>
            <a:ext cx="1257665" cy="202043"/>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98D3"/>
              </a:buClr>
              <a:buSzPct val="150000"/>
              <a:buFontTx/>
              <a:buNone/>
              <a:tabLst/>
              <a:defRPr/>
            </a:pPr>
            <a:r>
              <a:rPr kumimoji="0" lang="en-US" sz="713" b="1"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rPr>
              <a:t>Highly-engaged Participants </a:t>
            </a:r>
            <a:endParaRPr kumimoji="0" lang="en-US" sz="713" b="0" i="0" u="none" strike="noStrike" kern="1200" cap="none" spc="0" normalizeH="0" baseline="0" noProof="0">
              <a:ln>
                <a:noFill/>
              </a:ln>
              <a:solidFill>
                <a:prstClr val="black"/>
              </a:solidFill>
              <a:effectLst/>
              <a:uLnTx/>
              <a:uFillTx/>
              <a:latin typeface="Calibri"/>
              <a:ea typeface="Source Sans Pro" panose="020B0503030403020204" pitchFamily="34" charset="0"/>
              <a:cs typeface="+mn-cs"/>
            </a:endParaRPr>
          </a:p>
        </p:txBody>
      </p:sp>
      <p:grpSp>
        <p:nvGrpSpPr>
          <p:cNvPr id="57" name="Graphic 4">
            <a:extLst>
              <a:ext uri="{FF2B5EF4-FFF2-40B4-BE49-F238E27FC236}">
                <a16:creationId xmlns:a16="http://schemas.microsoft.com/office/drawing/2014/main" id="{BD529D95-DA08-34E4-A1B3-662BB40C493C}"/>
              </a:ext>
            </a:extLst>
          </p:cNvPr>
          <p:cNvGrpSpPr/>
          <p:nvPr/>
        </p:nvGrpSpPr>
        <p:grpSpPr>
          <a:xfrm>
            <a:off x="3186348" y="3477733"/>
            <a:ext cx="240030" cy="240030"/>
            <a:chOff x="2998797" y="2371173"/>
            <a:chExt cx="362309" cy="361971"/>
          </a:xfrm>
          <a:solidFill>
            <a:schemeClr val="tx1"/>
          </a:solidFill>
        </p:grpSpPr>
        <p:sp>
          <p:nvSpPr>
            <p:cNvPr id="58" name="Graphic 4">
              <a:extLst>
                <a:ext uri="{FF2B5EF4-FFF2-40B4-BE49-F238E27FC236}">
                  <a16:creationId xmlns:a16="http://schemas.microsoft.com/office/drawing/2014/main" id="{AE5D8787-5AF2-6BBE-F0A5-C09F9D69CE75}"/>
                </a:ext>
              </a:extLst>
            </p:cNvPr>
            <p:cNvSpPr/>
            <p:nvPr/>
          </p:nvSpPr>
          <p:spPr>
            <a:xfrm>
              <a:off x="3098480" y="2556947"/>
              <a:ext cx="30032" cy="14044"/>
            </a:xfrm>
            <a:custGeom>
              <a:avLst/>
              <a:gdLst>
                <a:gd name="connsiteX0" fmla="*/ 17253 w 30032"/>
                <a:gd name="connsiteY0" fmla="*/ 14045 h 14044"/>
                <a:gd name="connsiteX1" fmla="*/ 12780 w 30032"/>
                <a:gd name="connsiteY1" fmla="*/ 12130 h 14044"/>
                <a:gd name="connsiteX2" fmla="*/ 0 w 30032"/>
                <a:gd name="connsiteY2" fmla="*/ 0 h 14044"/>
                <a:gd name="connsiteX3" fmla="*/ 0 w 30032"/>
                <a:gd name="connsiteY3" fmla="*/ 10853 h 14044"/>
                <a:gd name="connsiteX4" fmla="*/ 3195 w 30032"/>
                <a:gd name="connsiteY4" fmla="*/ 14045 h 14044"/>
                <a:gd name="connsiteX5" fmla="*/ 26838 w 30032"/>
                <a:gd name="connsiteY5" fmla="*/ 14045 h 14044"/>
                <a:gd name="connsiteX6" fmla="*/ 30033 w 30032"/>
                <a:gd name="connsiteY6" fmla="*/ 10853 h 14044"/>
                <a:gd name="connsiteX7" fmla="*/ 30033 w 30032"/>
                <a:gd name="connsiteY7" fmla="*/ 4469 h 14044"/>
                <a:gd name="connsiteX8" fmla="*/ 22365 w 30032"/>
                <a:gd name="connsiteY8" fmla="*/ 11491 h 14044"/>
                <a:gd name="connsiteX9" fmla="*/ 17253 w 30032"/>
                <a:gd name="connsiteY9" fmla="*/ 14045 h 1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32" h="14044">
                  <a:moveTo>
                    <a:pt x="17253" y="14045"/>
                  </a:moveTo>
                  <a:cubicBezTo>
                    <a:pt x="15336" y="14045"/>
                    <a:pt x="14058" y="13406"/>
                    <a:pt x="12780" y="12130"/>
                  </a:cubicBezTo>
                  <a:lnTo>
                    <a:pt x="0" y="0"/>
                  </a:lnTo>
                  <a:lnTo>
                    <a:pt x="0" y="10853"/>
                  </a:lnTo>
                  <a:cubicBezTo>
                    <a:pt x="0" y="12768"/>
                    <a:pt x="1278" y="14045"/>
                    <a:pt x="3195" y="14045"/>
                  </a:cubicBezTo>
                  <a:lnTo>
                    <a:pt x="26838" y="14045"/>
                  </a:lnTo>
                  <a:cubicBezTo>
                    <a:pt x="28755" y="14045"/>
                    <a:pt x="30033" y="12768"/>
                    <a:pt x="30033" y="10853"/>
                  </a:cubicBezTo>
                  <a:lnTo>
                    <a:pt x="30033" y="4469"/>
                  </a:lnTo>
                  <a:lnTo>
                    <a:pt x="22365" y="11491"/>
                  </a:lnTo>
                  <a:cubicBezTo>
                    <a:pt x="21087" y="13406"/>
                    <a:pt x="19170" y="14045"/>
                    <a:pt x="17253" y="1404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59" name="Graphic 4">
              <a:extLst>
                <a:ext uri="{FF2B5EF4-FFF2-40B4-BE49-F238E27FC236}">
                  <a16:creationId xmlns:a16="http://schemas.microsoft.com/office/drawing/2014/main" id="{4BA64460-BA54-75E4-67F1-606599E42B77}"/>
                </a:ext>
              </a:extLst>
            </p:cNvPr>
            <p:cNvSpPr/>
            <p:nvPr/>
          </p:nvSpPr>
          <p:spPr>
            <a:xfrm>
              <a:off x="3099119" y="2544179"/>
              <a:ext cx="29393" cy="12129"/>
            </a:xfrm>
            <a:custGeom>
              <a:avLst/>
              <a:gdLst>
                <a:gd name="connsiteX0" fmla="*/ 7668 w 29393"/>
                <a:gd name="connsiteY0" fmla="*/ 3192 h 12129"/>
                <a:gd name="connsiteX1" fmla="*/ 17253 w 29393"/>
                <a:gd name="connsiteY1" fmla="*/ 12130 h 12129"/>
                <a:gd name="connsiteX2" fmla="*/ 29394 w 29393"/>
                <a:gd name="connsiteY2" fmla="*/ 1277 h 12129"/>
                <a:gd name="connsiteX3" fmla="*/ 26838 w 29393"/>
                <a:gd name="connsiteY3" fmla="*/ 0 h 12129"/>
                <a:gd name="connsiteX4" fmla="*/ 3195 w 29393"/>
                <a:gd name="connsiteY4" fmla="*/ 0 h 12129"/>
                <a:gd name="connsiteX5" fmla="*/ 0 w 29393"/>
                <a:gd name="connsiteY5" fmla="*/ 2554 h 12129"/>
                <a:gd name="connsiteX6" fmla="*/ 0 w 29393"/>
                <a:gd name="connsiteY6" fmla="*/ 2554 h 12129"/>
                <a:gd name="connsiteX7" fmla="*/ 0 w 29393"/>
                <a:gd name="connsiteY7" fmla="*/ 2554 h 12129"/>
                <a:gd name="connsiteX8" fmla="*/ 7668 w 29393"/>
                <a:gd name="connsiteY8" fmla="*/ 3192 h 1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93" h="12129">
                  <a:moveTo>
                    <a:pt x="7668" y="3192"/>
                  </a:moveTo>
                  <a:lnTo>
                    <a:pt x="17253" y="12130"/>
                  </a:lnTo>
                  <a:lnTo>
                    <a:pt x="29394" y="1277"/>
                  </a:lnTo>
                  <a:cubicBezTo>
                    <a:pt x="28755" y="638"/>
                    <a:pt x="28116" y="0"/>
                    <a:pt x="26838" y="0"/>
                  </a:cubicBezTo>
                  <a:lnTo>
                    <a:pt x="3195" y="0"/>
                  </a:lnTo>
                  <a:cubicBezTo>
                    <a:pt x="1917" y="0"/>
                    <a:pt x="0" y="1277"/>
                    <a:pt x="0" y="2554"/>
                  </a:cubicBezTo>
                  <a:cubicBezTo>
                    <a:pt x="0" y="2554"/>
                    <a:pt x="0" y="2554"/>
                    <a:pt x="0" y="2554"/>
                  </a:cubicBezTo>
                  <a:lnTo>
                    <a:pt x="0" y="2554"/>
                  </a:lnTo>
                  <a:cubicBezTo>
                    <a:pt x="1917" y="638"/>
                    <a:pt x="5112" y="1277"/>
                    <a:pt x="7668" y="3192"/>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0" name="Graphic 4">
              <a:extLst>
                <a:ext uri="{FF2B5EF4-FFF2-40B4-BE49-F238E27FC236}">
                  <a16:creationId xmlns:a16="http://schemas.microsoft.com/office/drawing/2014/main" id="{20491AAD-EEAD-76F7-2162-D64AB6FD31F4}"/>
                </a:ext>
              </a:extLst>
            </p:cNvPr>
            <p:cNvSpPr/>
            <p:nvPr/>
          </p:nvSpPr>
          <p:spPr>
            <a:xfrm>
              <a:off x="2998797" y="2371173"/>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10 w 362309"/>
                <a:gd name="connsiteY3" fmla="*/ 181305 h 361971"/>
                <a:gd name="connsiteX4" fmla="*/ 180835 w 362309"/>
                <a:gd name="connsiteY4" fmla="*/ 0 h 361971"/>
                <a:gd name="connsiteX5" fmla="*/ 180835 w 362309"/>
                <a:gd name="connsiteY5" fmla="*/ 0 h 361971"/>
                <a:gd name="connsiteX6" fmla="*/ 86903 w 362309"/>
                <a:gd name="connsiteY6" fmla="*/ 106613 h 361971"/>
                <a:gd name="connsiteX7" fmla="*/ 102878 w 362309"/>
                <a:gd name="connsiteY7" fmla="*/ 90653 h 361971"/>
                <a:gd name="connsiteX8" fmla="*/ 126521 w 362309"/>
                <a:gd name="connsiteY8" fmla="*/ 90653 h 361971"/>
                <a:gd name="connsiteX9" fmla="*/ 138662 w 362309"/>
                <a:gd name="connsiteY9" fmla="*/ 96398 h 361971"/>
                <a:gd name="connsiteX10" fmla="*/ 154637 w 362309"/>
                <a:gd name="connsiteY10" fmla="*/ 81715 h 361971"/>
                <a:gd name="connsiteX11" fmla="*/ 163582 w 362309"/>
                <a:gd name="connsiteY11" fmla="*/ 81715 h 361971"/>
                <a:gd name="connsiteX12" fmla="*/ 162943 w 362309"/>
                <a:gd name="connsiteY12" fmla="*/ 90653 h 361971"/>
                <a:gd name="connsiteX13" fmla="*/ 162943 w 362309"/>
                <a:gd name="connsiteY13" fmla="*/ 90653 h 361971"/>
                <a:gd name="connsiteX14" fmla="*/ 142496 w 362309"/>
                <a:gd name="connsiteY14" fmla="*/ 109805 h 361971"/>
                <a:gd name="connsiteX15" fmla="*/ 142496 w 362309"/>
                <a:gd name="connsiteY15" fmla="*/ 127680 h 361971"/>
                <a:gd name="connsiteX16" fmla="*/ 126521 w 362309"/>
                <a:gd name="connsiteY16" fmla="*/ 143640 h 361971"/>
                <a:gd name="connsiteX17" fmla="*/ 102878 w 362309"/>
                <a:gd name="connsiteY17" fmla="*/ 143640 h 361971"/>
                <a:gd name="connsiteX18" fmla="*/ 86903 w 362309"/>
                <a:gd name="connsiteY18" fmla="*/ 127680 h 361971"/>
                <a:gd name="connsiteX19" fmla="*/ 86903 w 362309"/>
                <a:gd name="connsiteY19" fmla="*/ 106613 h 361971"/>
                <a:gd name="connsiteX20" fmla="*/ 86903 w 362309"/>
                <a:gd name="connsiteY20" fmla="*/ 175560 h 361971"/>
                <a:gd name="connsiteX21" fmla="*/ 102878 w 362309"/>
                <a:gd name="connsiteY21" fmla="*/ 159600 h 361971"/>
                <a:gd name="connsiteX22" fmla="*/ 126521 w 362309"/>
                <a:gd name="connsiteY22" fmla="*/ 159600 h 361971"/>
                <a:gd name="connsiteX23" fmla="*/ 138662 w 362309"/>
                <a:gd name="connsiteY23" fmla="*/ 165345 h 361971"/>
                <a:gd name="connsiteX24" fmla="*/ 154637 w 362309"/>
                <a:gd name="connsiteY24" fmla="*/ 150662 h 361971"/>
                <a:gd name="connsiteX25" fmla="*/ 163582 w 362309"/>
                <a:gd name="connsiteY25" fmla="*/ 151939 h 361971"/>
                <a:gd name="connsiteX26" fmla="*/ 162943 w 362309"/>
                <a:gd name="connsiteY26" fmla="*/ 160238 h 361971"/>
                <a:gd name="connsiteX27" fmla="*/ 142496 w 362309"/>
                <a:gd name="connsiteY27" fmla="*/ 179390 h 361971"/>
                <a:gd name="connsiteX28" fmla="*/ 142496 w 362309"/>
                <a:gd name="connsiteY28" fmla="*/ 197265 h 361971"/>
                <a:gd name="connsiteX29" fmla="*/ 126521 w 362309"/>
                <a:gd name="connsiteY29" fmla="*/ 213225 h 361971"/>
                <a:gd name="connsiteX30" fmla="*/ 102878 w 362309"/>
                <a:gd name="connsiteY30" fmla="*/ 213225 h 361971"/>
                <a:gd name="connsiteX31" fmla="*/ 86903 w 362309"/>
                <a:gd name="connsiteY31" fmla="*/ 197265 h 361971"/>
                <a:gd name="connsiteX32" fmla="*/ 86903 w 362309"/>
                <a:gd name="connsiteY32" fmla="*/ 175560 h 361971"/>
                <a:gd name="connsiteX33" fmla="*/ 126521 w 362309"/>
                <a:gd name="connsiteY33" fmla="*/ 281534 h 361971"/>
                <a:gd name="connsiteX34" fmla="*/ 102878 w 362309"/>
                <a:gd name="connsiteY34" fmla="*/ 281534 h 361971"/>
                <a:gd name="connsiteX35" fmla="*/ 86903 w 362309"/>
                <a:gd name="connsiteY35" fmla="*/ 265574 h 361971"/>
                <a:gd name="connsiteX36" fmla="*/ 86903 w 362309"/>
                <a:gd name="connsiteY36" fmla="*/ 243868 h 361971"/>
                <a:gd name="connsiteX37" fmla="*/ 102878 w 362309"/>
                <a:gd name="connsiteY37" fmla="*/ 227908 h 361971"/>
                <a:gd name="connsiteX38" fmla="*/ 126521 w 362309"/>
                <a:gd name="connsiteY38" fmla="*/ 227908 h 361971"/>
                <a:gd name="connsiteX39" fmla="*/ 138662 w 362309"/>
                <a:gd name="connsiteY39" fmla="*/ 233654 h 361971"/>
                <a:gd name="connsiteX40" fmla="*/ 154637 w 362309"/>
                <a:gd name="connsiteY40" fmla="*/ 218971 h 361971"/>
                <a:gd name="connsiteX41" fmla="*/ 163582 w 362309"/>
                <a:gd name="connsiteY41" fmla="*/ 220247 h 361971"/>
                <a:gd name="connsiteX42" fmla="*/ 162943 w 362309"/>
                <a:gd name="connsiteY42" fmla="*/ 228547 h 361971"/>
                <a:gd name="connsiteX43" fmla="*/ 142496 w 362309"/>
                <a:gd name="connsiteY43" fmla="*/ 247699 h 361971"/>
                <a:gd name="connsiteX44" fmla="*/ 142496 w 362309"/>
                <a:gd name="connsiteY44" fmla="*/ 265574 h 361971"/>
                <a:gd name="connsiteX45" fmla="*/ 126521 w 362309"/>
                <a:gd name="connsiteY45" fmla="*/ 281534 h 361971"/>
                <a:gd name="connsiteX46" fmla="*/ 126521 w 362309"/>
                <a:gd name="connsiteY46" fmla="*/ 281534 h 361971"/>
                <a:gd name="connsiteX47" fmla="*/ 268377 w 362309"/>
                <a:gd name="connsiteY47" fmla="*/ 281534 h 361971"/>
                <a:gd name="connsiteX48" fmla="*/ 156553 w 362309"/>
                <a:gd name="connsiteY48" fmla="*/ 281534 h 361971"/>
                <a:gd name="connsiteX49" fmla="*/ 150164 w 362309"/>
                <a:gd name="connsiteY49" fmla="*/ 275150 h 361971"/>
                <a:gd name="connsiteX50" fmla="*/ 156553 w 362309"/>
                <a:gd name="connsiteY50" fmla="*/ 268766 h 361971"/>
                <a:gd name="connsiteX51" fmla="*/ 268377 w 362309"/>
                <a:gd name="connsiteY51" fmla="*/ 268766 h 361971"/>
                <a:gd name="connsiteX52" fmla="*/ 274767 w 362309"/>
                <a:gd name="connsiteY52" fmla="*/ 275150 h 361971"/>
                <a:gd name="connsiteX53" fmla="*/ 268377 w 362309"/>
                <a:gd name="connsiteY53" fmla="*/ 281534 h 361971"/>
                <a:gd name="connsiteX54" fmla="*/ 268377 w 362309"/>
                <a:gd name="connsiteY54" fmla="*/ 212587 h 361971"/>
                <a:gd name="connsiteX55" fmla="*/ 156553 w 362309"/>
                <a:gd name="connsiteY55" fmla="*/ 212587 h 361971"/>
                <a:gd name="connsiteX56" fmla="*/ 150164 w 362309"/>
                <a:gd name="connsiteY56" fmla="*/ 206203 h 361971"/>
                <a:gd name="connsiteX57" fmla="*/ 156553 w 362309"/>
                <a:gd name="connsiteY57" fmla="*/ 199819 h 361971"/>
                <a:gd name="connsiteX58" fmla="*/ 268377 w 362309"/>
                <a:gd name="connsiteY58" fmla="*/ 199819 h 361971"/>
                <a:gd name="connsiteX59" fmla="*/ 274767 w 362309"/>
                <a:gd name="connsiteY59" fmla="*/ 206203 h 361971"/>
                <a:gd name="connsiteX60" fmla="*/ 268377 w 362309"/>
                <a:gd name="connsiteY60" fmla="*/ 212587 h 361971"/>
                <a:gd name="connsiteX61" fmla="*/ 268377 w 362309"/>
                <a:gd name="connsiteY61" fmla="*/ 144278 h 361971"/>
                <a:gd name="connsiteX62" fmla="*/ 156553 w 362309"/>
                <a:gd name="connsiteY62" fmla="*/ 144278 h 361971"/>
                <a:gd name="connsiteX63" fmla="*/ 150164 w 362309"/>
                <a:gd name="connsiteY63" fmla="*/ 137894 h 361971"/>
                <a:gd name="connsiteX64" fmla="*/ 156553 w 362309"/>
                <a:gd name="connsiteY64" fmla="*/ 131510 h 361971"/>
                <a:gd name="connsiteX65" fmla="*/ 268377 w 362309"/>
                <a:gd name="connsiteY65" fmla="*/ 131510 h 361971"/>
                <a:gd name="connsiteX66" fmla="*/ 274767 w 362309"/>
                <a:gd name="connsiteY66" fmla="*/ 137894 h 361971"/>
                <a:gd name="connsiteX67" fmla="*/ 268377 w 362309"/>
                <a:gd name="connsiteY67" fmla="*/ 144278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309" h="361971">
                  <a:moveTo>
                    <a:pt x="180835" y="0"/>
                  </a:moveTo>
                  <a:cubicBezTo>
                    <a:pt x="80513" y="0"/>
                    <a:pt x="0" y="81077"/>
                    <a:pt x="0" y="181305"/>
                  </a:cubicBezTo>
                  <a:cubicBezTo>
                    <a:pt x="0" y="281534"/>
                    <a:pt x="81152" y="361972"/>
                    <a:pt x="181474" y="361972"/>
                  </a:cubicBezTo>
                  <a:cubicBezTo>
                    <a:pt x="281157" y="361972"/>
                    <a:pt x="362310" y="280895"/>
                    <a:pt x="362310" y="181305"/>
                  </a:cubicBezTo>
                  <a:cubicBezTo>
                    <a:pt x="362310" y="81077"/>
                    <a:pt x="281157" y="0"/>
                    <a:pt x="180835" y="0"/>
                  </a:cubicBezTo>
                  <a:cubicBezTo>
                    <a:pt x="180835" y="0"/>
                    <a:pt x="180835" y="0"/>
                    <a:pt x="180835" y="0"/>
                  </a:cubicBezTo>
                  <a:close/>
                  <a:moveTo>
                    <a:pt x="86903" y="106613"/>
                  </a:moveTo>
                  <a:cubicBezTo>
                    <a:pt x="86903" y="97675"/>
                    <a:pt x="93932" y="90653"/>
                    <a:pt x="102878" y="90653"/>
                  </a:cubicBezTo>
                  <a:lnTo>
                    <a:pt x="126521" y="90653"/>
                  </a:lnTo>
                  <a:cubicBezTo>
                    <a:pt x="130994" y="90653"/>
                    <a:pt x="135467" y="92568"/>
                    <a:pt x="138662" y="96398"/>
                  </a:cubicBezTo>
                  <a:lnTo>
                    <a:pt x="154637" y="81715"/>
                  </a:lnTo>
                  <a:cubicBezTo>
                    <a:pt x="157192" y="79162"/>
                    <a:pt x="161027" y="79162"/>
                    <a:pt x="163582" y="81715"/>
                  </a:cubicBezTo>
                  <a:cubicBezTo>
                    <a:pt x="166138" y="84269"/>
                    <a:pt x="166138" y="88099"/>
                    <a:pt x="162943" y="90653"/>
                  </a:cubicBezTo>
                  <a:cubicBezTo>
                    <a:pt x="162943" y="90653"/>
                    <a:pt x="162943" y="90653"/>
                    <a:pt x="162943" y="90653"/>
                  </a:cubicBezTo>
                  <a:lnTo>
                    <a:pt x="142496" y="109805"/>
                  </a:lnTo>
                  <a:lnTo>
                    <a:pt x="142496" y="127680"/>
                  </a:lnTo>
                  <a:cubicBezTo>
                    <a:pt x="142496" y="136617"/>
                    <a:pt x="135467" y="143640"/>
                    <a:pt x="126521" y="143640"/>
                  </a:cubicBezTo>
                  <a:lnTo>
                    <a:pt x="102878" y="143640"/>
                  </a:lnTo>
                  <a:cubicBezTo>
                    <a:pt x="93932" y="143640"/>
                    <a:pt x="86903" y="136617"/>
                    <a:pt x="86903" y="127680"/>
                  </a:cubicBezTo>
                  <a:lnTo>
                    <a:pt x="86903" y="106613"/>
                  </a:lnTo>
                  <a:close/>
                  <a:moveTo>
                    <a:pt x="86903" y="175560"/>
                  </a:moveTo>
                  <a:cubicBezTo>
                    <a:pt x="86903" y="166622"/>
                    <a:pt x="93932" y="159600"/>
                    <a:pt x="102878" y="159600"/>
                  </a:cubicBezTo>
                  <a:lnTo>
                    <a:pt x="126521" y="159600"/>
                  </a:lnTo>
                  <a:cubicBezTo>
                    <a:pt x="130994" y="159600"/>
                    <a:pt x="135467" y="161515"/>
                    <a:pt x="138662" y="165345"/>
                  </a:cubicBezTo>
                  <a:lnTo>
                    <a:pt x="154637" y="150662"/>
                  </a:lnTo>
                  <a:cubicBezTo>
                    <a:pt x="157192" y="148747"/>
                    <a:pt x="161666" y="148747"/>
                    <a:pt x="163582" y="151939"/>
                  </a:cubicBezTo>
                  <a:cubicBezTo>
                    <a:pt x="165500" y="154492"/>
                    <a:pt x="165500" y="158323"/>
                    <a:pt x="162943" y="160238"/>
                  </a:cubicBezTo>
                  <a:lnTo>
                    <a:pt x="142496" y="179390"/>
                  </a:lnTo>
                  <a:lnTo>
                    <a:pt x="142496" y="197265"/>
                  </a:lnTo>
                  <a:cubicBezTo>
                    <a:pt x="142496" y="206203"/>
                    <a:pt x="135467" y="213225"/>
                    <a:pt x="126521" y="213225"/>
                  </a:cubicBezTo>
                  <a:lnTo>
                    <a:pt x="102878" y="213225"/>
                  </a:lnTo>
                  <a:cubicBezTo>
                    <a:pt x="93932" y="213225"/>
                    <a:pt x="86903" y="206203"/>
                    <a:pt x="86903" y="197265"/>
                  </a:cubicBezTo>
                  <a:lnTo>
                    <a:pt x="86903" y="175560"/>
                  </a:lnTo>
                  <a:close/>
                  <a:moveTo>
                    <a:pt x="126521" y="281534"/>
                  </a:moveTo>
                  <a:lnTo>
                    <a:pt x="102878" y="281534"/>
                  </a:lnTo>
                  <a:cubicBezTo>
                    <a:pt x="93932" y="281534"/>
                    <a:pt x="86903" y="274511"/>
                    <a:pt x="86903" y="265574"/>
                  </a:cubicBezTo>
                  <a:lnTo>
                    <a:pt x="86903" y="243868"/>
                  </a:lnTo>
                  <a:cubicBezTo>
                    <a:pt x="86903" y="234931"/>
                    <a:pt x="93932" y="227908"/>
                    <a:pt x="102878" y="227908"/>
                  </a:cubicBezTo>
                  <a:lnTo>
                    <a:pt x="126521" y="227908"/>
                  </a:lnTo>
                  <a:cubicBezTo>
                    <a:pt x="130994" y="227908"/>
                    <a:pt x="135467" y="229823"/>
                    <a:pt x="138662" y="233654"/>
                  </a:cubicBezTo>
                  <a:lnTo>
                    <a:pt x="154637" y="218971"/>
                  </a:lnTo>
                  <a:cubicBezTo>
                    <a:pt x="157192" y="217055"/>
                    <a:pt x="161666" y="217055"/>
                    <a:pt x="163582" y="220247"/>
                  </a:cubicBezTo>
                  <a:cubicBezTo>
                    <a:pt x="165500" y="222801"/>
                    <a:pt x="165500" y="226631"/>
                    <a:pt x="162943" y="228547"/>
                  </a:cubicBezTo>
                  <a:lnTo>
                    <a:pt x="142496" y="247699"/>
                  </a:lnTo>
                  <a:lnTo>
                    <a:pt x="142496" y="265574"/>
                  </a:lnTo>
                  <a:cubicBezTo>
                    <a:pt x="142496" y="274511"/>
                    <a:pt x="135467" y="281534"/>
                    <a:pt x="126521" y="281534"/>
                  </a:cubicBezTo>
                  <a:cubicBezTo>
                    <a:pt x="126521" y="281534"/>
                    <a:pt x="126521" y="281534"/>
                    <a:pt x="126521" y="281534"/>
                  </a:cubicBezTo>
                  <a:close/>
                  <a:moveTo>
                    <a:pt x="268377" y="281534"/>
                  </a:moveTo>
                  <a:lnTo>
                    <a:pt x="156553" y="281534"/>
                  </a:lnTo>
                  <a:cubicBezTo>
                    <a:pt x="152720" y="281534"/>
                    <a:pt x="150164" y="278980"/>
                    <a:pt x="150164" y="275150"/>
                  </a:cubicBezTo>
                  <a:cubicBezTo>
                    <a:pt x="150164" y="271319"/>
                    <a:pt x="152720" y="268766"/>
                    <a:pt x="156553" y="268766"/>
                  </a:cubicBezTo>
                  <a:lnTo>
                    <a:pt x="268377" y="268766"/>
                  </a:lnTo>
                  <a:cubicBezTo>
                    <a:pt x="272211" y="268766"/>
                    <a:pt x="274767" y="271319"/>
                    <a:pt x="274767" y="275150"/>
                  </a:cubicBezTo>
                  <a:cubicBezTo>
                    <a:pt x="274767" y="278980"/>
                    <a:pt x="271572" y="281534"/>
                    <a:pt x="268377" y="281534"/>
                  </a:cubicBezTo>
                  <a:close/>
                  <a:moveTo>
                    <a:pt x="268377" y="212587"/>
                  </a:moveTo>
                  <a:lnTo>
                    <a:pt x="156553" y="212587"/>
                  </a:lnTo>
                  <a:cubicBezTo>
                    <a:pt x="152720" y="212587"/>
                    <a:pt x="150164" y="210033"/>
                    <a:pt x="150164" y="206203"/>
                  </a:cubicBezTo>
                  <a:cubicBezTo>
                    <a:pt x="150164" y="202372"/>
                    <a:pt x="152720" y="199819"/>
                    <a:pt x="156553" y="199819"/>
                  </a:cubicBezTo>
                  <a:lnTo>
                    <a:pt x="268377" y="199819"/>
                  </a:lnTo>
                  <a:cubicBezTo>
                    <a:pt x="272211" y="199819"/>
                    <a:pt x="274767" y="202372"/>
                    <a:pt x="274767" y="206203"/>
                  </a:cubicBezTo>
                  <a:cubicBezTo>
                    <a:pt x="274767" y="210033"/>
                    <a:pt x="271572" y="212587"/>
                    <a:pt x="268377" y="212587"/>
                  </a:cubicBezTo>
                  <a:close/>
                  <a:moveTo>
                    <a:pt x="268377" y="144278"/>
                  </a:moveTo>
                  <a:lnTo>
                    <a:pt x="156553" y="144278"/>
                  </a:lnTo>
                  <a:cubicBezTo>
                    <a:pt x="152720" y="144278"/>
                    <a:pt x="150164" y="141724"/>
                    <a:pt x="150164" y="137894"/>
                  </a:cubicBezTo>
                  <a:cubicBezTo>
                    <a:pt x="150164" y="134064"/>
                    <a:pt x="152720" y="131510"/>
                    <a:pt x="156553" y="131510"/>
                  </a:cubicBezTo>
                  <a:lnTo>
                    <a:pt x="268377" y="131510"/>
                  </a:lnTo>
                  <a:cubicBezTo>
                    <a:pt x="272211" y="131510"/>
                    <a:pt x="274767" y="134064"/>
                    <a:pt x="274767" y="137894"/>
                  </a:cubicBezTo>
                  <a:cubicBezTo>
                    <a:pt x="274767" y="141724"/>
                    <a:pt x="271572" y="144278"/>
                    <a:pt x="268377" y="14427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1" name="Graphic 4">
              <a:extLst>
                <a:ext uri="{FF2B5EF4-FFF2-40B4-BE49-F238E27FC236}">
                  <a16:creationId xmlns:a16="http://schemas.microsoft.com/office/drawing/2014/main" id="{5FE41B5A-1DB0-00D6-35AE-07C69700F747}"/>
                </a:ext>
              </a:extLst>
            </p:cNvPr>
            <p:cNvSpPr/>
            <p:nvPr/>
          </p:nvSpPr>
          <p:spPr>
            <a:xfrm>
              <a:off x="3099119" y="2475232"/>
              <a:ext cx="29393" cy="12129"/>
            </a:xfrm>
            <a:custGeom>
              <a:avLst/>
              <a:gdLst>
                <a:gd name="connsiteX0" fmla="*/ 7668 w 29393"/>
                <a:gd name="connsiteY0" fmla="*/ 3192 h 12129"/>
                <a:gd name="connsiteX1" fmla="*/ 17253 w 29393"/>
                <a:gd name="connsiteY1" fmla="*/ 12130 h 12129"/>
                <a:gd name="connsiteX2" fmla="*/ 29394 w 29393"/>
                <a:gd name="connsiteY2" fmla="*/ 1277 h 12129"/>
                <a:gd name="connsiteX3" fmla="*/ 26838 w 29393"/>
                <a:gd name="connsiteY3" fmla="*/ 0 h 12129"/>
                <a:gd name="connsiteX4" fmla="*/ 3195 w 29393"/>
                <a:gd name="connsiteY4" fmla="*/ 0 h 12129"/>
                <a:gd name="connsiteX5" fmla="*/ 0 w 29393"/>
                <a:gd name="connsiteY5" fmla="*/ 3192 h 12129"/>
                <a:gd name="connsiteX6" fmla="*/ 0 w 29393"/>
                <a:gd name="connsiteY6" fmla="*/ 3192 h 12129"/>
                <a:gd name="connsiteX7" fmla="*/ 7668 w 29393"/>
                <a:gd name="connsiteY7" fmla="*/ 3192 h 1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93" h="12129">
                  <a:moveTo>
                    <a:pt x="7668" y="3192"/>
                  </a:moveTo>
                  <a:lnTo>
                    <a:pt x="17253" y="12130"/>
                  </a:lnTo>
                  <a:lnTo>
                    <a:pt x="29394" y="1277"/>
                  </a:lnTo>
                  <a:cubicBezTo>
                    <a:pt x="28755" y="638"/>
                    <a:pt x="28116" y="0"/>
                    <a:pt x="26838" y="0"/>
                  </a:cubicBezTo>
                  <a:lnTo>
                    <a:pt x="3195" y="0"/>
                  </a:lnTo>
                  <a:cubicBezTo>
                    <a:pt x="1278" y="0"/>
                    <a:pt x="0" y="1277"/>
                    <a:pt x="0" y="3192"/>
                  </a:cubicBezTo>
                  <a:lnTo>
                    <a:pt x="0" y="3192"/>
                  </a:lnTo>
                  <a:cubicBezTo>
                    <a:pt x="1917" y="1277"/>
                    <a:pt x="5112" y="1277"/>
                    <a:pt x="7668" y="3192"/>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2" name="Graphic 4">
              <a:extLst>
                <a:ext uri="{FF2B5EF4-FFF2-40B4-BE49-F238E27FC236}">
                  <a16:creationId xmlns:a16="http://schemas.microsoft.com/office/drawing/2014/main" id="{9757074D-12B6-AC1B-0ED1-0AB7D6B601C5}"/>
                </a:ext>
              </a:extLst>
            </p:cNvPr>
            <p:cNvSpPr/>
            <p:nvPr/>
          </p:nvSpPr>
          <p:spPr>
            <a:xfrm>
              <a:off x="3098480" y="2488638"/>
              <a:ext cx="29393" cy="14044"/>
            </a:xfrm>
            <a:custGeom>
              <a:avLst/>
              <a:gdLst>
                <a:gd name="connsiteX0" fmla="*/ 17253 w 29393"/>
                <a:gd name="connsiteY0" fmla="*/ 14045 h 14044"/>
                <a:gd name="connsiteX1" fmla="*/ 12780 w 29393"/>
                <a:gd name="connsiteY1" fmla="*/ 12130 h 14044"/>
                <a:gd name="connsiteX2" fmla="*/ 0 w 29393"/>
                <a:gd name="connsiteY2" fmla="*/ 0 h 14044"/>
                <a:gd name="connsiteX3" fmla="*/ 0 w 29393"/>
                <a:gd name="connsiteY3" fmla="*/ 10853 h 14044"/>
                <a:gd name="connsiteX4" fmla="*/ 2556 w 29393"/>
                <a:gd name="connsiteY4" fmla="*/ 14045 h 14044"/>
                <a:gd name="connsiteX5" fmla="*/ 2556 w 29393"/>
                <a:gd name="connsiteY5" fmla="*/ 14045 h 14044"/>
                <a:gd name="connsiteX6" fmla="*/ 26199 w 29393"/>
                <a:gd name="connsiteY6" fmla="*/ 14045 h 14044"/>
                <a:gd name="connsiteX7" fmla="*/ 29394 w 29393"/>
                <a:gd name="connsiteY7" fmla="*/ 11491 h 14044"/>
                <a:gd name="connsiteX8" fmla="*/ 29394 w 29393"/>
                <a:gd name="connsiteY8" fmla="*/ 11491 h 14044"/>
                <a:gd name="connsiteX9" fmla="*/ 29394 w 29393"/>
                <a:gd name="connsiteY9" fmla="*/ 5107 h 14044"/>
                <a:gd name="connsiteX10" fmla="*/ 21726 w 29393"/>
                <a:gd name="connsiteY10" fmla="*/ 12130 h 14044"/>
                <a:gd name="connsiteX11" fmla="*/ 17253 w 29393"/>
                <a:gd name="connsiteY11" fmla="*/ 14045 h 1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93" h="14044">
                  <a:moveTo>
                    <a:pt x="17253" y="14045"/>
                  </a:moveTo>
                  <a:cubicBezTo>
                    <a:pt x="15336" y="14045"/>
                    <a:pt x="14058" y="13406"/>
                    <a:pt x="12780" y="12130"/>
                  </a:cubicBezTo>
                  <a:lnTo>
                    <a:pt x="0" y="0"/>
                  </a:lnTo>
                  <a:lnTo>
                    <a:pt x="0" y="10853"/>
                  </a:lnTo>
                  <a:cubicBezTo>
                    <a:pt x="0" y="12130"/>
                    <a:pt x="1278" y="14045"/>
                    <a:pt x="2556" y="14045"/>
                  </a:cubicBezTo>
                  <a:cubicBezTo>
                    <a:pt x="2556" y="14045"/>
                    <a:pt x="2556" y="14045"/>
                    <a:pt x="2556" y="14045"/>
                  </a:cubicBezTo>
                  <a:lnTo>
                    <a:pt x="26199" y="14045"/>
                  </a:lnTo>
                  <a:cubicBezTo>
                    <a:pt x="28116" y="14045"/>
                    <a:pt x="29394" y="12768"/>
                    <a:pt x="29394" y="11491"/>
                  </a:cubicBezTo>
                  <a:cubicBezTo>
                    <a:pt x="29394" y="11491"/>
                    <a:pt x="29394" y="11491"/>
                    <a:pt x="29394" y="11491"/>
                  </a:cubicBezTo>
                  <a:lnTo>
                    <a:pt x="29394" y="5107"/>
                  </a:lnTo>
                  <a:lnTo>
                    <a:pt x="21726" y="12130"/>
                  </a:lnTo>
                  <a:cubicBezTo>
                    <a:pt x="21087" y="13406"/>
                    <a:pt x="19170" y="14045"/>
                    <a:pt x="17253" y="1404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3" name="Graphic 4">
              <a:extLst>
                <a:ext uri="{FF2B5EF4-FFF2-40B4-BE49-F238E27FC236}">
                  <a16:creationId xmlns:a16="http://schemas.microsoft.com/office/drawing/2014/main" id="{4AB29DAB-B9D4-C084-5C26-472343BDC9B7}"/>
                </a:ext>
              </a:extLst>
            </p:cNvPr>
            <p:cNvSpPr/>
            <p:nvPr/>
          </p:nvSpPr>
          <p:spPr>
            <a:xfrm>
              <a:off x="3099119" y="2612237"/>
              <a:ext cx="29393" cy="12379"/>
            </a:xfrm>
            <a:custGeom>
              <a:avLst/>
              <a:gdLst>
                <a:gd name="connsiteX0" fmla="*/ 7668 w 29393"/>
                <a:gd name="connsiteY0" fmla="*/ 3442 h 12379"/>
                <a:gd name="connsiteX1" fmla="*/ 17253 w 29393"/>
                <a:gd name="connsiteY1" fmla="*/ 12380 h 12379"/>
                <a:gd name="connsiteX2" fmla="*/ 29394 w 29393"/>
                <a:gd name="connsiteY2" fmla="*/ 1527 h 12379"/>
                <a:gd name="connsiteX3" fmla="*/ 26838 w 29393"/>
                <a:gd name="connsiteY3" fmla="*/ 250 h 12379"/>
                <a:gd name="connsiteX4" fmla="*/ 3195 w 29393"/>
                <a:gd name="connsiteY4" fmla="*/ 250 h 12379"/>
                <a:gd name="connsiteX5" fmla="*/ 0 w 29393"/>
                <a:gd name="connsiteY5" fmla="*/ 3442 h 12379"/>
                <a:gd name="connsiteX6" fmla="*/ 0 w 29393"/>
                <a:gd name="connsiteY6" fmla="*/ 3442 h 12379"/>
                <a:gd name="connsiteX7" fmla="*/ 0 w 29393"/>
                <a:gd name="connsiteY7" fmla="*/ 3442 h 12379"/>
                <a:gd name="connsiteX8" fmla="*/ 7668 w 29393"/>
                <a:gd name="connsiteY8" fmla="*/ 3442 h 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393" h="12379">
                  <a:moveTo>
                    <a:pt x="7668" y="3442"/>
                  </a:moveTo>
                  <a:lnTo>
                    <a:pt x="17253" y="12380"/>
                  </a:lnTo>
                  <a:lnTo>
                    <a:pt x="29394" y="1527"/>
                  </a:lnTo>
                  <a:cubicBezTo>
                    <a:pt x="28755" y="250"/>
                    <a:pt x="28116" y="-388"/>
                    <a:pt x="26838" y="250"/>
                  </a:cubicBezTo>
                  <a:lnTo>
                    <a:pt x="3195" y="250"/>
                  </a:lnTo>
                  <a:cubicBezTo>
                    <a:pt x="1278" y="250"/>
                    <a:pt x="0" y="1527"/>
                    <a:pt x="0" y="3442"/>
                  </a:cubicBezTo>
                  <a:cubicBezTo>
                    <a:pt x="0" y="3442"/>
                    <a:pt x="0" y="3442"/>
                    <a:pt x="0" y="3442"/>
                  </a:cubicBezTo>
                  <a:lnTo>
                    <a:pt x="0" y="3442"/>
                  </a:lnTo>
                  <a:cubicBezTo>
                    <a:pt x="1917" y="1527"/>
                    <a:pt x="5112" y="1527"/>
                    <a:pt x="7668" y="3442"/>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4" name="Graphic 4">
              <a:extLst>
                <a:ext uri="{FF2B5EF4-FFF2-40B4-BE49-F238E27FC236}">
                  <a16:creationId xmlns:a16="http://schemas.microsoft.com/office/drawing/2014/main" id="{7D16D5F8-98B6-1309-B477-203BB0A449B0}"/>
                </a:ext>
              </a:extLst>
            </p:cNvPr>
            <p:cNvSpPr/>
            <p:nvPr/>
          </p:nvSpPr>
          <p:spPr>
            <a:xfrm>
              <a:off x="3098480" y="2625894"/>
              <a:ext cx="30032" cy="14044"/>
            </a:xfrm>
            <a:custGeom>
              <a:avLst/>
              <a:gdLst>
                <a:gd name="connsiteX0" fmla="*/ 17253 w 30032"/>
                <a:gd name="connsiteY0" fmla="*/ 14045 h 14044"/>
                <a:gd name="connsiteX1" fmla="*/ 12780 w 30032"/>
                <a:gd name="connsiteY1" fmla="*/ 12130 h 14044"/>
                <a:gd name="connsiteX2" fmla="*/ 0 w 30032"/>
                <a:gd name="connsiteY2" fmla="*/ 0 h 14044"/>
                <a:gd name="connsiteX3" fmla="*/ 0 w 30032"/>
                <a:gd name="connsiteY3" fmla="*/ 10853 h 14044"/>
                <a:gd name="connsiteX4" fmla="*/ 3195 w 30032"/>
                <a:gd name="connsiteY4" fmla="*/ 14045 h 14044"/>
                <a:gd name="connsiteX5" fmla="*/ 26838 w 30032"/>
                <a:gd name="connsiteY5" fmla="*/ 14045 h 14044"/>
                <a:gd name="connsiteX6" fmla="*/ 30033 w 30032"/>
                <a:gd name="connsiteY6" fmla="*/ 10853 h 14044"/>
                <a:gd name="connsiteX7" fmla="*/ 30033 w 30032"/>
                <a:gd name="connsiteY7" fmla="*/ 4469 h 14044"/>
                <a:gd name="connsiteX8" fmla="*/ 22365 w 30032"/>
                <a:gd name="connsiteY8" fmla="*/ 11491 h 14044"/>
                <a:gd name="connsiteX9" fmla="*/ 17253 w 30032"/>
                <a:gd name="connsiteY9" fmla="*/ 14045 h 14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32" h="14044">
                  <a:moveTo>
                    <a:pt x="17253" y="14045"/>
                  </a:moveTo>
                  <a:cubicBezTo>
                    <a:pt x="15336" y="14045"/>
                    <a:pt x="14058" y="13406"/>
                    <a:pt x="12780" y="12130"/>
                  </a:cubicBezTo>
                  <a:lnTo>
                    <a:pt x="0" y="0"/>
                  </a:lnTo>
                  <a:lnTo>
                    <a:pt x="0" y="10853"/>
                  </a:lnTo>
                  <a:cubicBezTo>
                    <a:pt x="0" y="12768"/>
                    <a:pt x="1278" y="14045"/>
                    <a:pt x="3195" y="14045"/>
                  </a:cubicBezTo>
                  <a:lnTo>
                    <a:pt x="26838" y="14045"/>
                  </a:lnTo>
                  <a:cubicBezTo>
                    <a:pt x="28755" y="14045"/>
                    <a:pt x="30033" y="12768"/>
                    <a:pt x="30033" y="10853"/>
                  </a:cubicBezTo>
                  <a:lnTo>
                    <a:pt x="30033" y="4469"/>
                  </a:lnTo>
                  <a:lnTo>
                    <a:pt x="22365" y="11491"/>
                  </a:lnTo>
                  <a:cubicBezTo>
                    <a:pt x="21087" y="13406"/>
                    <a:pt x="19170" y="14045"/>
                    <a:pt x="17253" y="1404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68" name="Graphic 4">
            <a:extLst>
              <a:ext uri="{FF2B5EF4-FFF2-40B4-BE49-F238E27FC236}">
                <a16:creationId xmlns:a16="http://schemas.microsoft.com/office/drawing/2014/main" id="{F66A57FD-B36F-567D-AF1A-BF06B122F05B}"/>
              </a:ext>
            </a:extLst>
          </p:cNvPr>
          <p:cNvSpPr/>
          <p:nvPr/>
        </p:nvSpPr>
        <p:spPr>
          <a:xfrm>
            <a:off x="3186348" y="4082545"/>
            <a:ext cx="240030" cy="240030"/>
          </a:xfrm>
          <a:custGeom>
            <a:avLst/>
            <a:gdLst>
              <a:gd name="connsiteX0" fmla="*/ 180835 w 361674"/>
              <a:gd name="connsiteY0" fmla="*/ 0 h 361333"/>
              <a:gd name="connsiteX1" fmla="*/ 0 w 361674"/>
              <a:gd name="connsiteY1" fmla="*/ 180667 h 361333"/>
              <a:gd name="connsiteX2" fmla="*/ 180835 w 361674"/>
              <a:gd name="connsiteY2" fmla="*/ 361333 h 361333"/>
              <a:gd name="connsiteX3" fmla="*/ 361670 w 361674"/>
              <a:gd name="connsiteY3" fmla="*/ 180667 h 361333"/>
              <a:gd name="connsiteX4" fmla="*/ 180835 w 361674"/>
              <a:gd name="connsiteY4" fmla="*/ 0 h 361333"/>
              <a:gd name="connsiteX5" fmla="*/ 221731 w 361674"/>
              <a:gd name="connsiteY5" fmla="*/ 259190 h 361333"/>
              <a:gd name="connsiteX6" fmla="*/ 215980 w 361674"/>
              <a:gd name="connsiteY6" fmla="*/ 263020 h 361333"/>
              <a:gd name="connsiteX7" fmla="*/ 213424 w 361674"/>
              <a:gd name="connsiteY7" fmla="*/ 262382 h 361333"/>
              <a:gd name="connsiteX8" fmla="*/ 188503 w 361674"/>
              <a:gd name="connsiteY8" fmla="*/ 257274 h 361333"/>
              <a:gd name="connsiteX9" fmla="*/ 169333 w 361674"/>
              <a:gd name="connsiteY9" fmla="*/ 253444 h 361333"/>
              <a:gd name="connsiteX10" fmla="*/ 153358 w 361674"/>
              <a:gd name="connsiteY10" fmla="*/ 227908 h 361333"/>
              <a:gd name="connsiteX11" fmla="*/ 154636 w 361674"/>
              <a:gd name="connsiteY11" fmla="*/ 207479 h 361333"/>
              <a:gd name="connsiteX12" fmla="*/ 170611 w 361674"/>
              <a:gd name="connsiteY12" fmla="*/ 170452 h 361333"/>
              <a:gd name="connsiteX13" fmla="*/ 166138 w 361674"/>
              <a:gd name="connsiteY13" fmla="*/ 123849 h 361333"/>
              <a:gd name="connsiteX14" fmla="*/ 138023 w 361674"/>
              <a:gd name="connsiteY14" fmla="*/ 111720 h 361333"/>
              <a:gd name="connsiteX15" fmla="*/ 109268 w 361674"/>
              <a:gd name="connsiteY15" fmla="*/ 123849 h 361333"/>
              <a:gd name="connsiteX16" fmla="*/ 104795 w 361674"/>
              <a:gd name="connsiteY16" fmla="*/ 170452 h 361333"/>
              <a:gd name="connsiteX17" fmla="*/ 120770 w 361674"/>
              <a:gd name="connsiteY17" fmla="*/ 207479 h 361333"/>
              <a:gd name="connsiteX18" fmla="*/ 122048 w 361674"/>
              <a:gd name="connsiteY18" fmla="*/ 227908 h 361333"/>
              <a:gd name="connsiteX19" fmla="*/ 106073 w 361674"/>
              <a:gd name="connsiteY19" fmla="*/ 253444 h 361333"/>
              <a:gd name="connsiteX20" fmla="*/ 86903 w 361674"/>
              <a:gd name="connsiteY20" fmla="*/ 257274 h 361333"/>
              <a:gd name="connsiteX21" fmla="*/ 61982 w 361674"/>
              <a:gd name="connsiteY21" fmla="*/ 262382 h 361333"/>
              <a:gd name="connsiteX22" fmla="*/ 53676 w 361674"/>
              <a:gd name="connsiteY22" fmla="*/ 259190 h 361333"/>
              <a:gd name="connsiteX23" fmla="*/ 56871 w 361674"/>
              <a:gd name="connsiteY23" fmla="*/ 250890 h 361333"/>
              <a:gd name="connsiteX24" fmla="*/ 86264 w 361674"/>
              <a:gd name="connsiteY24" fmla="*/ 244506 h 361333"/>
              <a:gd name="connsiteX25" fmla="*/ 99683 w 361674"/>
              <a:gd name="connsiteY25" fmla="*/ 241953 h 361333"/>
              <a:gd name="connsiteX26" fmla="*/ 109907 w 361674"/>
              <a:gd name="connsiteY26" fmla="*/ 214502 h 361333"/>
              <a:gd name="connsiteX27" fmla="*/ 92015 w 361674"/>
              <a:gd name="connsiteY27" fmla="*/ 173644 h 361333"/>
              <a:gd name="connsiteX28" fmla="*/ 99044 w 361674"/>
              <a:gd name="connsiteY28" fmla="*/ 116189 h 361333"/>
              <a:gd name="connsiteX29" fmla="*/ 137384 w 361674"/>
              <a:gd name="connsiteY29" fmla="*/ 98952 h 361333"/>
              <a:gd name="connsiteX30" fmla="*/ 175723 w 361674"/>
              <a:gd name="connsiteY30" fmla="*/ 116189 h 361333"/>
              <a:gd name="connsiteX31" fmla="*/ 182752 w 361674"/>
              <a:gd name="connsiteY31" fmla="*/ 173644 h 361333"/>
              <a:gd name="connsiteX32" fmla="*/ 164860 w 361674"/>
              <a:gd name="connsiteY32" fmla="*/ 215140 h 361333"/>
              <a:gd name="connsiteX33" fmla="*/ 175084 w 361674"/>
              <a:gd name="connsiteY33" fmla="*/ 242591 h 361333"/>
              <a:gd name="connsiteX34" fmla="*/ 188503 w 361674"/>
              <a:gd name="connsiteY34" fmla="*/ 245145 h 361333"/>
              <a:gd name="connsiteX35" fmla="*/ 217897 w 361674"/>
              <a:gd name="connsiteY35" fmla="*/ 251529 h 361333"/>
              <a:gd name="connsiteX36" fmla="*/ 221731 w 361674"/>
              <a:gd name="connsiteY36" fmla="*/ 259190 h 361333"/>
              <a:gd name="connsiteX37" fmla="*/ 307995 w 361674"/>
              <a:gd name="connsiteY37" fmla="*/ 243868 h 361333"/>
              <a:gd name="connsiteX38" fmla="*/ 302244 w 361674"/>
              <a:gd name="connsiteY38" fmla="*/ 247060 h 361333"/>
              <a:gd name="connsiteX39" fmla="*/ 299049 w 361674"/>
              <a:gd name="connsiteY39" fmla="*/ 245783 h 361333"/>
              <a:gd name="connsiteX40" fmla="*/ 283074 w 361674"/>
              <a:gd name="connsiteY40" fmla="*/ 241314 h 361333"/>
              <a:gd name="connsiteX41" fmla="*/ 264543 w 361674"/>
              <a:gd name="connsiteY41" fmla="*/ 236207 h 361333"/>
              <a:gd name="connsiteX42" fmla="*/ 255597 w 361674"/>
              <a:gd name="connsiteY42" fmla="*/ 201095 h 361333"/>
              <a:gd name="connsiteX43" fmla="*/ 267738 w 361674"/>
              <a:gd name="connsiteY43" fmla="*/ 173006 h 361333"/>
              <a:gd name="connsiteX44" fmla="*/ 264543 w 361674"/>
              <a:gd name="connsiteY44" fmla="*/ 138533 h 361333"/>
              <a:gd name="connsiteX45" fmla="*/ 242179 w 361674"/>
              <a:gd name="connsiteY45" fmla="*/ 128957 h 361333"/>
              <a:gd name="connsiteX46" fmla="*/ 219175 w 361674"/>
              <a:gd name="connsiteY46" fmla="*/ 138533 h 361333"/>
              <a:gd name="connsiteX47" fmla="*/ 215980 w 361674"/>
              <a:gd name="connsiteY47" fmla="*/ 173006 h 361333"/>
              <a:gd name="connsiteX48" fmla="*/ 228121 w 361674"/>
              <a:gd name="connsiteY48" fmla="*/ 201095 h 361333"/>
              <a:gd name="connsiteX49" fmla="*/ 219814 w 361674"/>
              <a:gd name="connsiteY49" fmla="*/ 236207 h 361333"/>
              <a:gd name="connsiteX50" fmla="*/ 210868 w 361674"/>
              <a:gd name="connsiteY50" fmla="*/ 234930 h 361333"/>
              <a:gd name="connsiteX51" fmla="*/ 212146 w 361674"/>
              <a:gd name="connsiteY51" fmla="*/ 225993 h 361333"/>
              <a:gd name="connsiteX52" fmla="*/ 217258 w 361674"/>
              <a:gd name="connsiteY52" fmla="*/ 208756 h 361333"/>
              <a:gd name="connsiteX53" fmla="*/ 203200 w 361674"/>
              <a:gd name="connsiteY53" fmla="*/ 176198 h 361333"/>
              <a:gd name="connsiteX54" fmla="*/ 208951 w 361674"/>
              <a:gd name="connsiteY54" fmla="*/ 130872 h 361333"/>
              <a:gd name="connsiteX55" fmla="*/ 241540 w 361674"/>
              <a:gd name="connsiteY55" fmla="*/ 116189 h 361333"/>
              <a:gd name="connsiteX56" fmla="*/ 274128 w 361674"/>
              <a:gd name="connsiteY56" fmla="*/ 130872 h 361333"/>
              <a:gd name="connsiteX57" fmla="*/ 279879 w 361674"/>
              <a:gd name="connsiteY57" fmla="*/ 176198 h 361333"/>
              <a:gd name="connsiteX58" fmla="*/ 265821 w 361674"/>
              <a:gd name="connsiteY58" fmla="*/ 208756 h 361333"/>
              <a:gd name="connsiteX59" fmla="*/ 271572 w 361674"/>
              <a:gd name="connsiteY59" fmla="*/ 225993 h 361333"/>
              <a:gd name="connsiteX60" fmla="*/ 284352 w 361674"/>
              <a:gd name="connsiteY60" fmla="*/ 229185 h 361333"/>
              <a:gd name="connsiteX61" fmla="*/ 305439 w 361674"/>
              <a:gd name="connsiteY61" fmla="*/ 234930 h 361333"/>
              <a:gd name="connsiteX62" fmla="*/ 307995 w 361674"/>
              <a:gd name="connsiteY62" fmla="*/ 243868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1674" h="361333">
                <a:moveTo>
                  <a:pt x="180835" y="0"/>
                </a:moveTo>
                <a:cubicBezTo>
                  <a:pt x="80513" y="0"/>
                  <a:pt x="0" y="81077"/>
                  <a:pt x="0" y="180667"/>
                </a:cubicBezTo>
                <a:cubicBezTo>
                  <a:pt x="0" y="280895"/>
                  <a:pt x="81152" y="361333"/>
                  <a:pt x="180835" y="361333"/>
                </a:cubicBezTo>
                <a:cubicBezTo>
                  <a:pt x="281157" y="361333"/>
                  <a:pt x="361670" y="280257"/>
                  <a:pt x="361670" y="180667"/>
                </a:cubicBezTo>
                <a:cubicBezTo>
                  <a:pt x="362309" y="81077"/>
                  <a:pt x="281157" y="0"/>
                  <a:pt x="180835" y="0"/>
                </a:cubicBezTo>
                <a:close/>
                <a:moveTo>
                  <a:pt x="221731" y="259190"/>
                </a:moveTo>
                <a:cubicBezTo>
                  <a:pt x="220453" y="261743"/>
                  <a:pt x="218536" y="263020"/>
                  <a:pt x="215980" y="263020"/>
                </a:cubicBezTo>
                <a:cubicBezTo>
                  <a:pt x="215341" y="263020"/>
                  <a:pt x="214063" y="263020"/>
                  <a:pt x="213424" y="262382"/>
                </a:cubicBezTo>
                <a:cubicBezTo>
                  <a:pt x="204478" y="257913"/>
                  <a:pt x="196171" y="257913"/>
                  <a:pt x="188503" y="257274"/>
                </a:cubicBezTo>
                <a:cubicBezTo>
                  <a:pt x="181474" y="256636"/>
                  <a:pt x="175084" y="256636"/>
                  <a:pt x="169333" y="253444"/>
                </a:cubicBezTo>
                <a:cubicBezTo>
                  <a:pt x="161026" y="248975"/>
                  <a:pt x="155915" y="237484"/>
                  <a:pt x="153358" y="227908"/>
                </a:cubicBezTo>
                <a:cubicBezTo>
                  <a:pt x="152081" y="221524"/>
                  <a:pt x="150803" y="212587"/>
                  <a:pt x="154636" y="207479"/>
                </a:cubicBezTo>
                <a:cubicBezTo>
                  <a:pt x="160387" y="199180"/>
                  <a:pt x="167416" y="183859"/>
                  <a:pt x="170611" y="170452"/>
                </a:cubicBezTo>
                <a:cubicBezTo>
                  <a:pt x="175723" y="149385"/>
                  <a:pt x="174445" y="134064"/>
                  <a:pt x="166138" y="123849"/>
                </a:cubicBezTo>
                <a:cubicBezTo>
                  <a:pt x="155915" y="111081"/>
                  <a:pt x="138662" y="111720"/>
                  <a:pt x="138023" y="111720"/>
                </a:cubicBezTo>
                <a:cubicBezTo>
                  <a:pt x="137384" y="111720"/>
                  <a:pt x="119492" y="111720"/>
                  <a:pt x="109268" y="123849"/>
                </a:cubicBezTo>
                <a:cubicBezTo>
                  <a:pt x="100961" y="134064"/>
                  <a:pt x="99683" y="149385"/>
                  <a:pt x="104795" y="170452"/>
                </a:cubicBezTo>
                <a:cubicBezTo>
                  <a:pt x="107990" y="183220"/>
                  <a:pt x="114380" y="199180"/>
                  <a:pt x="120770" y="207479"/>
                </a:cubicBezTo>
                <a:cubicBezTo>
                  <a:pt x="124604" y="212587"/>
                  <a:pt x="123326" y="221524"/>
                  <a:pt x="122048" y="227908"/>
                </a:cubicBezTo>
                <a:cubicBezTo>
                  <a:pt x="120131" y="237484"/>
                  <a:pt x="114380" y="248975"/>
                  <a:pt x="106073" y="253444"/>
                </a:cubicBezTo>
                <a:cubicBezTo>
                  <a:pt x="100322" y="256636"/>
                  <a:pt x="93932" y="256636"/>
                  <a:pt x="86903" y="257274"/>
                </a:cubicBezTo>
                <a:cubicBezTo>
                  <a:pt x="79235" y="257913"/>
                  <a:pt x="71567" y="257913"/>
                  <a:pt x="61982" y="262382"/>
                </a:cubicBezTo>
                <a:cubicBezTo>
                  <a:pt x="58787" y="263658"/>
                  <a:pt x="54954" y="262382"/>
                  <a:pt x="53676" y="259190"/>
                </a:cubicBezTo>
                <a:cubicBezTo>
                  <a:pt x="52397" y="255998"/>
                  <a:pt x="53676" y="252167"/>
                  <a:pt x="56871" y="250890"/>
                </a:cubicBezTo>
                <a:cubicBezTo>
                  <a:pt x="68372" y="245783"/>
                  <a:pt x="78596" y="245145"/>
                  <a:pt x="86264" y="244506"/>
                </a:cubicBezTo>
                <a:cubicBezTo>
                  <a:pt x="92015" y="244506"/>
                  <a:pt x="96488" y="243868"/>
                  <a:pt x="99683" y="241953"/>
                </a:cubicBezTo>
                <a:cubicBezTo>
                  <a:pt x="106712" y="238122"/>
                  <a:pt x="111824" y="218971"/>
                  <a:pt x="109907" y="214502"/>
                </a:cubicBezTo>
                <a:cubicBezTo>
                  <a:pt x="102878" y="204926"/>
                  <a:pt x="95849" y="188327"/>
                  <a:pt x="92015" y="173644"/>
                </a:cubicBezTo>
                <a:cubicBezTo>
                  <a:pt x="86264" y="148747"/>
                  <a:pt x="88181" y="128957"/>
                  <a:pt x="99044" y="116189"/>
                </a:cubicBezTo>
                <a:cubicBezTo>
                  <a:pt x="113102" y="98952"/>
                  <a:pt x="136106" y="98952"/>
                  <a:pt x="137384" y="98952"/>
                </a:cubicBezTo>
                <a:cubicBezTo>
                  <a:pt x="138023" y="98952"/>
                  <a:pt x="161026" y="98313"/>
                  <a:pt x="175723" y="116189"/>
                </a:cubicBezTo>
                <a:cubicBezTo>
                  <a:pt x="186586" y="129595"/>
                  <a:pt x="189142" y="148747"/>
                  <a:pt x="182752" y="173644"/>
                </a:cubicBezTo>
                <a:cubicBezTo>
                  <a:pt x="178918" y="188327"/>
                  <a:pt x="171889" y="205564"/>
                  <a:pt x="164860" y="215140"/>
                </a:cubicBezTo>
                <a:cubicBezTo>
                  <a:pt x="162943" y="218971"/>
                  <a:pt x="168055" y="238761"/>
                  <a:pt x="175084" y="242591"/>
                </a:cubicBezTo>
                <a:cubicBezTo>
                  <a:pt x="178279" y="244506"/>
                  <a:pt x="182752" y="244506"/>
                  <a:pt x="188503" y="245145"/>
                </a:cubicBezTo>
                <a:cubicBezTo>
                  <a:pt x="196810" y="245783"/>
                  <a:pt x="206395" y="245783"/>
                  <a:pt x="217897" y="251529"/>
                </a:cubicBezTo>
                <a:cubicBezTo>
                  <a:pt x="221731" y="252167"/>
                  <a:pt x="223009" y="255998"/>
                  <a:pt x="221731" y="259190"/>
                </a:cubicBezTo>
                <a:close/>
                <a:moveTo>
                  <a:pt x="307995" y="243868"/>
                </a:moveTo>
                <a:cubicBezTo>
                  <a:pt x="306717" y="245783"/>
                  <a:pt x="304800" y="247060"/>
                  <a:pt x="302244" y="247060"/>
                </a:cubicBezTo>
                <a:cubicBezTo>
                  <a:pt x="300966" y="247060"/>
                  <a:pt x="299688" y="247060"/>
                  <a:pt x="299049" y="245783"/>
                </a:cubicBezTo>
                <a:cubicBezTo>
                  <a:pt x="295215" y="243230"/>
                  <a:pt x="288825" y="242591"/>
                  <a:pt x="283074" y="241314"/>
                </a:cubicBezTo>
                <a:cubicBezTo>
                  <a:pt x="276684" y="240676"/>
                  <a:pt x="270294" y="239399"/>
                  <a:pt x="264543" y="236207"/>
                </a:cubicBezTo>
                <a:cubicBezTo>
                  <a:pt x="252403" y="227270"/>
                  <a:pt x="250486" y="208118"/>
                  <a:pt x="255597" y="201095"/>
                </a:cubicBezTo>
                <a:cubicBezTo>
                  <a:pt x="260070" y="194711"/>
                  <a:pt x="265182" y="183220"/>
                  <a:pt x="267738" y="173006"/>
                </a:cubicBezTo>
                <a:cubicBezTo>
                  <a:pt x="271572" y="157684"/>
                  <a:pt x="270294" y="146193"/>
                  <a:pt x="264543" y="138533"/>
                </a:cubicBezTo>
                <a:cubicBezTo>
                  <a:pt x="256875" y="128957"/>
                  <a:pt x="242179" y="128957"/>
                  <a:pt x="242179" y="128957"/>
                </a:cubicBezTo>
                <a:cubicBezTo>
                  <a:pt x="241540" y="128957"/>
                  <a:pt x="226843" y="128957"/>
                  <a:pt x="219175" y="138533"/>
                </a:cubicBezTo>
                <a:cubicBezTo>
                  <a:pt x="213424" y="146193"/>
                  <a:pt x="212146" y="157684"/>
                  <a:pt x="215980" y="173006"/>
                </a:cubicBezTo>
                <a:cubicBezTo>
                  <a:pt x="218536" y="183220"/>
                  <a:pt x="223648" y="194711"/>
                  <a:pt x="228121" y="201095"/>
                </a:cubicBezTo>
                <a:cubicBezTo>
                  <a:pt x="233233" y="208118"/>
                  <a:pt x="231955" y="227270"/>
                  <a:pt x="219814" y="236207"/>
                </a:cubicBezTo>
                <a:cubicBezTo>
                  <a:pt x="217258" y="238122"/>
                  <a:pt x="212785" y="237484"/>
                  <a:pt x="210868" y="234930"/>
                </a:cubicBezTo>
                <a:cubicBezTo>
                  <a:pt x="208951" y="232377"/>
                  <a:pt x="209590" y="227908"/>
                  <a:pt x="212146" y="225993"/>
                </a:cubicBezTo>
                <a:cubicBezTo>
                  <a:pt x="217897" y="221524"/>
                  <a:pt x="218536" y="211310"/>
                  <a:pt x="217258" y="208756"/>
                </a:cubicBezTo>
                <a:cubicBezTo>
                  <a:pt x="212146" y="201095"/>
                  <a:pt x="205756" y="187689"/>
                  <a:pt x="203200" y="176198"/>
                </a:cubicBezTo>
                <a:cubicBezTo>
                  <a:pt x="198727" y="156408"/>
                  <a:pt x="200644" y="141724"/>
                  <a:pt x="208951" y="130872"/>
                </a:cubicBezTo>
                <a:cubicBezTo>
                  <a:pt x="221092" y="116189"/>
                  <a:pt x="240901" y="116189"/>
                  <a:pt x="241540" y="116189"/>
                </a:cubicBezTo>
                <a:cubicBezTo>
                  <a:pt x="242179" y="116189"/>
                  <a:pt x="261987" y="115550"/>
                  <a:pt x="274128" y="130872"/>
                </a:cubicBezTo>
                <a:cubicBezTo>
                  <a:pt x="283074" y="141724"/>
                  <a:pt x="284991" y="157046"/>
                  <a:pt x="279879" y="176198"/>
                </a:cubicBezTo>
                <a:cubicBezTo>
                  <a:pt x="277323" y="187689"/>
                  <a:pt x="271572" y="201095"/>
                  <a:pt x="265821" y="208756"/>
                </a:cubicBezTo>
                <a:cubicBezTo>
                  <a:pt x="264543" y="210671"/>
                  <a:pt x="265182" y="221524"/>
                  <a:pt x="271572" y="225993"/>
                </a:cubicBezTo>
                <a:cubicBezTo>
                  <a:pt x="274128" y="227270"/>
                  <a:pt x="279240" y="227908"/>
                  <a:pt x="284352" y="229185"/>
                </a:cubicBezTo>
                <a:cubicBezTo>
                  <a:pt x="291381" y="230462"/>
                  <a:pt x="299049" y="231100"/>
                  <a:pt x="305439" y="234930"/>
                </a:cubicBezTo>
                <a:cubicBezTo>
                  <a:pt x="309273" y="236846"/>
                  <a:pt x="309912" y="240676"/>
                  <a:pt x="307995" y="243868"/>
                </a:cubicBezTo>
                <a:close/>
              </a:path>
            </a:pathLst>
          </a:custGeom>
          <a:solidFill>
            <a:schemeClr val="tx1"/>
          </a:solid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69" name="Graphic 4">
            <a:extLst>
              <a:ext uri="{FF2B5EF4-FFF2-40B4-BE49-F238E27FC236}">
                <a16:creationId xmlns:a16="http://schemas.microsoft.com/office/drawing/2014/main" id="{736E9DFB-FA32-A1EB-43C2-11D4A7D32B54}"/>
              </a:ext>
            </a:extLst>
          </p:cNvPr>
          <p:cNvSpPr/>
          <p:nvPr/>
        </p:nvSpPr>
        <p:spPr>
          <a:xfrm>
            <a:off x="3186348" y="4384952"/>
            <a:ext cx="240030" cy="240030"/>
          </a:xfrm>
          <a:custGeom>
            <a:avLst/>
            <a:gdLst>
              <a:gd name="connsiteX0" fmla="*/ 180836 w 361670"/>
              <a:gd name="connsiteY0" fmla="*/ 0 h 361333"/>
              <a:gd name="connsiteX1" fmla="*/ 0 w 361670"/>
              <a:gd name="connsiteY1" fmla="*/ 180667 h 361333"/>
              <a:gd name="connsiteX2" fmla="*/ 180836 w 361670"/>
              <a:gd name="connsiteY2" fmla="*/ 361334 h 361333"/>
              <a:gd name="connsiteX3" fmla="*/ 361670 w 361670"/>
              <a:gd name="connsiteY3" fmla="*/ 180667 h 361333"/>
              <a:gd name="connsiteX4" fmla="*/ 180836 w 361670"/>
              <a:gd name="connsiteY4" fmla="*/ 0 h 361333"/>
              <a:gd name="connsiteX5" fmla="*/ 251125 w 361670"/>
              <a:gd name="connsiteY5" fmla="*/ 207479 h 361333"/>
              <a:gd name="connsiteX6" fmla="*/ 251125 w 361670"/>
              <a:gd name="connsiteY6" fmla="*/ 207479 h 361333"/>
              <a:gd name="connsiteX7" fmla="*/ 201283 w 361670"/>
              <a:gd name="connsiteY7" fmla="*/ 207479 h 361333"/>
              <a:gd name="connsiteX8" fmla="*/ 207673 w 361670"/>
              <a:gd name="connsiteY8" fmla="*/ 278342 h 361333"/>
              <a:gd name="connsiteX9" fmla="*/ 189142 w 361670"/>
              <a:gd name="connsiteY9" fmla="*/ 291110 h 361333"/>
              <a:gd name="connsiteX10" fmla="*/ 187225 w 361670"/>
              <a:gd name="connsiteY10" fmla="*/ 291110 h 361333"/>
              <a:gd name="connsiteX11" fmla="*/ 175723 w 361670"/>
              <a:gd name="connsiteY11" fmla="*/ 282172 h 361333"/>
              <a:gd name="connsiteX12" fmla="*/ 168056 w 361670"/>
              <a:gd name="connsiteY12" fmla="*/ 254721 h 361333"/>
              <a:gd name="connsiteX13" fmla="*/ 156553 w 361670"/>
              <a:gd name="connsiteY13" fmla="*/ 235569 h 361333"/>
              <a:gd name="connsiteX14" fmla="*/ 127799 w 361670"/>
              <a:gd name="connsiteY14" fmla="*/ 199819 h 361333"/>
              <a:gd name="connsiteX15" fmla="*/ 118853 w 361670"/>
              <a:gd name="connsiteY15" fmla="*/ 194711 h 361333"/>
              <a:gd name="connsiteX16" fmla="*/ 96488 w 361670"/>
              <a:gd name="connsiteY16" fmla="*/ 194711 h 361333"/>
              <a:gd name="connsiteX17" fmla="*/ 90098 w 361670"/>
              <a:gd name="connsiteY17" fmla="*/ 188327 h 361333"/>
              <a:gd name="connsiteX18" fmla="*/ 96488 w 361670"/>
              <a:gd name="connsiteY18" fmla="*/ 181944 h 361333"/>
              <a:gd name="connsiteX19" fmla="*/ 118853 w 361670"/>
              <a:gd name="connsiteY19" fmla="*/ 181944 h 361333"/>
              <a:gd name="connsiteX20" fmla="*/ 138662 w 361670"/>
              <a:gd name="connsiteY20" fmla="*/ 193435 h 361333"/>
              <a:gd name="connsiteX21" fmla="*/ 165500 w 361670"/>
              <a:gd name="connsiteY21" fmla="*/ 226631 h 361333"/>
              <a:gd name="connsiteX22" fmla="*/ 180197 w 361670"/>
              <a:gd name="connsiteY22" fmla="*/ 251529 h 361333"/>
              <a:gd name="connsiteX23" fmla="*/ 187225 w 361670"/>
              <a:gd name="connsiteY23" fmla="*/ 278342 h 361333"/>
              <a:gd name="connsiteX24" fmla="*/ 196172 w 361670"/>
              <a:gd name="connsiteY24" fmla="*/ 271958 h 361333"/>
              <a:gd name="connsiteX25" fmla="*/ 185947 w 361670"/>
              <a:gd name="connsiteY25" fmla="*/ 203649 h 361333"/>
              <a:gd name="connsiteX26" fmla="*/ 186587 w 361670"/>
              <a:gd name="connsiteY26" fmla="*/ 197903 h 361333"/>
              <a:gd name="connsiteX27" fmla="*/ 191698 w 361670"/>
              <a:gd name="connsiteY27" fmla="*/ 195350 h 361333"/>
              <a:gd name="connsiteX28" fmla="*/ 251125 w 361670"/>
              <a:gd name="connsiteY28" fmla="*/ 195350 h 361333"/>
              <a:gd name="connsiteX29" fmla="*/ 260071 w 361670"/>
              <a:gd name="connsiteY29" fmla="*/ 186412 h 361333"/>
              <a:gd name="connsiteX30" fmla="*/ 257515 w 361670"/>
              <a:gd name="connsiteY30" fmla="*/ 180028 h 361333"/>
              <a:gd name="connsiteX31" fmla="*/ 251764 w 361670"/>
              <a:gd name="connsiteY31" fmla="*/ 177475 h 361333"/>
              <a:gd name="connsiteX32" fmla="*/ 251125 w 361670"/>
              <a:gd name="connsiteY32" fmla="*/ 177475 h 361333"/>
              <a:gd name="connsiteX33" fmla="*/ 250486 w 361670"/>
              <a:gd name="connsiteY33" fmla="*/ 177475 h 361333"/>
              <a:gd name="connsiteX34" fmla="*/ 249846 w 361670"/>
              <a:gd name="connsiteY34" fmla="*/ 177475 h 361333"/>
              <a:gd name="connsiteX35" fmla="*/ 248569 w 361670"/>
              <a:gd name="connsiteY35" fmla="*/ 177475 h 361333"/>
              <a:gd name="connsiteX36" fmla="*/ 233233 w 361670"/>
              <a:gd name="connsiteY36" fmla="*/ 177475 h 361333"/>
              <a:gd name="connsiteX37" fmla="*/ 226843 w 361670"/>
              <a:gd name="connsiteY37" fmla="*/ 171091 h 361333"/>
              <a:gd name="connsiteX38" fmla="*/ 233233 w 361670"/>
              <a:gd name="connsiteY38" fmla="*/ 164707 h 361333"/>
              <a:gd name="connsiteX39" fmla="*/ 248569 w 361670"/>
              <a:gd name="connsiteY39" fmla="*/ 164707 h 361333"/>
              <a:gd name="connsiteX40" fmla="*/ 249208 w 361670"/>
              <a:gd name="connsiteY40" fmla="*/ 164707 h 361333"/>
              <a:gd name="connsiteX41" fmla="*/ 257515 w 361670"/>
              <a:gd name="connsiteY41" fmla="*/ 157046 h 361333"/>
              <a:gd name="connsiteX42" fmla="*/ 257515 w 361670"/>
              <a:gd name="connsiteY42" fmla="*/ 155769 h 361333"/>
              <a:gd name="connsiteX43" fmla="*/ 256876 w 361670"/>
              <a:gd name="connsiteY43" fmla="*/ 152577 h 361333"/>
              <a:gd name="connsiteX44" fmla="*/ 254959 w 361670"/>
              <a:gd name="connsiteY44" fmla="*/ 148747 h 361333"/>
              <a:gd name="connsiteX45" fmla="*/ 248569 w 361670"/>
              <a:gd name="connsiteY45" fmla="*/ 146193 h 361333"/>
              <a:gd name="connsiteX46" fmla="*/ 230677 w 361670"/>
              <a:gd name="connsiteY46" fmla="*/ 146193 h 361333"/>
              <a:gd name="connsiteX47" fmla="*/ 224287 w 361670"/>
              <a:gd name="connsiteY47" fmla="*/ 139809 h 361333"/>
              <a:gd name="connsiteX48" fmla="*/ 230677 w 361670"/>
              <a:gd name="connsiteY48" fmla="*/ 133425 h 361333"/>
              <a:gd name="connsiteX49" fmla="*/ 246013 w 361670"/>
              <a:gd name="connsiteY49" fmla="*/ 133425 h 361333"/>
              <a:gd name="connsiteX50" fmla="*/ 254320 w 361670"/>
              <a:gd name="connsiteY50" fmla="*/ 124488 h 361333"/>
              <a:gd name="connsiteX51" fmla="*/ 251764 w 361670"/>
              <a:gd name="connsiteY51" fmla="*/ 118104 h 361333"/>
              <a:gd name="connsiteX52" fmla="*/ 245374 w 361670"/>
              <a:gd name="connsiteY52" fmla="*/ 115550 h 361333"/>
              <a:gd name="connsiteX53" fmla="*/ 238345 w 361670"/>
              <a:gd name="connsiteY53" fmla="*/ 115550 h 361333"/>
              <a:gd name="connsiteX54" fmla="*/ 227482 w 361670"/>
              <a:gd name="connsiteY54" fmla="*/ 115550 h 361333"/>
              <a:gd name="connsiteX55" fmla="*/ 227482 w 361670"/>
              <a:gd name="connsiteY55" fmla="*/ 115550 h 361333"/>
              <a:gd name="connsiteX56" fmla="*/ 221092 w 361670"/>
              <a:gd name="connsiteY56" fmla="*/ 109166 h 361333"/>
              <a:gd name="connsiteX57" fmla="*/ 227482 w 361670"/>
              <a:gd name="connsiteY57" fmla="*/ 102782 h 361333"/>
              <a:gd name="connsiteX58" fmla="*/ 227482 w 361670"/>
              <a:gd name="connsiteY58" fmla="*/ 102782 h 361333"/>
              <a:gd name="connsiteX59" fmla="*/ 238345 w 361670"/>
              <a:gd name="connsiteY59" fmla="*/ 102782 h 361333"/>
              <a:gd name="connsiteX60" fmla="*/ 247291 w 361670"/>
              <a:gd name="connsiteY60" fmla="*/ 93845 h 361333"/>
              <a:gd name="connsiteX61" fmla="*/ 244735 w 361670"/>
              <a:gd name="connsiteY61" fmla="*/ 87461 h 361333"/>
              <a:gd name="connsiteX62" fmla="*/ 238345 w 361670"/>
              <a:gd name="connsiteY62" fmla="*/ 84907 h 361333"/>
              <a:gd name="connsiteX63" fmla="*/ 171251 w 361670"/>
              <a:gd name="connsiteY63" fmla="*/ 84907 h 361333"/>
              <a:gd name="connsiteX64" fmla="*/ 138022 w 361670"/>
              <a:gd name="connsiteY64" fmla="*/ 98313 h 361333"/>
              <a:gd name="connsiteX65" fmla="*/ 122048 w 361670"/>
              <a:gd name="connsiteY65" fmla="*/ 104697 h 361333"/>
              <a:gd name="connsiteX66" fmla="*/ 95849 w 361670"/>
              <a:gd name="connsiteY66" fmla="*/ 104697 h 361333"/>
              <a:gd name="connsiteX67" fmla="*/ 89459 w 361670"/>
              <a:gd name="connsiteY67" fmla="*/ 98313 h 361333"/>
              <a:gd name="connsiteX68" fmla="*/ 95849 w 361670"/>
              <a:gd name="connsiteY68" fmla="*/ 91930 h 361333"/>
              <a:gd name="connsiteX69" fmla="*/ 122048 w 361670"/>
              <a:gd name="connsiteY69" fmla="*/ 91930 h 361333"/>
              <a:gd name="connsiteX70" fmla="*/ 129077 w 361670"/>
              <a:gd name="connsiteY70" fmla="*/ 88738 h 361333"/>
              <a:gd name="connsiteX71" fmla="*/ 171251 w 361670"/>
              <a:gd name="connsiteY71" fmla="*/ 72139 h 361333"/>
              <a:gd name="connsiteX72" fmla="*/ 238345 w 361670"/>
              <a:gd name="connsiteY72" fmla="*/ 72139 h 361333"/>
              <a:gd name="connsiteX73" fmla="*/ 253681 w 361670"/>
              <a:gd name="connsiteY73" fmla="*/ 78523 h 361333"/>
              <a:gd name="connsiteX74" fmla="*/ 260071 w 361670"/>
              <a:gd name="connsiteY74" fmla="*/ 93845 h 361333"/>
              <a:gd name="connsiteX75" fmla="*/ 256236 w 361670"/>
              <a:gd name="connsiteY75" fmla="*/ 105974 h 361333"/>
              <a:gd name="connsiteX76" fmla="*/ 260710 w 361670"/>
              <a:gd name="connsiteY76" fmla="*/ 109166 h 361333"/>
              <a:gd name="connsiteX77" fmla="*/ 267100 w 361670"/>
              <a:gd name="connsiteY77" fmla="*/ 124488 h 361333"/>
              <a:gd name="connsiteX78" fmla="*/ 261987 w 361670"/>
              <a:gd name="connsiteY78" fmla="*/ 137894 h 361333"/>
              <a:gd name="connsiteX79" fmla="*/ 263905 w 361670"/>
              <a:gd name="connsiteY79" fmla="*/ 139809 h 361333"/>
              <a:gd name="connsiteX80" fmla="*/ 269016 w 361670"/>
              <a:gd name="connsiteY80" fmla="*/ 148108 h 361333"/>
              <a:gd name="connsiteX81" fmla="*/ 270295 w 361670"/>
              <a:gd name="connsiteY81" fmla="*/ 155131 h 361333"/>
              <a:gd name="connsiteX82" fmla="*/ 270295 w 361670"/>
              <a:gd name="connsiteY82" fmla="*/ 158323 h 361333"/>
              <a:gd name="connsiteX83" fmla="*/ 265182 w 361670"/>
              <a:gd name="connsiteY83" fmla="*/ 169176 h 361333"/>
              <a:gd name="connsiteX84" fmla="*/ 267100 w 361670"/>
              <a:gd name="connsiteY84" fmla="*/ 170452 h 361333"/>
              <a:gd name="connsiteX85" fmla="*/ 273490 w 361670"/>
              <a:gd name="connsiteY85" fmla="*/ 185774 h 361333"/>
              <a:gd name="connsiteX86" fmla="*/ 251125 w 361670"/>
              <a:gd name="connsiteY86" fmla="*/ 207479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61670" h="361333">
                <a:moveTo>
                  <a:pt x="180836" y="0"/>
                </a:moveTo>
                <a:cubicBezTo>
                  <a:pt x="80513" y="0"/>
                  <a:pt x="0" y="81077"/>
                  <a:pt x="0" y="180667"/>
                </a:cubicBezTo>
                <a:cubicBezTo>
                  <a:pt x="0" y="280257"/>
                  <a:pt x="81153" y="361334"/>
                  <a:pt x="180836" y="361334"/>
                </a:cubicBezTo>
                <a:cubicBezTo>
                  <a:pt x="281157" y="361334"/>
                  <a:pt x="361670" y="280257"/>
                  <a:pt x="361670" y="180667"/>
                </a:cubicBezTo>
                <a:cubicBezTo>
                  <a:pt x="361670" y="81077"/>
                  <a:pt x="281157" y="0"/>
                  <a:pt x="180836" y="0"/>
                </a:cubicBezTo>
                <a:close/>
                <a:moveTo>
                  <a:pt x="251125" y="207479"/>
                </a:moveTo>
                <a:cubicBezTo>
                  <a:pt x="251125" y="207479"/>
                  <a:pt x="251125" y="207479"/>
                  <a:pt x="251125" y="207479"/>
                </a:cubicBezTo>
                <a:lnTo>
                  <a:pt x="201283" y="207479"/>
                </a:lnTo>
                <a:cubicBezTo>
                  <a:pt x="209590" y="231100"/>
                  <a:pt x="217258" y="261105"/>
                  <a:pt x="207673" y="278342"/>
                </a:cubicBezTo>
                <a:cubicBezTo>
                  <a:pt x="203839" y="285364"/>
                  <a:pt x="197449" y="289194"/>
                  <a:pt x="189142" y="291110"/>
                </a:cubicBezTo>
                <a:cubicBezTo>
                  <a:pt x="188503" y="291110"/>
                  <a:pt x="187864" y="291110"/>
                  <a:pt x="187225" y="291110"/>
                </a:cubicBezTo>
                <a:cubicBezTo>
                  <a:pt x="182113" y="291110"/>
                  <a:pt x="177002" y="287279"/>
                  <a:pt x="175723" y="282172"/>
                </a:cubicBezTo>
                <a:lnTo>
                  <a:pt x="168056" y="254721"/>
                </a:lnTo>
                <a:cubicBezTo>
                  <a:pt x="166138" y="247698"/>
                  <a:pt x="162305" y="240676"/>
                  <a:pt x="156553" y="235569"/>
                </a:cubicBezTo>
                <a:cubicBezTo>
                  <a:pt x="146330" y="224716"/>
                  <a:pt x="135467" y="213225"/>
                  <a:pt x="127799" y="199819"/>
                </a:cubicBezTo>
                <a:cubicBezTo>
                  <a:pt x="125882" y="196627"/>
                  <a:pt x="122687" y="194711"/>
                  <a:pt x="118853" y="194711"/>
                </a:cubicBezTo>
                <a:lnTo>
                  <a:pt x="96488" y="194711"/>
                </a:lnTo>
                <a:cubicBezTo>
                  <a:pt x="92654" y="194711"/>
                  <a:pt x="90098" y="192158"/>
                  <a:pt x="90098" y="188327"/>
                </a:cubicBezTo>
                <a:cubicBezTo>
                  <a:pt x="90098" y="184497"/>
                  <a:pt x="92654" y="181944"/>
                  <a:pt x="96488" y="181944"/>
                </a:cubicBezTo>
                <a:lnTo>
                  <a:pt x="118853" y="181944"/>
                </a:lnTo>
                <a:cubicBezTo>
                  <a:pt x="127160" y="181944"/>
                  <a:pt x="134828" y="186412"/>
                  <a:pt x="138662" y="193435"/>
                </a:cubicBezTo>
                <a:cubicBezTo>
                  <a:pt x="145691" y="205564"/>
                  <a:pt x="155915" y="216417"/>
                  <a:pt x="165500" y="226631"/>
                </a:cubicBezTo>
                <a:cubicBezTo>
                  <a:pt x="172528" y="233654"/>
                  <a:pt x="177641" y="242591"/>
                  <a:pt x="180197" y="251529"/>
                </a:cubicBezTo>
                <a:lnTo>
                  <a:pt x="187225" y="278342"/>
                </a:lnTo>
                <a:cubicBezTo>
                  <a:pt x="191698" y="277703"/>
                  <a:pt x="194254" y="275788"/>
                  <a:pt x="196172" y="271958"/>
                </a:cubicBezTo>
                <a:cubicBezTo>
                  <a:pt x="202561" y="261105"/>
                  <a:pt x="198727" y="238122"/>
                  <a:pt x="185947" y="203649"/>
                </a:cubicBezTo>
                <a:cubicBezTo>
                  <a:pt x="185308" y="201734"/>
                  <a:pt x="185308" y="199180"/>
                  <a:pt x="186587" y="197903"/>
                </a:cubicBezTo>
                <a:cubicBezTo>
                  <a:pt x="187864" y="195988"/>
                  <a:pt x="189782" y="195350"/>
                  <a:pt x="191698" y="195350"/>
                </a:cubicBezTo>
                <a:lnTo>
                  <a:pt x="251125" y="195350"/>
                </a:lnTo>
                <a:cubicBezTo>
                  <a:pt x="256236" y="195350"/>
                  <a:pt x="260071" y="190881"/>
                  <a:pt x="260071" y="186412"/>
                </a:cubicBezTo>
                <a:cubicBezTo>
                  <a:pt x="260071" y="183859"/>
                  <a:pt x="259431" y="181944"/>
                  <a:pt x="257515" y="180028"/>
                </a:cubicBezTo>
                <a:cubicBezTo>
                  <a:pt x="256236" y="178752"/>
                  <a:pt x="253681" y="177475"/>
                  <a:pt x="251764" y="177475"/>
                </a:cubicBezTo>
                <a:lnTo>
                  <a:pt x="251125" y="177475"/>
                </a:lnTo>
                <a:cubicBezTo>
                  <a:pt x="251125" y="177475"/>
                  <a:pt x="250486" y="177475"/>
                  <a:pt x="250486" y="177475"/>
                </a:cubicBezTo>
                <a:cubicBezTo>
                  <a:pt x="250486" y="177475"/>
                  <a:pt x="249846" y="177475"/>
                  <a:pt x="249846" y="177475"/>
                </a:cubicBezTo>
                <a:cubicBezTo>
                  <a:pt x="249208" y="177475"/>
                  <a:pt x="248569" y="177475"/>
                  <a:pt x="248569" y="177475"/>
                </a:cubicBezTo>
                <a:lnTo>
                  <a:pt x="233233" y="177475"/>
                </a:lnTo>
                <a:cubicBezTo>
                  <a:pt x="229399" y="177475"/>
                  <a:pt x="226843" y="174921"/>
                  <a:pt x="226843" y="171091"/>
                </a:cubicBezTo>
                <a:cubicBezTo>
                  <a:pt x="226843" y="167260"/>
                  <a:pt x="229399" y="164707"/>
                  <a:pt x="233233" y="164707"/>
                </a:cubicBezTo>
                <a:lnTo>
                  <a:pt x="248569" y="164707"/>
                </a:lnTo>
                <a:cubicBezTo>
                  <a:pt x="248569" y="164707"/>
                  <a:pt x="249208" y="164707"/>
                  <a:pt x="249208" y="164707"/>
                </a:cubicBezTo>
                <a:cubicBezTo>
                  <a:pt x="253681" y="164707"/>
                  <a:pt x="256876" y="160876"/>
                  <a:pt x="257515" y="157046"/>
                </a:cubicBezTo>
                <a:cubicBezTo>
                  <a:pt x="257515" y="156408"/>
                  <a:pt x="257515" y="156408"/>
                  <a:pt x="257515" y="155769"/>
                </a:cubicBezTo>
                <a:cubicBezTo>
                  <a:pt x="257515" y="154492"/>
                  <a:pt x="257515" y="153854"/>
                  <a:pt x="256876" y="152577"/>
                </a:cubicBezTo>
                <a:cubicBezTo>
                  <a:pt x="256236" y="151300"/>
                  <a:pt x="255597" y="150024"/>
                  <a:pt x="254959" y="148747"/>
                </a:cubicBezTo>
                <a:cubicBezTo>
                  <a:pt x="253041" y="146832"/>
                  <a:pt x="251125" y="146193"/>
                  <a:pt x="248569" y="146193"/>
                </a:cubicBezTo>
                <a:lnTo>
                  <a:pt x="230677" y="146193"/>
                </a:lnTo>
                <a:cubicBezTo>
                  <a:pt x="226843" y="146193"/>
                  <a:pt x="224287" y="143640"/>
                  <a:pt x="224287" y="139809"/>
                </a:cubicBezTo>
                <a:cubicBezTo>
                  <a:pt x="224287" y="135979"/>
                  <a:pt x="226843" y="133425"/>
                  <a:pt x="230677" y="133425"/>
                </a:cubicBezTo>
                <a:lnTo>
                  <a:pt x="246013" y="133425"/>
                </a:lnTo>
                <a:cubicBezTo>
                  <a:pt x="250486" y="132787"/>
                  <a:pt x="254320" y="128957"/>
                  <a:pt x="254320" y="124488"/>
                </a:cubicBezTo>
                <a:cubicBezTo>
                  <a:pt x="254320" y="121934"/>
                  <a:pt x="253681" y="120019"/>
                  <a:pt x="251764" y="118104"/>
                </a:cubicBezTo>
                <a:cubicBezTo>
                  <a:pt x="249846" y="116189"/>
                  <a:pt x="247930" y="115550"/>
                  <a:pt x="245374" y="115550"/>
                </a:cubicBezTo>
                <a:lnTo>
                  <a:pt x="238345" y="115550"/>
                </a:lnTo>
                <a:lnTo>
                  <a:pt x="227482" y="115550"/>
                </a:lnTo>
                <a:lnTo>
                  <a:pt x="227482" y="115550"/>
                </a:lnTo>
                <a:cubicBezTo>
                  <a:pt x="223648" y="115550"/>
                  <a:pt x="221092" y="112997"/>
                  <a:pt x="221092" y="109166"/>
                </a:cubicBezTo>
                <a:cubicBezTo>
                  <a:pt x="221092" y="105336"/>
                  <a:pt x="223648" y="102782"/>
                  <a:pt x="227482" y="102782"/>
                </a:cubicBezTo>
                <a:lnTo>
                  <a:pt x="227482" y="102782"/>
                </a:lnTo>
                <a:lnTo>
                  <a:pt x="238345" y="102782"/>
                </a:lnTo>
                <a:cubicBezTo>
                  <a:pt x="243456" y="102782"/>
                  <a:pt x="247291" y="98952"/>
                  <a:pt x="247291" y="93845"/>
                </a:cubicBezTo>
                <a:cubicBezTo>
                  <a:pt x="247291" y="91291"/>
                  <a:pt x="246651" y="89376"/>
                  <a:pt x="244735" y="87461"/>
                </a:cubicBezTo>
                <a:cubicBezTo>
                  <a:pt x="242818" y="85546"/>
                  <a:pt x="240901" y="84907"/>
                  <a:pt x="238345" y="84907"/>
                </a:cubicBezTo>
                <a:lnTo>
                  <a:pt x="171251" y="84907"/>
                </a:lnTo>
                <a:cubicBezTo>
                  <a:pt x="159110" y="84907"/>
                  <a:pt x="146969" y="89376"/>
                  <a:pt x="138022" y="98313"/>
                </a:cubicBezTo>
                <a:cubicBezTo>
                  <a:pt x="133550" y="102144"/>
                  <a:pt x="127799" y="104697"/>
                  <a:pt x="122048" y="104697"/>
                </a:cubicBezTo>
                <a:lnTo>
                  <a:pt x="95849" y="104697"/>
                </a:lnTo>
                <a:cubicBezTo>
                  <a:pt x="92015" y="104697"/>
                  <a:pt x="89459" y="102144"/>
                  <a:pt x="89459" y="98313"/>
                </a:cubicBezTo>
                <a:cubicBezTo>
                  <a:pt x="89459" y="94483"/>
                  <a:pt x="92015" y="91930"/>
                  <a:pt x="95849" y="91930"/>
                </a:cubicBezTo>
                <a:lnTo>
                  <a:pt x="122048" y="91930"/>
                </a:lnTo>
                <a:cubicBezTo>
                  <a:pt x="124604" y="91930"/>
                  <a:pt x="127160" y="90653"/>
                  <a:pt x="129077" y="88738"/>
                </a:cubicBezTo>
                <a:cubicBezTo>
                  <a:pt x="140579" y="77885"/>
                  <a:pt x="155276" y="72139"/>
                  <a:pt x="171251" y="72139"/>
                </a:cubicBezTo>
                <a:lnTo>
                  <a:pt x="238345" y="72139"/>
                </a:lnTo>
                <a:cubicBezTo>
                  <a:pt x="244096" y="72139"/>
                  <a:pt x="249846" y="74693"/>
                  <a:pt x="253681" y="78523"/>
                </a:cubicBezTo>
                <a:cubicBezTo>
                  <a:pt x="257515" y="82354"/>
                  <a:pt x="260071" y="88099"/>
                  <a:pt x="260071" y="93845"/>
                </a:cubicBezTo>
                <a:cubicBezTo>
                  <a:pt x="260071" y="98313"/>
                  <a:pt x="258792" y="102782"/>
                  <a:pt x="256236" y="105974"/>
                </a:cubicBezTo>
                <a:cubicBezTo>
                  <a:pt x="257515" y="106613"/>
                  <a:pt x="259431" y="107889"/>
                  <a:pt x="260710" y="109166"/>
                </a:cubicBezTo>
                <a:cubicBezTo>
                  <a:pt x="264544" y="112997"/>
                  <a:pt x="267100" y="118742"/>
                  <a:pt x="267100" y="124488"/>
                </a:cubicBezTo>
                <a:cubicBezTo>
                  <a:pt x="267100" y="129595"/>
                  <a:pt x="265182" y="134702"/>
                  <a:pt x="261987" y="137894"/>
                </a:cubicBezTo>
                <a:cubicBezTo>
                  <a:pt x="262626" y="138533"/>
                  <a:pt x="263266" y="139171"/>
                  <a:pt x="263905" y="139809"/>
                </a:cubicBezTo>
                <a:cubicBezTo>
                  <a:pt x="266461" y="142363"/>
                  <a:pt x="268377" y="144916"/>
                  <a:pt x="269016" y="148108"/>
                </a:cubicBezTo>
                <a:cubicBezTo>
                  <a:pt x="269656" y="150024"/>
                  <a:pt x="270295" y="152577"/>
                  <a:pt x="270295" y="155131"/>
                </a:cubicBezTo>
                <a:cubicBezTo>
                  <a:pt x="270295" y="156408"/>
                  <a:pt x="270295" y="157046"/>
                  <a:pt x="270295" y="158323"/>
                </a:cubicBezTo>
                <a:cubicBezTo>
                  <a:pt x="269656" y="162792"/>
                  <a:pt x="267739" y="166622"/>
                  <a:pt x="265182" y="169176"/>
                </a:cubicBezTo>
                <a:cubicBezTo>
                  <a:pt x="265821" y="169814"/>
                  <a:pt x="266461" y="169814"/>
                  <a:pt x="267100" y="170452"/>
                </a:cubicBezTo>
                <a:cubicBezTo>
                  <a:pt x="270934" y="174283"/>
                  <a:pt x="273490" y="180028"/>
                  <a:pt x="273490" y="185774"/>
                </a:cubicBezTo>
                <a:cubicBezTo>
                  <a:pt x="272851" y="197903"/>
                  <a:pt x="263266" y="207479"/>
                  <a:pt x="251125" y="207479"/>
                </a:cubicBezTo>
                <a:close/>
              </a:path>
            </a:pathLst>
          </a:custGeom>
          <a:solidFill>
            <a:schemeClr val="tx1"/>
          </a:solid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nvGrpSpPr>
          <p:cNvPr id="70" name="Graphic 4">
            <a:extLst>
              <a:ext uri="{FF2B5EF4-FFF2-40B4-BE49-F238E27FC236}">
                <a16:creationId xmlns:a16="http://schemas.microsoft.com/office/drawing/2014/main" id="{54B874F1-53AA-00EA-22E1-0FEE9CC9C77E}"/>
              </a:ext>
            </a:extLst>
          </p:cNvPr>
          <p:cNvGrpSpPr/>
          <p:nvPr/>
        </p:nvGrpSpPr>
        <p:grpSpPr>
          <a:xfrm>
            <a:off x="7667632" y="4384952"/>
            <a:ext cx="240030" cy="240030"/>
            <a:chOff x="6147119" y="4308712"/>
            <a:chExt cx="361670" cy="361333"/>
          </a:xfrm>
          <a:solidFill>
            <a:schemeClr val="accent4"/>
          </a:solidFill>
        </p:grpSpPr>
        <p:sp>
          <p:nvSpPr>
            <p:cNvPr id="71" name="Graphic 4">
              <a:extLst>
                <a:ext uri="{FF2B5EF4-FFF2-40B4-BE49-F238E27FC236}">
                  <a16:creationId xmlns:a16="http://schemas.microsoft.com/office/drawing/2014/main" id="{9E405BC8-9C14-587C-C42B-C3789BA18117}"/>
                </a:ext>
              </a:extLst>
            </p:cNvPr>
            <p:cNvSpPr/>
            <p:nvPr/>
          </p:nvSpPr>
          <p:spPr>
            <a:xfrm>
              <a:off x="6356070" y="4506615"/>
              <a:ext cx="48563" cy="16598"/>
            </a:xfrm>
            <a:custGeom>
              <a:avLst/>
              <a:gdLst>
                <a:gd name="connsiteX0" fmla="*/ 7029 w 48563"/>
                <a:gd name="connsiteY0" fmla="*/ 16599 h 16598"/>
                <a:gd name="connsiteX1" fmla="*/ 35783 w 48563"/>
                <a:gd name="connsiteY1" fmla="*/ 16599 h 16598"/>
                <a:gd name="connsiteX2" fmla="*/ 36423 w 48563"/>
                <a:gd name="connsiteY2" fmla="*/ 16599 h 16598"/>
                <a:gd name="connsiteX3" fmla="*/ 40257 w 48563"/>
                <a:gd name="connsiteY3" fmla="*/ 16599 h 16598"/>
                <a:gd name="connsiteX4" fmla="*/ 46008 w 48563"/>
                <a:gd name="connsiteY4" fmla="*/ 14045 h 16598"/>
                <a:gd name="connsiteX5" fmla="*/ 48563 w 48563"/>
                <a:gd name="connsiteY5" fmla="*/ 8299 h 16598"/>
                <a:gd name="connsiteX6" fmla="*/ 40895 w 48563"/>
                <a:gd name="connsiteY6" fmla="*/ 0 h 16598"/>
                <a:gd name="connsiteX7" fmla="*/ 34505 w 48563"/>
                <a:gd name="connsiteY7" fmla="*/ 0 h 16598"/>
                <a:gd name="connsiteX8" fmla="*/ 33867 w 48563"/>
                <a:gd name="connsiteY8" fmla="*/ 0 h 16598"/>
                <a:gd name="connsiteX9" fmla="*/ 12141 w 48563"/>
                <a:gd name="connsiteY9" fmla="*/ 0 h 16598"/>
                <a:gd name="connsiteX10" fmla="*/ 11502 w 48563"/>
                <a:gd name="connsiteY10" fmla="*/ 0 h 16598"/>
                <a:gd name="connsiteX11" fmla="*/ 8307 w 48563"/>
                <a:gd name="connsiteY11" fmla="*/ 0 h 16598"/>
                <a:gd name="connsiteX12" fmla="*/ 0 w 48563"/>
                <a:gd name="connsiteY12" fmla="*/ 8299 h 16598"/>
                <a:gd name="connsiteX13" fmla="*/ 2556 w 48563"/>
                <a:gd name="connsiteY13" fmla="*/ 14045 h 16598"/>
                <a:gd name="connsiteX14" fmla="*/ 7029 w 48563"/>
                <a:gd name="connsiteY14" fmla="*/ 16599 h 1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63" h="16598">
                  <a:moveTo>
                    <a:pt x="7029" y="16599"/>
                  </a:moveTo>
                  <a:lnTo>
                    <a:pt x="35783" y="16599"/>
                  </a:lnTo>
                  <a:cubicBezTo>
                    <a:pt x="35783" y="16599"/>
                    <a:pt x="35783" y="16599"/>
                    <a:pt x="36423" y="16599"/>
                  </a:cubicBezTo>
                  <a:lnTo>
                    <a:pt x="40257" y="16599"/>
                  </a:lnTo>
                  <a:cubicBezTo>
                    <a:pt x="42173" y="16599"/>
                    <a:pt x="44730" y="15960"/>
                    <a:pt x="46008" y="14045"/>
                  </a:cubicBezTo>
                  <a:cubicBezTo>
                    <a:pt x="47285" y="12768"/>
                    <a:pt x="48563" y="10215"/>
                    <a:pt x="48563" y="8299"/>
                  </a:cubicBezTo>
                  <a:cubicBezTo>
                    <a:pt x="48563" y="3831"/>
                    <a:pt x="45368" y="639"/>
                    <a:pt x="40895" y="0"/>
                  </a:cubicBezTo>
                  <a:lnTo>
                    <a:pt x="34505" y="0"/>
                  </a:lnTo>
                  <a:cubicBezTo>
                    <a:pt x="34505" y="0"/>
                    <a:pt x="33867" y="0"/>
                    <a:pt x="33867" y="0"/>
                  </a:cubicBezTo>
                  <a:lnTo>
                    <a:pt x="12141" y="0"/>
                  </a:lnTo>
                  <a:cubicBezTo>
                    <a:pt x="12141" y="0"/>
                    <a:pt x="11502" y="0"/>
                    <a:pt x="11502" y="0"/>
                  </a:cubicBezTo>
                  <a:lnTo>
                    <a:pt x="8307" y="0"/>
                  </a:lnTo>
                  <a:cubicBezTo>
                    <a:pt x="3834" y="0"/>
                    <a:pt x="0" y="3831"/>
                    <a:pt x="0" y="8299"/>
                  </a:cubicBezTo>
                  <a:cubicBezTo>
                    <a:pt x="0" y="10215"/>
                    <a:pt x="639" y="12768"/>
                    <a:pt x="2556" y="14045"/>
                  </a:cubicBezTo>
                  <a:cubicBezTo>
                    <a:pt x="3195" y="15960"/>
                    <a:pt x="5112" y="16599"/>
                    <a:pt x="7029" y="16599"/>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2" name="Graphic 4">
              <a:extLst>
                <a:ext uri="{FF2B5EF4-FFF2-40B4-BE49-F238E27FC236}">
                  <a16:creationId xmlns:a16="http://schemas.microsoft.com/office/drawing/2014/main" id="{C286CA43-ED7D-AFDE-152D-139F85D7E74F}"/>
                </a:ext>
              </a:extLst>
            </p:cNvPr>
            <p:cNvSpPr/>
            <p:nvPr/>
          </p:nvSpPr>
          <p:spPr>
            <a:xfrm>
              <a:off x="6352236" y="4535982"/>
              <a:ext cx="47924" cy="16598"/>
            </a:xfrm>
            <a:custGeom>
              <a:avLst/>
              <a:gdLst>
                <a:gd name="connsiteX0" fmla="*/ 40257 w 47924"/>
                <a:gd name="connsiteY0" fmla="*/ 0 h 16598"/>
                <a:gd name="connsiteX1" fmla="*/ 10863 w 47924"/>
                <a:gd name="connsiteY1" fmla="*/ 0 h 16598"/>
                <a:gd name="connsiteX2" fmla="*/ 10863 w 47924"/>
                <a:gd name="connsiteY2" fmla="*/ 0 h 16598"/>
                <a:gd name="connsiteX3" fmla="*/ 8307 w 47924"/>
                <a:gd name="connsiteY3" fmla="*/ 0 h 16598"/>
                <a:gd name="connsiteX4" fmla="*/ 2556 w 47924"/>
                <a:gd name="connsiteY4" fmla="*/ 2553 h 16598"/>
                <a:gd name="connsiteX5" fmla="*/ 0 w 47924"/>
                <a:gd name="connsiteY5" fmla="*/ 8299 h 16598"/>
                <a:gd name="connsiteX6" fmla="*/ 8307 w 47924"/>
                <a:gd name="connsiteY6" fmla="*/ 16598 h 16598"/>
                <a:gd name="connsiteX7" fmla="*/ 8946 w 47924"/>
                <a:gd name="connsiteY7" fmla="*/ 16598 h 16598"/>
                <a:gd name="connsiteX8" fmla="*/ 8946 w 47924"/>
                <a:gd name="connsiteY8" fmla="*/ 16598 h 16598"/>
                <a:gd name="connsiteX9" fmla="*/ 15336 w 47924"/>
                <a:gd name="connsiteY9" fmla="*/ 16598 h 16598"/>
                <a:gd name="connsiteX10" fmla="*/ 15336 w 47924"/>
                <a:gd name="connsiteY10" fmla="*/ 16598 h 16598"/>
                <a:gd name="connsiteX11" fmla="*/ 31311 w 47924"/>
                <a:gd name="connsiteY11" fmla="*/ 16598 h 16598"/>
                <a:gd name="connsiteX12" fmla="*/ 31311 w 47924"/>
                <a:gd name="connsiteY12" fmla="*/ 16598 h 16598"/>
                <a:gd name="connsiteX13" fmla="*/ 39618 w 47924"/>
                <a:gd name="connsiteY13" fmla="*/ 16598 h 16598"/>
                <a:gd name="connsiteX14" fmla="*/ 45369 w 47924"/>
                <a:gd name="connsiteY14" fmla="*/ 14044 h 16598"/>
                <a:gd name="connsiteX15" fmla="*/ 47925 w 47924"/>
                <a:gd name="connsiteY15" fmla="*/ 8299 h 16598"/>
                <a:gd name="connsiteX16" fmla="*/ 40257 w 47924"/>
                <a:gd name="connsiteY16" fmla="*/ 0 h 1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924" h="16598">
                  <a:moveTo>
                    <a:pt x="40257" y="0"/>
                  </a:moveTo>
                  <a:lnTo>
                    <a:pt x="10863" y="0"/>
                  </a:lnTo>
                  <a:cubicBezTo>
                    <a:pt x="10863" y="0"/>
                    <a:pt x="10863" y="0"/>
                    <a:pt x="10863" y="0"/>
                  </a:cubicBezTo>
                  <a:lnTo>
                    <a:pt x="8307" y="0"/>
                  </a:lnTo>
                  <a:cubicBezTo>
                    <a:pt x="6390" y="0"/>
                    <a:pt x="3834" y="638"/>
                    <a:pt x="2556" y="2553"/>
                  </a:cubicBezTo>
                  <a:cubicBezTo>
                    <a:pt x="1278" y="3830"/>
                    <a:pt x="0" y="6384"/>
                    <a:pt x="0" y="8299"/>
                  </a:cubicBezTo>
                  <a:cubicBezTo>
                    <a:pt x="0" y="12768"/>
                    <a:pt x="3834" y="16598"/>
                    <a:pt x="8307" y="16598"/>
                  </a:cubicBezTo>
                  <a:lnTo>
                    <a:pt x="8946" y="16598"/>
                  </a:lnTo>
                  <a:cubicBezTo>
                    <a:pt x="8946" y="16598"/>
                    <a:pt x="8946" y="16598"/>
                    <a:pt x="8946" y="16598"/>
                  </a:cubicBezTo>
                  <a:lnTo>
                    <a:pt x="15336" y="16598"/>
                  </a:lnTo>
                  <a:cubicBezTo>
                    <a:pt x="15336" y="16598"/>
                    <a:pt x="15336" y="16598"/>
                    <a:pt x="15336" y="16598"/>
                  </a:cubicBezTo>
                  <a:lnTo>
                    <a:pt x="31311" y="16598"/>
                  </a:lnTo>
                  <a:cubicBezTo>
                    <a:pt x="31311" y="16598"/>
                    <a:pt x="31311" y="16598"/>
                    <a:pt x="31311" y="16598"/>
                  </a:cubicBezTo>
                  <a:lnTo>
                    <a:pt x="39618" y="16598"/>
                  </a:lnTo>
                  <a:cubicBezTo>
                    <a:pt x="41535" y="16598"/>
                    <a:pt x="44091" y="15960"/>
                    <a:pt x="45369" y="14044"/>
                  </a:cubicBezTo>
                  <a:cubicBezTo>
                    <a:pt x="46647" y="12768"/>
                    <a:pt x="47925" y="10214"/>
                    <a:pt x="47925" y="8299"/>
                  </a:cubicBezTo>
                  <a:cubicBezTo>
                    <a:pt x="47925" y="3830"/>
                    <a:pt x="44730" y="638"/>
                    <a:pt x="40257" y="0"/>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3" name="Graphic 4">
              <a:extLst>
                <a:ext uri="{FF2B5EF4-FFF2-40B4-BE49-F238E27FC236}">
                  <a16:creationId xmlns:a16="http://schemas.microsoft.com/office/drawing/2014/main" id="{2A6C7425-DF40-A0CF-EE50-BB08920B5D47}"/>
                </a:ext>
              </a:extLst>
            </p:cNvPr>
            <p:cNvSpPr/>
            <p:nvPr/>
          </p:nvSpPr>
          <p:spPr>
            <a:xfrm>
              <a:off x="6359265" y="4477887"/>
              <a:ext cx="38978" cy="16598"/>
            </a:xfrm>
            <a:custGeom>
              <a:avLst/>
              <a:gdLst>
                <a:gd name="connsiteX0" fmla="*/ 0 w 38978"/>
                <a:gd name="connsiteY0" fmla="*/ 8299 h 16598"/>
                <a:gd name="connsiteX1" fmla="*/ 2556 w 38978"/>
                <a:gd name="connsiteY1" fmla="*/ 14045 h 16598"/>
                <a:gd name="connsiteX2" fmla="*/ 7668 w 38978"/>
                <a:gd name="connsiteY2" fmla="*/ 16599 h 16598"/>
                <a:gd name="connsiteX3" fmla="*/ 30672 w 38978"/>
                <a:gd name="connsiteY3" fmla="*/ 16599 h 16598"/>
                <a:gd name="connsiteX4" fmla="*/ 36423 w 38978"/>
                <a:gd name="connsiteY4" fmla="*/ 14045 h 16598"/>
                <a:gd name="connsiteX5" fmla="*/ 38978 w 38978"/>
                <a:gd name="connsiteY5" fmla="*/ 8299 h 16598"/>
                <a:gd name="connsiteX6" fmla="*/ 30672 w 38978"/>
                <a:gd name="connsiteY6" fmla="*/ 0 h 16598"/>
                <a:gd name="connsiteX7" fmla="*/ 8946 w 38978"/>
                <a:gd name="connsiteY7" fmla="*/ 0 h 16598"/>
                <a:gd name="connsiteX8" fmla="*/ 0 w 38978"/>
                <a:gd name="connsiteY8" fmla="*/ 8299 h 1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78" h="16598">
                  <a:moveTo>
                    <a:pt x="0" y="8299"/>
                  </a:moveTo>
                  <a:cubicBezTo>
                    <a:pt x="0" y="10215"/>
                    <a:pt x="639" y="12768"/>
                    <a:pt x="2556" y="14045"/>
                  </a:cubicBezTo>
                  <a:cubicBezTo>
                    <a:pt x="3834" y="15322"/>
                    <a:pt x="5751" y="15960"/>
                    <a:pt x="7668" y="16599"/>
                  </a:cubicBezTo>
                  <a:lnTo>
                    <a:pt x="30672" y="16599"/>
                  </a:lnTo>
                  <a:cubicBezTo>
                    <a:pt x="33228" y="16599"/>
                    <a:pt x="35145" y="15322"/>
                    <a:pt x="36423" y="14045"/>
                  </a:cubicBezTo>
                  <a:cubicBezTo>
                    <a:pt x="37700" y="12768"/>
                    <a:pt x="38978" y="10215"/>
                    <a:pt x="38978" y="8299"/>
                  </a:cubicBezTo>
                  <a:cubicBezTo>
                    <a:pt x="38978" y="3831"/>
                    <a:pt x="35145" y="0"/>
                    <a:pt x="30672" y="0"/>
                  </a:cubicBezTo>
                  <a:lnTo>
                    <a:pt x="8946" y="0"/>
                  </a:lnTo>
                  <a:cubicBezTo>
                    <a:pt x="3834" y="0"/>
                    <a:pt x="0" y="3831"/>
                    <a:pt x="0" y="8299"/>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6" name="Graphic 4">
              <a:extLst>
                <a:ext uri="{FF2B5EF4-FFF2-40B4-BE49-F238E27FC236}">
                  <a16:creationId xmlns:a16="http://schemas.microsoft.com/office/drawing/2014/main" id="{2A2C7C9B-0D57-159F-9404-AC72F40516FB}"/>
                </a:ext>
              </a:extLst>
            </p:cNvPr>
            <p:cNvSpPr/>
            <p:nvPr/>
          </p:nvSpPr>
          <p:spPr>
            <a:xfrm>
              <a:off x="6147119" y="4308712"/>
              <a:ext cx="361670" cy="361333"/>
            </a:xfrm>
            <a:custGeom>
              <a:avLst/>
              <a:gdLst>
                <a:gd name="connsiteX0" fmla="*/ 180835 w 361670"/>
                <a:gd name="connsiteY0" fmla="*/ 0 h 361333"/>
                <a:gd name="connsiteX1" fmla="*/ 0 w 361670"/>
                <a:gd name="connsiteY1" fmla="*/ 180667 h 361333"/>
                <a:gd name="connsiteX2" fmla="*/ 180835 w 361670"/>
                <a:gd name="connsiteY2" fmla="*/ 361334 h 361333"/>
                <a:gd name="connsiteX3" fmla="*/ 361670 w 361670"/>
                <a:gd name="connsiteY3" fmla="*/ 180667 h 361333"/>
                <a:gd name="connsiteX4" fmla="*/ 180835 w 361670"/>
                <a:gd name="connsiteY4" fmla="*/ 0 h 361333"/>
                <a:gd name="connsiteX5" fmla="*/ 265821 w 361670"/>
                <a:gd name="connsiteY5" fmla="*/ 235569 h 361333"/>
                <a:gd name="connsiteX6" fmla="*/ 259431 w 361670"/>
                <a:gd name="connsiteY6" fmla="*/ 250252 h 361333"/>
                <a:gd name="connsiteX7" fmla="*/ 254319 w 361670"/>
                <a:gd name="connsiteY7" fmla="*/ 254082 h 361333"/>
                <a:gd name="connsiteX8" fmla="*/ 257514 w 361670"/>
                <a:gd name="connsiteY8" fmla="*/ 264935 h 361333"/>
                <a:gd name="connsiteX9" fmla="*/ 251124 w 361670"/>
                <a:gd name="connsiteY9" fmla="*/ 279618 h 361333"/>
                <a:gd name="connsiteX10" fmla="*/ 236428 w 361670"/>
                <a:gd name="connsiteY10" fmla="*/ 286002 h 361333"/>
                <a:gd name="connsiteX11" fmla="*/ 220453 w 361670"/>
                <a:gd name="connsiteY11" fmla="*/ 286002 h 361333"/>
                <a:gd name="connsiteX12" fmla="*/ 213424 w 361670"/>
                <a:gd name="connsiteY12" fmla="*/ 286002 h 361333"/>
                <a:gd name="connsiteX13" fmla="*/ 168055 w 361670"/>
                <a:gd name="connsiteY13" fmla="*/ 286002 h 361333"/>
                <a:gd name="connsiteX14" fmla="*/ 128438 w 361670"/>
                <a:gd name="connsiteY14" fmla="*/ 270042 h 361333"/>
                <a:gd name="connsiteX15" fmla="*/ 122048 w 361670"/>
                <a:gd name="connsiteY15" fmla="*/ 267489 h 361333"/>
                <a:gd name="connsiteX16" fmla="*/ 97766 w 361670"/>
                <a:gd name="connsiteY16" fmla="*/ 267489 h 361333"/>
                <a:gd name="connsiteX17" fmla="*/ 91376 w 361670"/>
                <a:gd name="connsiteY17" fmla="*/ 261105 h 361333"/>
                <a:gd name="connsiteX18" fmla="*/ 97766 w 361670"/>
                <a:gd name="connsiteY18" fmla="*/ 254721 h 361333"/>
                <a:gd name="connsiteX19" fmla="*/ 122048 w 361670"/>
                <a:gd name="connsiteY19" fmla="*/ 254721 h 361333"/>
                <a:gd name="connsiteX20" fmla="*/ 137384 w 361670"/>
                <a:gd name="connsiteY20" fmla="*/ 261105 h 361333"/>
                <a:gd name="connsiteX21" fmla="*/ 168055 w 361670"/>
                <a:gd name="connsiteY21" fmla="*/ 273234 h 361333"/>
                <a:gd name="connsiteX22" fmla="*/ 194893 w 361670"/>
                <a:gd name="connsiteY22" fmla="*/ 273234 h 361333"/>
                <a:gd name="connsiteX23" fmla="*/ 192976 w 361670"/>
                <a:gd name="connsiteY23" fmla="*/ 264935 h 361333"/>
                <a:gd name="connsiteX24" fmla="*/ 198727 w 361670"/>
                <a:gd name="connsiteY24" fmla="*/ 250890 h 361333"/>
                <a:gd name="connsiteX25" fmla="*/ 192337 w 361670"/>
                <a:gd name="connsiteY25" fmla="*/ 236207 h 361333"/>
                <a:gd name="connsiteX26" fmla="*/ 198727 w 361670"/>
                <a:gd name="connsiteY26" fmla="*/ 221524 h 361333"/>
                <a:gd name="connsiteX27" fmla="*/ 200005 w 361670"/>
                <a:gd name="connsiteY27" fmla="*/ 220247 h 361333"/>
                <a:gd name="connsiteX28" fmla="*/ 194893 w 361670"/>
                <a:gd name="connsiteY28" fmla="*/ 206841 h 361333"/>
                <a:gd name="connsiteX29" fmla="*/ 203200 w 361670"/>
                <a:gd name="connsiteY29" fmla="*/ 190243 h 361333"/>
                <a:gd name="connsiteX30" fmla="*/ 199366 w 361670"/>
                <a:gd name="connsiteY30" fmla="*/ 178113 h 361333"/>
                <a:gd name="connsiteX31" fmla="*/ 201283 w 361670"/>
                <a:gd name="connsiteY31" fmla="*/ 169814 h 361333"/>
                <a:gd name="connsiteX32" fmla="*/ 195532 w 361670"/>
                <a:gd name="connsiteY32" fmla="*/ 169814 h 361333"/>
                <a:gd name="connsiteX33" fmla="*/ 195532 w 361670"/>
                <a:gd name="connsiteY33" fmla="*/ 173644 h 361333"/>
                <a:gd name="connsiteX34" fmla="*/ 161027 w 361670"/>
                <a:gd name="connsiteY34" fmla="*/ 225993 h 361333"/>
                <a:gd name="connsiteX35" fmla="*/ 158470 w 361670"/>
                <a:gd name="connsiteY35" fmla="*/ 226631 h 361333"/>
                <a:gd name="connsiteX36" fmla="*/ 152720 w 361670"/>
                <a:gd name="connsiteY36" fmla="*/ 222801 h 361333"/>
                <a:gd name="connsiteX37" fmla="*/ 155915 w 361670"/>
                <a:gd name="connsiteY37" fmla="*/ 214502 h 361333"/>
                <a:gd name="connsiteX38" fmla="*/ 182752 w 361670"/>
                <a:gd name="connsiteY38" fmla="*/ 173644 h 361333"/>
                <a:gd name="connsiteX39" fmla="*/ 182113 w 361670"/>
                <a:gd name="connsiteY39" fmla="*/ 164707 h 361333"/>
                <a:gd name="connsiteX40" fmla="*/ 182113 w 361670"/>
                <a:gd name="connsiteY40" fmla="*/ 164068 h 361333"/>
                <a:gd name="connsiteX41" fmla="*/ 182113 w 361670"/>
                <a:gd name="connsiteY41" fmla="*/ 163430 h 361333"/>
                <a:gd name="connsiteX42" fmla="*/ 182113 w 361670"/>
                <a:gd name="connsiteY42" fmla="*/ 163430 h 361333"/>
                <a:gd name="connsiteX43" fmla="*/ 182113 w 361670"/>
                <a:gd name="connsiteY43" fmla="*/ 162792 h 361333"/>
                <a:gd name="connsiteX44" fmla="*/ 182113 w 361670"/>
                <a:gd name="connsiteY44" fmla="*/ 161515 h 361333"/>
                <a:gd name="connsiteX45" fmla="*/ 182113 w 361670"/>
                <a:gd name="connsiteY45" fmla="*/ 160876 h 361333"/>
                <a:gd name="connsiteX46" fmla="*/ 192337 w 361670"/>
                <a:gd name="connsiteY46" fmla="*/ 94483 h 361333"/>
                <a:gd name="connsiteX47" fmla="*/ 184669 w 361670"/>
                <a:gd name="connsiteY47" fmla="*/ 89376 h 361333"/>
                <a:gd name="connsiteX48" fmla="*/ 177640 w 361670"/>
                <a:gd name="connsiteY48" fmla="*/ 113635 h 361333"/>
                <a:gd name="connsiteX49" fmla="*/ 164221 w 361670"/>
                <a:gd name="connsiteY49" fmla="*/ 137256 h 361333"/>
                <a:gd name="connsiteX50" fmla="*/ 138022 w 361670"/>
                <a:gd name="connsiteY50" fmla="*/ 170452 h 361333"/>
                <a:gd name="connsiteX51" fmla="*/ 118853 w 361670"/>
                <a:gd name="connsiteY51" fmla="*/ 181944 h 361333"/>
                <a:gd name="connsiteX52" fmla="*/ 98405 w 361670"/>
                <a:gd name="connsiteY52" fmla="*/ 181944 h 361333"/>
                <a:gd name="connsiteX53" fmla="*/ 92015 w 361670"/>
                <a:gd name="connsiteY53" fmla="*/ 175560 h 361333"/>
                <a:gd name="connsiteX54" fmla="*/ 98405 w 361670"/>
                <a:gd name="connsiteY54" fmla="*/ 169176 h 361333"/>
                <a:gd name="connsiteX55" fmla="*/ 118853 w 361670"/>
                <a:gd name="connsiteY55" fmla="*/ 169176 h 361333"/>
                <a:gd name="connsiteX56" fmla="*/ 127160 w 361670"/>
                <a:gd name="connsiteY56" fmla="*/ 164068 h 361333"/>
                <a:gd name="connsiteX57" fmla="*/ 155275 w 361670"/>
                <a:gd name="connsiteY57" fmla="*/ 128318 h 361333"/>
                <a:gd name="connsiteX58" fmla="*/ 165500 w 361670"/>
                <a:gd name="connsiteY58" fmla="*/ 110443 h 361333"/>
                <a:gd name="connsiteX59" fmla="*/ 172528 w 361670"/>
                <a:gd name="connsiteY59" fmla="*/ 84907 h 361333"/>
                <a:gd name="connsiteX60" fmla="*/ 185308 w 361670"/>
                <a:gd name="connsiteY60" fmla="*/ 76608 h 361333"/>
                <a:gd name="connsiteX61" fmla="*/ 203200 w 361670"/>
                <a:gd name="connsiteY61" fmla="*/ 88099 h 361333"/>
                <a:gd name="connsiteX62" fmla="*/ 196810 w 361670"/>
                <a:gd name="connsiteY62" fmla="*/ 156408 h 361333"/>
                <a:gd name="connsiteX63" fmla="*/ 219814 w 361670"/>
                <a:gd name="connsiteY63" fmla="*/ 156408 h 361333"/>
                <a:gd name="connsiteX64" fmla="*/ 241540 w 361670"/>
                <a:gd name="connsiteY64" fmla="*/ 156408 h 361333"/>
                <a:gd name="connsiteX65" fmla="*/ 262626 w 361670"/>
                <a:gd name="connsiteY65" fmla="*/ 177475 h 361333"/>
                <a:gd name="connsiteX66" fmla="*/ 259431 w 361670"/>
                <a:gd name="connsiteY66" fmla="*/ 188966 h 361333"/>
                <a:gd name="connsiteX67" fmla="*/ 269016 w 361670"/>
                <a:gd name="connsiteY67" fmla="*/ 206841 h 361333"/>
                <a:gd name="connsiteX68" fmla="*/ 262626 w 361670"/>
                <a:gd name="connsiteY68" fmla="*/ 221524 h 361333"/>
                <a:gd name="connsiteX69" fmla="*/ 260709 w 361670"/>
                <a:gd name="connsiteY69" fmla="*/ 223439 h 361333"/>
                <a:gd name="connsiteX70" fmla="*/ 265821 w 361670"/>
                <a:gd name="connsiteY70" fmla="*/ 235569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61670" h="361333">
                  <a:moveTo>
                    <a:pt x="180835" y="0"/>
                  </a:moveTo>
                  <a:cubicBezTo>
                    <a:pt x="80513" y="0"/>
                    <a:pt x="0" y="81077"/>
                    <a:pt x="0" y="180667"/>
                  </a:cubicBezTo>
                  <a:cubicBezTo>
                    <a:pt x="0" y="280257"/>
                    <a:pt x="81152" y="361334"/>
                    <a:pt x="180835" y="361334"/>
                  </a:cubicBezTo>
                  <a:cubicBezTo>
                    <a:pt x="281157" y="361334"/>
                    <a:pt x="361670" y="280257"/>
                    <a:pt x="361670" y="180667"/>
                  </a:cubicBezTo>
                  <a:cubicBezTo>
                    <a:pt x="361670" y="81077"/>
                    <a:pt x="280518" y="0"/>
                    <a:pt x="180835" y="0"/>
                  </a:cubicBezTo>
                  <a:close/>
                  <a:moveTo>
                    <a:pt x="265821" y="235569"/>
                  </a:moveTo>
                  <a:cubicBezTo>
                    <a:pt x="265821" y="241314"/>
                    <a:pt x="263904" y="246422"/>
                    <a:pt x="259431" y="250252"/>
                  </a:cubicBezTo>
                  <a:cubicBezTo>
                    <a:pt x="258154" y="251529"/>
                    <a:pt x="256236" y="252806"/>
                    <a:pt x="254319" y="254082"/>
                  </a:cubicBezTo>
                  <a:cubicBezTo>
                    <a:pt x="256236" y="257274"/>
                    <a:pt x="257514" y="261105"/>
                    <a:pt x="257514" y="264935"/>
                  </a:cubicBezTo>
                  <a:cubicBezTo>
                    <a:pt x="257514" y="270681"/>
                    <a:pt x="255597" y="275788"/>
                    <a:pt x="251124" y="279618"/>
                  </a:cubicBezTo>
                  <a:cubicBezTo>
                    <a:pt x="247291" y="283449"/>
                    <a:pt x="242179" y="286002"/>
                    <a:pt x="236428" y="286002"/>
                  </a:cubicBezTo>
                  <a:lnTo>
                    <a:pt x="220453" y="286002"/>
                  </a:lnTo>
                  <a:lnTo>
                    <a:pt x="213424" y="286002"/>
                  </a:lnTo>
                  <a:lnTo>
                    <a:pt x="168055" y="286002"/>
                  </a:lnTo>
                  <a:cubicBezTo>
                    <a:pt x="153358" y="286002"/>
                    <a:pt x="139301" y="280257"/>
                    <a:pt x="128438" y="270042"/>
                  </a:cubicBezTo>
                  <a:cubicBezTo>
                    <a:pt x="126521" y="268127"/>
                    <a:pt x="123965" y="267489"/>
                    <a:pt x="122048" y="267489"/>
                  </a:cubicBezTo>
                  <a:lnTo>
                    <a:pt x="97766" y="267489"/>
                  </a:lnTo>
                  <a:cubicBezTo>
                    <a:pt x="93932" y="267489"/>
                    <a:pt x="91376" y="264935"/>
                    <a:pt x="91376" y="261105"/>
                  </a:cubicBezTo>
                  <a:cubicBezTo>
                    <a:pt x="91376" y="257274"/>
                    <a:pt x="93932" y="254721"/>
                    <a:pt x="97766" y="254721"/>
                  </a:cubicBezTo>
                  <a:lnTo>
                    <a:pt x="122048" y="254721"/>
                  </a:lnTo>
                  <a:cubicBezTo>
                    <a:pt x="127799" y="254721"/>
                    <a:pt x="132911" y="256636"/>
                    <a:pt x="137384" y="261105"/>
                  </a:cubicBezTo>
                  <a:cubicBezTo>
                    <a:pt x="145690" y="268766"/>
                    <a:pt x="156553" y="273234"/>
                    <a:pt x="168055" y="273234"/>
                  </a:cubicBezTo>
                  <a:lnTo>
                    <a:pt x="194893" y="273234"/>
                  </a:lnTo>
                  <a:cubicBezTo>
                    <a:pt x="193615" y="270681"/>
                    <a:pt x="192976" y="268127"/>
                    <a:pt x="192976" y="264935"/>
                  </a:cubicBezTo>
                  <a:cubicBezTo>
                    <a:pt x="192976" y="259190"/>
                    <a:pt x="194893" y="254721"/>
                    <a:pt x="198727" y="250890"/>
                  </a:cubicBezTo>
                  <a:cubicBezTo>
                    <a:pt x="194893" y="247060"/>
                    <a:pt x="192337" y="241953"/>
                    <a:pt x="192337" y="236207"/>
                  </a:cubicBezTo>
                  <a:cubicBezTo>
                    <a:pt x="192337" y="230462"/>
                    <a:pt x="194254" y="225355"/>
                    <a:pt x="198727" y="221524"/>
                  </a:cubicBezTo>
                  <a:cubicBezTo>
                    <a:pt x="199366" y="220886"/>
                    <a:pt x="199366" y="220886"/>
                    <a:pt x="200005" y="220247"/>
                  </a:cubicBezTo>
                  <a:cubicBezTo>
                    <a:pt x="196810" y="216417"/>
                    <a:pt x="194893" y="211948"/>
                    <a:pt x="194893" y="206841"/>
                  </a:cubicBezTo>
                  <a:cubicBezTo>
                    <a:pt x="194893" y="199819"/>
                    <a:pt x="198088" y="194073"/>
                    <a:pt x="203200" y="190243"/>
                  </a:cubicBezTo>
                  <a:cubicBezTo>
                    <a:pt x="200644" y="186412"/>
                    <a:pt x="199366" y="182582"/>
                    <a:pt x="199366" y="178113"/>
                  </a:cubicBezTo>
                  <a:cubicBezTo>
                    <a:pt x="199366" y="174921"/>
                    <a:pt x="200005" y="172368"/>
                    <a:pt x="201283" y="169814"/>
                  </a:cubicBezTo>
                  <a:lnTo>
                    <a:pt x="195532" y="169814"/>
                  </a:lnTo>
                  <a:cubicBezTo>
                    <a:pt x="195532" y="171091"/>
                    <a:pt x="195532" y="172368"/>
                    <a:pt x="195532" y="173644"/>
                  </a:cubicBezTo>
                  <a:cubicBezTo>
                    <a:pt x="195532" y="196627"/>
                    <a:pt x="182113" y="217055"/>
                    <a:pt x="161027" y="225993"/>
                  </a:cubicBezTo>
                  <a:cubicBezTo>
                    <a:pt x="160387" y="226631"/>
                    <a:pt x="159110" y="226631"/>
                    <a:pt x="158470" y="226631"/>
                  </a:cubicBezTo>
                  <a:cubicBezTo>
                    <a:pt x="155915" y="226631"/>
                    <a:pt x="153358" y="225355"/>
                    <a:pt x="152720" y="222801"/>
                  </a:cubicBezTo>
                  <a:cubicBezTo>
                    <a:pt x="151442" y="219609"/>
                    <a:pt x="152720" y="215779"/>
                    <a:pt x="155915" y="214502"/>
                  </a:cubicBezTo>
                  <a:cubicBezTo>
                    <a:pt x="172528" y="207479"/>
                    <a:pt x="182752" y="191519"/>
                    <a:pt x="182752" y="173644"/>
                  </a:cubicBezTo>
                  <a:cubicBezTo>
                    <a:pt x="182752" y="170452"/>
                    <a:pt x="182752" y="167260"/>
                    <a:pt x="182113" y="164707"/>
                  </a:cubicBezTo>
                  <a:cubicBezTo>
                    <a:pt x="182113" y="164707"/>
                    <a:pt x="182113" y="164068"/>
                    <a:pt x="182113" y="164068"/>
                  </a:cubicBezTo>
                  <a:cubicBezTo>
                    <a:pt x="182113" y="164068"/>
                    <a:pt x="182113" y="163430"/>
                    <a:pt x="182113" y="163430"/>
                  </a:cubicBezTo>
                  <a:cubicBezTo>
                    <a:pt x="182113" y="163430"/>
                    <a:pt x="182113" y="163430"/>
                    <a:pt x="182113" y="163430"/>
                  </a:cubicBezTo>
                  <a:cubicBezTo>
                    <a:pt x="182113" y="163430"/>
                    <a:pt x="182113" y="162792"/>
                    <a:pt x="182113" y="162792"/>
                  </a:cubicBezTo>
                  <a:cubicBezTo>
                    <a:pt x="182113" y="162153"/>
                    <a:pt x="182113" y="162153"/>
                    <a:pt x="182113" y="161515"/>
                  </a:cubicBezTo>
                  <a:cubicBezTo>
                    <a:pt x="182113" y="161515"/>
                    <a:pt x="182113" y="160876"/>
                    <a:pt x="182113" y="160876"/>
                  </a:cubicBezTo>
                  <a:cubicBezTo>
                    <a:pt x="198727" y="116827"/>
                    <a:pt x="195532" y="100229"/>
                    <a:pt x="192337" y="94483"/>
                  </a:cubicBezTo>
                  <a:cubicBezTo>
                    <a:pt x="190420" y="91930"/>
                    <a:pt x="188503" y="90014"/>
                    <a:pt x="184669" y="89376"/>
                  </a:cubicBezTo>
                  <a:lnTo>
                    <a:pt x="177640" y="113635"/>
                  </a:lnTo>
                  <a:cubicBezTo>
                    <a:pt x="175084" y="122573"/>
                    <a:pt x="170611" y="130233"/>
                    <a:pt x="164221" y="137256"/>
                  </a:cubicBezTo>
                  <a:cubicBezTo>
                    <a:pt x="157832" y="143640"/>
                    <a:pt x="146330" y="155769"/>
                    <a:pt x="138022" y="170452"/>
                  </a:cubicBezTo>
                  <a:cubicBezTo>
                    <a:pt x="134189" y="177475"/>
                    <a:pt x="126521" y="181944"/>
                    <a:pt x="118853" y="181944"/>
                  </a:cubicBezTo>
                  <a:lnTo>
                    <a:pt x="98405" y="181944"/>
                  </a:lnTo>
                  <a:cubicBezTo>
                    <a:pt x="94571" y="181944"/>
                    <a:pt x="92015" y="179390"/>
                    <a:pt x="92015" y="175560"/>
                  </a:cubicBezTo>
                  <a:cubicBezTo>
                    <a:pt x="92015" y="171729"/>
                    <a:pt x="94571" y="169176"/>
                    <a:pt x="98405" y="169176"/>
                  </a:cubicBezTo>
                  <a:lnTo>
                    <a:pt x="118853" y="169176"/>
                  </a:lnTo>
                  <a:cubicBezTo>
                    <a:pt x="122048" y="169176"/>
                    <a:pt x="125243" y="167260"/>
                    <a:pt x="127160" y="164068"/>
                  </a:cubicBezTo>
                  <a:cubicBezTo>
                    <a:pt x="136106" y="148108"/>
                    <a:pt x="148247" y="134702"/>
                    <a:pt x="155275" y="128318"/>
                  </a:cubicBezTo>
                  <a:cubicBezTo>
                    <a:pt x="160387" y="123211"/>
                    <a:pt x="164221" y="116827"/>
                    <a:pt x="165500" y="110443"/>
                  </a:cubicBezTo>
                  <a:lnTo>
                    <a:pt x="172528" y="84907"/>
                  </a:lnTo>
                  <a:cubicBezTo>
                    <a:pt x="173806" y="79162"/>
                    <a:pt x="179557" y="75331"/>
                    <a:pt x="185308" y="76608"/>
                  </a:cubicBezTo>
                  <a:cubicBezTo>
                    <a:pt x="192976" y="77885"/>
                    <a:pt x="199366" y="81715"/>
                    <a:pt x="203200" y="88099"/>
                  </a:cubicBezTo>
                  <a:cubicBezTo>
                    <a:pt x="210868" y="100867"/>
                    <a:pt x="208312" y="123849"/>
                    <a:pt x="196810" y="156408"/>
                  </a:cubicBezTo>
                  <a:lnTo>
                    <a:pt x="219814" y="156408"/>
                  </a:lnTo>
                  <a:lnTo>
                    <a:pt x="241540" y="156408"/>
                  </a:lnTo>
                  <a:cubicBezTo>
                    <a:pt x="253041" y="156408"/>
                    <a:pt x="262626" y="165984"/>
                    <a:pt x="262626" y="177475"/>
                  </a:cubicBezTo>
                  <a:cubicBezTo>
                    <a:pt x="262626" y="181305"/>
                    <a:pt x="261349" y="185774"/>
                    <a:pt x="259431" y="188966"/>
                  </a:cubicBezTo>
                  <a:cubicBezTo>
                    <a:pt x="265182" y="192796"/>
                    <a:pt x="269016" y="199180"/>
                    <a:pt x="269016" y="206841"/>
                  </a:cubicBezTo>
                  <a:cubicBezTo>
                    <a:pt x="269016" y="212587"/>
                    <a:pt x="267099" y="217694"/>
                    <a:pt x="262626" y="221524"/>
                  </a:cubicBezTo>
                  <a:cubicBezTo>
                    <a:pt x="261987" y="222163"/>
                    <a:pt x="261349" y="222801"/>
                    <a:pt x="260709" y="223439"/>
                  </a:cubicBezTo>
                  <a:cubicBezTo>
                    <a:pt x="263904" y="226631"/>
                    <a:pt x="265821" y="231100"/>
                    <a:pt x="265821" y="235569"/>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78" name="Graphic 4">
              <a:extLst>
                <a:ext uri="{FF2B5EF4-FFF2-40B4-BE49-F238E27FC236}">
                  <a16:creationId xmlns:a16="http://schemas.microsoft.com/office/drawing/2014/main" id="{8EEB775A-4DFC-9FB8-2B10-9E6213CCFC4F}"/>
                </a:ext>
              </a:extLst>
            </p:cNvPr>
            <p:cNvSpPr/>
            <p:nvPr/>
          </p:nvSpPr>
          <p:spPr>
            <a:xfrm>
              <a:off x="6352875" y="4565348"/>
              <a:ext cx="38978" cy="16598"/>
            </a:xfrm>
            <a:custGeom>
              <a:avLst/>
              <a:gdLst>
                <a:gd name="connsiteX0" fmla="*/ 30672 w 38978"/>
                <a:gd name="connsiteY0" fmla="*/ 0 h 16598"/>
                <a:gd name="connsiteX1" fmla="*/ 8307 w 38978"/>
                <a:gd name="connsiteY1" fmla="*/ 0 h 16598"/>
                <a:gd name="connsiteX2" fmla="*/ 0 w 38978"/>
                <a:gd name="connsiteY2" fmla="*/ 8299 h 16598"/>
                <a:gd name="connsiteX3" fmla="*/ 2556 w 38978"/>
                <a:gd name="connsiteY3" fmla="*/ 14045 h 16598"/>
                <a:gd name="connsiteX4" fmla="*/ 7668 w 38978"/>
                <a:gd name="connsiteY4" fmla="*/ 16598 h 16598"/>
                <a:gd name="connsiteX5" fmla="*/ 14697 w 38978"/>
                <a:gd name="connsiteY5" fmla="*/ 16598 h 16598"/>
                <a:gd name="connsiteX6" fmla="*/ 30672 w 38978"/>
                <a:gd name="connsiteY6" fmla="*/ 16598 h 16598"/>
                <a:gd name="connsiteX7" fmla="*/ 36423 w 38978"/>
                <a:gd name="connsiteY7" fmla="*/ 14045 h 16598"/>
                <a:gd name="connsiteX8" fmla="*/ 38978 w 38978"/>
                <a:gd name="connsiteY8" fmla="*/ 8299 h 16598"/>
                <a:gd name="connsiteX9" fmla="*/ 30672 w 38978"/>
                <a:gd name="connsiteY9" fmla="*/ 0 h 1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78" h="16598">
                  <a:moveTo>
                    <a:pt x="30672" y="0"/>
                  </a:moveTo>
                  <a:lnTo>
                    <a:pt x="8307" y="0"/>
                  </a:lnTo>
                  <a:cubicBezTo>
                    <a:pt x="3834" y="0"/>
                    <a:pt x="0" y="3830"/>
                    <a:pt x="0" y="8299"/>
                  </a:cubicBezTo>
                  <a:cubicBezTo>
                    <a:pt x="0" y="10214"/>
                    <a:pt x="639" y="12768"/>
                    <a:pt x="2556" y="14045"/>
                  </a:cubicBezTo>
                  <a:cubicBezTo>
                    <a:pt x="3834" y="15322"/>
                    <a:pt x="5751" y="15960"/>
                    <a:pt x="7668" y="16598"/>
                  </a:cubicBezTo>
                  <a:lnTo>
                    <a:pt x="14697" y="16598"/>
                  </a:lnTo>
                  <a:lnTo>
                    <a:pt x="30672" y="16598"/>
                  </a:lnTo>
                  <a:cubicBezTo>
                    <a:pt x="32589" y="16598"/>
                    <a:pt x="35145" y="15960"/>
                    <a:pt x="36423" y="14045"/>
                  </a:cubicBezTo>
                  <a:cubicBezTo>
                    <a:pt x="37700" y="12768"/>
                    <a:pt x="38978" y="10214"/>
                    <a:pt x="38978" y="8299"/>
                  </a:cubicBezTo>
                  <a:cubicBezTo>
                    <a:pt x="38978" y="3192"/>
                    <a:pt x="35145" y="0"/>
                    <a:pt x="30672" y="0"/>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9" name="Graphic 4">
            <a:extLst>
              <a:ext uri="{FF2B5EF4-FFF2-40B4-BE49-F238E27FC236}">
                <a16:creationId xmlns:a16="http://schemas.microsoft.com/office/drawing/2014/main" id="{ED5C2508-AEEE-9E09-9DC5-A2ABD8DCAFE9}"/>
              </a:ext>
            </a:extLst>
          </p:cNvPr>
          <p:cNvGrpSpPr/>
          <p:nvPr/>
        </p:nvGrpSpPr>
        <p:grpSpPr>
          <a:xfrm>
            <a:off x="7667632" y="4082545"/>
            <a:ext cx="240030" cy="240030"/>
            <a:chOff x="6147119" y="4792617"/>
            <a:chExt cx="361670" cy="361333"/>
          </a:xfrm>
          <a:solidFill>
            <a:schemeClr val="accent4"/>
          </a:solidFill>
        </p:grpSpPr>
        <p:sp>
          <p:nvSpPr>
            <p:cNvPr id="80" name="Graphic 4">
              <a:extLst>
                <a:ext uri="{FF2B5EF4-FFF2-40B4-BE49-F238E27FC236}">
                  <a16:creationId xmlns:a16="http://schemas.microsoft.com/office/drawing/2014/main" id="{448C44E6-1203-0C4F-8516-B53620A6996A}"/>
                </a:ext>
              </a:extLst>
            </p:cNvPr>
            <p:cNvSpPr/>
            <p:nvPr/>
          </p:nvSpPr>
          <p:spPr>
            <a:xfrm>
              <a:off x="6247441" y="4896038"/>
              <a:ext cx="14057" cy="14044"/>
            </a:xfrm>
            <a:custGeom>
              <a:avLst/>
              <a:gdLst>
                <a:gd name="connsiteX0" fmla="*/ 7029 w 14057"/>
                <a:gd name="connsiteY0" fmla="*/ 14045 h 14044"/>
                <a:gd name="connsiteX1" fmla="*/ 14058 w 14057"/>
                <a:gd name="connsiteY1" fmla="*/ 7023 h 14044"/>
                <a:gd name="connsiteX2" fmla="*/ 7029 w 14057"/>
                <a:gd name="connsiteY2" fmla="*/ 0 h 14044"/>
                <a:gd name="connsiteX3" fmla="*/ 0 w 14057"/>
                <a:gd name="connsiteY3" fmla="*/ 7023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3"/>
                  </a:cubicBezTo>
                  <a:cubicBezTo>
                    <a:pt x="14058" y="3192"/>
                    <a:pt x="10863" y="0"/>
                    <a:pt x="7029" y="0"/>
                  </a:cubicBezTo>
                  <a:cubicBezTo>
                    <a:pt x="3195" y="0"/>
                    <a:pt x="0" y="3192"/>
                    <a:pt x="0" y="7023"/>
                  </a:cubicBezTo>
                  <a:cubicBezTo>
                    <a:pt x="0" y="10853"/>
                    <a:pt x="3195" y="14045"/>
                    <a:pt x="7029" y="1404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1" name="Graphic 4">
              <a:extLst>
                <a:ext uri="{FF2B5EF4-FFF2-40B4-BE49-F238E27FC236}">
                  <a16:creationId xmlns:a16="http://schemas.microsoft.com/office/drawing/2014/main" id="{3F4B1220-BD77-DF60-89A5-03EBBA9CF2E9}"/>
                </a:ext>
              </a:extLst>
            </p:cNvPr>
            <p:cNvSpPr/>
            <p:nvPr/>
          </p:nvSpPr>
          <p:spPr>
            <a:xfrm>
              <a:off x="6234661" y="4946472"/>
              <a:ext cx="38978" cy="51710"/>
            </a:xfrm>
            <a:custGeom>
              <a:avLst/>
              <a:gdLst>
                <a:gd name="connsiteX0" fmla="*/ 0 w 38978"/>
                <a:gd name="connsiteY0" fmla="*/ 0 h 51710"/>
                <a:gd name="connsiteX1" fmla="*/ 38979 w 38978"/>
                <a:gd name="connsiteY1" fmla="*/ 0 h 51710"/>
                <a:gd name="connsiteX2" fmla="*/ 38979 w 38978"/>
                <a:gd name="connsiteY2" fmla="*/ 51710 h 51710"/>
                <a:gd name="connsiteX3" fmla="*/ 0 w 38978"/>
                <a:gd name="connsiteY3" fmla="*/ 51710 h 51710"/>
              </a:gdLst>
              <a:ahLst/>
              <a:cxnLst>
                <a:cxn ang="0">
                  <a:pos x="connsiteX0" y="connsiteY0"/>
                </a:cxn>
                <a:cxn ang="0">
                  <a:pos x="connsiteX1" y="connsiteY1"/>
                </a:cxn>
                <a:cxn ang="0">
                  <a:pos x="connsiteX2" y="connsiteY2"/>
                </a:cxn>
                <a:cxn ang="0">
                  <a:pos x="connsiteX3" y="connsiteY3"/>
                </a:cxn>
              </a:cxnLst>
              <a:rect l="l" t="t" r="r" b="b"/>
              <a:pathLst>
                <a:path w="38978" h="51710">
                  <a:moveTo>
                    <a:pt x="0" y="0"/>
                  </a:moveTo>
                  <a:lnTo>
                    <a:pt x="38979" y="0"/>
                  </a:lnTo>
                  <a:lnTo>
                    <a:pt x="38979" y="51710"/>
                  </a:lnTo>
                  <a:lnTo>
                    <a:pt x="0" y="51710"/>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2" name="Graphic 4">
              <a:extLst>
                <a:ext uri="{FF2B5EF4-FFF2-40B4-BE49-F238E27FC236}">
                  <a16:creationId xmlns:a16="http://schemas.microsoft.com/office/drawing/2014/main" id="{51DC92BF-A4BB-46A5-4FD6-0CEDE89452E1}"/>
                </a:ext>
              </a:extLst>
            </p:cNvPr>
            <p:cNvSpPr/>
            <p:nvPr/>
          </p:nvSpPr>
          <p:spPr>
            <a:xfrm>
              <a:off x="6393770" y="4896038"/>
              <a:ext cx="14057" cy="14044"/>
            </a:xfrm>
            <a:custGeom>
              <a:avLst/>
              <a:gdLst>
                <a:gd name="connsiteX0" fmla="*/ 7029 w 14057"/>
                <a:gd name="connsiteY0" fmla="*/ 14045 h 14044"/>
                <a:gd name="connsiteX1" fmla="*/ 14058 w 14057"/>
                <a:gd name="connsiteY1" fmla="*/ 7023 h 14044"/>
                <a:gd name="connsiteX2" fmla="*/ 7029 w 14057"/>
                <a:gd name="connsiteY2" fmla="*/ 0 h 14044"/>
                <a:gd name="connsiteX3" fmla="*/ 0 w 14057"/>
                <a:gd name="connsiteY3" fmla="*/ 7023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3"/>
                  </a:cubicBezTo>
                  <a:cubicBezTo>
                    <a:pt x="14058" y="3192"/>
                    <a:pt x="10863" y="0"/>
                    <a:pt x="7029" y="0"/>
                  </a:cubicBezTo>
                  <a:cubicBezTo>
                    <a:pt x="3195" y="0"/>
                    <a:pt x="0" y="3192"/>
                    <a:pt x="0" y="7023"/>
                  </a:cubicBezTo>
                  <a:cubicBezTo>
                    <a:pt x="0" y="10853"/>
                    <a:pt x="3195" y="14045"/>
                    <a:pt x="7029" y="1404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3" name="Graphic 4">
              <a:extLst>
                <a:ext uri="{FF2B5EF4-FFF2-40B4-BE49-F238E27FC236}">
                  <a16:creationId xmlns:a16="http://schemas.microsoft.com/office/drawing/2014/main" id="{BC99C18C-FCEC-1614-27A0-93C1CAA6E18A}"/>
                </a:ext>
              </a:extLst>
            </p:cNvPr>
            <p:cNvSpPr/>
            <p:nvPr/>
          </p:nvSpPr>
          <p:spPr>
            <a:xfrm>
              <a:off x="6147119" y="4792617"/>
              <a:ext cx="361670" cy="361333"/>
            </a:xfrm>
            <a:custGeom>
              <a:avLst/>
              <a:gdLst>
                <a:gd name="connsiteX0" fmla="*/ 180835 w 361670"/>
                <a:gd name="connsiteY0" fmla="*/ 0 h 361333"/>
                <a:gd name="connsiteX1" fmla="*/ 0 w 361670"/>
                <a:gd name="connsiteY1" fmla="*/ 180667 h 361333"/>
                <a:gd name="connsiteX2" fmla="*/ 180835 w 361670"/>
                <a:gd name="connsiteY2" fmla="*/ 361334 h 361333"/>
                <a:gd name="connsiteX3" fmla="*/ 361670 w 361670"/>
                <a:gd name="connsiteY3" fmla="*/ 180667 h 361333"/>
                <a:gd name="connsiteX4" fmla="*/ 180835 w 361670"/>
                <a:gd name="connsiteY4" fmla="*/ 0 h 361333"/>
                <a:gd name="connsiteX5" fmla="*/ 253681 w 361670"/>
                <a:gd name="connsiteY5" fmla="*/ 90653 h 361333"/>
                <a:gd name="connsiteX6" fmla="*/ 273489 w 361670"/>
                <a:gd name="connsiteY6" fmla="*/ 110443 h 361333"/>
                <a:gd name="connsiteX7" fmla="*/ 253681 w 361670"/>
                <a:gd name="connsiteY7" fmla="*/ 130233 h 361333"/>
                <a:gd name="connsiteX8" fmla="*/ 233872 w 361670"/>
                <a:gd name="connsiteY8" fmla="*/ 110443 h 361333"/>
                <a:gd name="connsiteX9" fmla="*/ 253681 w 361670"/>
                <a:gd name="connsiteY9" fmla="*/ 90653 h 361333"/>
                <a:gd name="connsiteX10" fmla="*/ 107351 w 361670"/>
                <a:gd name="connsiteY10" fmla="*/ 90653 h 361333"/>
                <a:gd name="connsiteX11" fmla="*/ 127160 w 361670"/>
                <a:gd name="connsiteY11" fmla="*/ 110443 h 361333"/>
                <a:gd name="connsiteX12" fmla="*/ 107351 w 361670"/>
                <a:gd name="connsiteY12" fmla="*/ 130233 h 361333"/>
                <a:gd name="connsiteX13" fmla="*/ 87542 w 361670"/>
                <a:gd name="connsiteY13" fmla="*/ 110443 h 361333"/>
                <a:gd name="connsiteX14" fmla="*/ 107351 w 361670"/>
                <a:gd name="connsiteY14" fmla="*/ 90653 h 361333"/>
                <a:gd name="connsiteX15" fmla="*/ 69011 w 361670"/>
                <a:gd name="connsiteY15" fmla="*/ 152577 h 361333"/>
                <a:gd name="connsiteX16" fmla="*/ 38978 w 361670"/>
                <a:gd name="connsiteY16" fmla="*/ 197265 h 361333"/>
                <a:gd name="connsiteX17" fmla="*/ 33867 w 361670"/>
                <a:gd name="connsiteY17" fmla="*/ 199819 h 361333"/>
                <a:gd name="connsiteX18" fmla="*/ 30033 w 361670"/>
                <a:gd name="connsiteY18" fmla="*/ 198542 h 361333"/>
                <a:gd name="connsiteX19" fmla="*/ 28116 w 361670"/>
                <a:gd name="connsiteY19" fmla="*/ 189604 h 361333"/>
                <a:gd name="connsiteX20" fmla="*/ 58148 w 361670"/>
                <a:gd name="connsiteY20" fmla="*/ 144916 h 361333"/>
                <a:gd name="connsiteX21" fmla="*/ 67094 w 361670"/>
                <a:gd name="connsiteY21" fmla="*/ 143001 h 361333"/>
                <a:gd name="connsiteX22" fmla="*/ 69011 w 361670"/>
                <a:gd name="connsiteY22" fmla="*/ 152577 h 361333"/>
                <a:gd name="connsiteX23" fmla="*/ 139301 w 361670"/>
                <a:gd name="connsiteY23" fmla="*/ 211310 h 361333"/>
                <a:gd name="connsiteX24" fmla="*/ 132911 w 361670"/>
                <a:gd name="connsiteY24" fmla="*/ 217694 h 361333"/>
                <a:gd name="connsiteX25" fmla="*/ 127799 w 361670"/>
                <a:gd name="connsiteY25" fmla="*/ 217694 h 361333"/>
                <a:gd name="connsiteX26" fmla="*/ 127799 w 361670"/>
                <a:gd name="connsiteY26" fmla="*/ 276427 h 361333"/>
                <a:gd name="connsiteX27" fmla="*/ 121409 w 361670"/>
                <a:gd name="connsiteY27" fmla="*/ 282811 h 361333"/>
                <a:gd name="connsiteX28" fmla="*/ 115019 w 361670"/>
                <a:gd name="connsiteY28" fmla="*/ 276427 h 361333"/>
                <a:gd name="connsiteX29" fmla="*/ 115019 w 361670"/>
                <a:gd name="connsiteY29" fmla="*/ 217694 h 361333"/>
                <a:gd name="connsiteX30" fmla="*/ 100961 w 361670"/>
                <a:gd name="connsiteY30" fmla="*/ 217694 h 361333"/>
                <a:gd name="connsiteX31" fmla="*/ 100961 w 361670"/>
                <a:gd name="connsiteY31" fmla="*/ 276427 h 361333"/>
                <a:gd name="connsiteX32" fmla="*/ 94571 w 361670"/>
                <a:gd name="connsiteY32" fmla="*/ 282811 h 361333"/>
                <a:gd name="connsiteX33" fmla="*/ 88181 w 361670"/>
                <a:gd name="connsiteY33" fmla="*/ 276427 h 361333"/>
                <a:gd name="connsiteX34" fmla="*/ 88181 w 361670"/>
                <a:gd name="connsiteY34" fmla="*/ 217694 h 361333"/>
                <a:gd name="connsiteX35" fmla="*/ 81152 w 361670"/>
                <a:gd name="connsiteY35" fmla="*/ 217694 h 361333"/>
                <a:gd name="connsiteX36" fmla="*/ 74762 w 361670"/>
                <a:gd name="connsiteY36" fmla="*/ 211310 h 361333"/>
                <a:gd name="connsiteX37" fmla="*/ 74762 w 361670"/>
                <a:gd name="connsiteY37" fmla="*/ 146832 h 361333"/>
                <a:gd name="connsiteX38" fmla="*/ 81152 w 361670"/>
                <a:gd name="connsiteY38" fmla="*/ 140448 h 361333"/>
                <a:gd name="connsiteX39" fmla="*/ 132911 w 361670"/>
                <a:gd name="connsiteY39" fmla="*/ 140448 h 361333"/>
                <a:gd name="connsiteX40" fmla="*/ 139301 w 361670"/>
                <a:gd name="connsiteY40" fmla="*/ 146832 h 361333"/>
                <a:gd name="connsiteX41" fmla="*/ 139301 w 361670"/>
                <a:gd name="connsiteY41" fmla="*/ 211310 h 361333"/>
                <a:gd name="connsiteX42" fmla="*/ 213424 w 361670"/>
                <a:gd name="connsiteY42" fmla="*/ 148108 h 361333"/>
                <a:gd name="connsiteX43" fmla="*/ 210868 w 361670"/>
                <a:gd name="connsiteY43" fmla="*/ 148747 h 361333"/>
                <a:gd name="connsiteX44" fmla="*/ 205117 w 361670"/>
                <a:gd name="connsiteY44" fmla="*/ 144916 h 361333"/>
                <a:gd name="connsiteX45" fmla="*/ 180196 w 361670"/>
                <a:gd name="connsiteY45" fmla="*/ 94483 h 361333"/>
                <a:gd name="connsiteX46" fmla="*/ 155275 w 361670"/>
                <a:gd name="connsiteY46" fmla="*/ 144916 h 361333"/>
                <a:gd name="connsiteX47" fmla="*/ 149525 w 361670"/>
                <a:gd name="connsiteY47" fmla="*/ 148747 h 361333"/>
                <a:gd name="connsiteX48" fmla="*/ 146969 w 361670"/>
                <a:gd name="connsiteY48" fmla="*/ 148108 h 361333"/>
                <a:gd name="connsiteX49" fmla="*/ 144412 w 361670"/>
                <a:gd name="connsiteY49" fmla="*/ 139809 h 361333"/>
                <a:gd name="connsiteX50" fmla="*/ 175084 w 361670"/>
                <a:gd name="connsiteY50" fmla="*/ 79162 h 361333"/>
                <a:gd name="connsiteX51" fmla="*/ 181474 w 361670"/>
                <a:gd name="connsiteY51" fmla="*/ 75331 h 361333"/>
                <a:gd name="connsiteX52" fmla="*/ 187864 w 361670"/>
                <a:gd name="connsiteY52" fmla="*/ 79162 h 361333"/>
                <a:gd name="connsiteX53" fmla="*/ 218536 w 361670"/>
                <a:gd name="connsiteY53" fmla="*/ 139809 h 361333"/>
                <a:gd name="connsiteX54" fmla="*/ 213424 w 361670"/>
                <a:gd name="connsiteY54" fmla="*/ 148108 h 361333"/>
                <a:gd name="connsiteX55" fmla="*/ 286269 w 361670"/>
                <a:gd name="connsiteY55" fmla="*/ 211310 h 361333"/>
                <a:gd name="connsiteX56" fmla="*/ 279879 w 361670"/>
                <a:gd name="connsiteY56" fmla="*/ 217694 h 361333"/>
                <a:gd name="connsiteX57" fmla="*/ 274767 w 361670"/>
                <a:gd name="connsiteY57" fmla="*/ 217694 h 361333"/>
                <a:gd name="connsiteX58" fmla="*/ 274767 w 361670"/>
                <a:gd name="connsiteY58" fmla="*/ 276427 h 361333"/>
                <a:gd name="connsiteX59" fmla="*/ 268377 w 361670"/>
                <a:gd name="connsiteY59" fmla="*/ 282811 h 361333"/>
                <a:gd name="connsiteX60" fmla="*/ 261987 w 361670"/>
                <a:gd name="connsiteY60" fmla="*/ 276427 h 361333"/>
                <a:gd name="connsiteX61" fmla="*/ 261987 w 361670"/>
                <a:gd name="connsiteY61" fmla="*/ 217694 h 361333"/>
                <a:gd name="connsiteX62" fmla="*/ 247929 w 361670"/>
                <a:gd name="connsiteY62" fmla="*/ 217694 h 361333"/>
                <a:gd name="connsiteX63" fmla="*/ 247929 w 361670"/>
                <a:gd name="connsiteY63" fmla="*/ 276427 h 361333"/>
                <a:gd name="connsiteX64" fmla="*/ 241540 w 361670"/>
                <a:gd name="connsiteY64" fmla="*/ 282811 h 361333"/>
                <a:gd name="connsiteX65" fmla="*/ 235150 w 361670"/>
                <a:gd name="connsiteY65" fmla="*/ 276427 h 361333"/>
                <a:gd name="connsiteX66" fmla="*/ 235150 w 361670"/>
                <a:gd name="connsiteY66" fmla="*/ 217694 h 361333"/>
                <a:gd name="connsiteX67" fmla="*/ 228121 w 361670"/>
                <a:gd name="connsiteY67" fmla="*/ 217694 h 361333"/>
                <a:gd name="connsiteX68" fmla="*/ 221731 w 361670"/>
                <a:gd name="connsiteY68" fmla="*/ 211310 h 361333"/>
                <a:gd name="connsiteX69" fmla="*/ 221731 w 361670"/>
                <a:gd name="connsiteY69" fmla="*/ 146832 h 361333"/>
                <a:gd name="connsiteX70" fmla="*/ 228121 w 361670"/>
                <a:gd name="connsiteY70" fmla="*/ 140448 h 361333"/>
                <a:gd name="connsiteX71" fmla="*/ 279879 w 361670"/>
                <a:gd name="connsiteY71" fmla="*/ 140448 h 361333"/>
                <a:gd name="connsiteX72" fmla="*/ 286269 w 361670"/>
                <a:gd name="connsiteY72" fmla="*/ 146832 h 361333"/>
                <a:gd name="connsiteX73" fmla="*/ 286269 w 361670"/>
                <a:gd name="connsiteY73" fmla="*/ 211310 h 361333"/>
                <a:gd name="connsiteX74" fmla="*/ 327804 w 361670"/>
                <a:gd name="connsiteY74" fmla="*/ 199819 h 361333"/>
                <a:gd name="connsiteX75" fmla="*/ 322692 w 361670"/>
                <a:gd name="connsiteY75" fmla="*/ 197265 h 361333"/>
                <a:gd name="connsiteX76" fmla="*/ 292659 w 361670"/>
                <a:gd name="connsiteY76" fmla="*/ 152577 h 361333"/>
                <a:gd name="connsiteX77" fmla="*/ 294576 w 361670"/>
                <a:gd name="connsiteY77" fmla="*/ 143640 h 361333"/>
                <a:gd name="connsiteX78" fmla="*/ 303522 w 361670"/>
                <a:gd name="connsiteY78" fmla="*/ 145555 h 361333"/>
                <a:gd name="connsiteX79" fmla="*/ 333555 w 361670"/>
                <a:gd name="connsiteY79" fmla="*/ 190243 h 361333"/>
                <a:gd name="connsiteX80" fmla="*/ 331638 w 361670"/>
                <a:gd name="connsiteY80" fmla="*/ 199180 h 361333"/>
                <a:gd name="connsiteX81" fmla="*/ 327804 w 361670"/>
                <a:gd name="connsiteY81" fmla="*/ 199819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61670" h="361333">
                  <a:moveTo>
                    <a:pt x="180835" y="0"/>
                  </a:moveTo>
                  <a:cubicBezTo>
                    <a:pt x="80513" y="0"/>
                    <a:pt x="0" y="81077"/>
                    <a:pt x="0" y="180667"/>
                  </a:cubicBezTo>
                  <a:cubicBezTo>
                    <a:pt x="0" y="280257"/>
                    <a:pt x="81152" y="361334"/>
                    <a:pt x="180835" y="361334"/>
                  </a:cubicBezTo>
                  <a:cubicBezTo>
                    <a:pt x="280518" y="361334"/>
                    <a:pt x="361670" y="280257"/>
                    <a:pt x="361670" y="180667"/>
                  </a:cubicBezTo>
                  <a:cubicBezTo>
                    <a:pt x="361670" y="81077"/>
                    <a:pt x="280518" y="0"/>
                    <a:pt x="180835" y="0"/>
                  </a:cubicBezTo>
                  <a:close/>
                  <a:moveTo>
                    <a:pt x="253681" y="90653"/>
                  </a:moveTo>
                  <a:cubicBezTo>
                    <a:pt x="264544" y="90653"/>
                    <a:pt x="273489" y="99590"/>
                    <a:pt x="273489" y="110443"/>
                  </a:cubicBezTo>
                  <a:cubicBezTo>
                    <a:pt x="273489" y="121296"/>
                    <a:pt x="264544" y="130233"/>
                    <a:pt x="253681" y="130233"/>
                  </a:cubicBezTo>
                  <a:cubicBezTo>
                    <a:pt x="242818" y="130233"/>
                    <a:pt x="233872" y="121296"/>
                    <a:pt x="233872" y="110443"/>
                  </a:cubicBezTo>
                  <a:cubicBezTo>
                    <a:pt x="233872" y="99590"/>
                    <a:pt x="242818" y="90653"/>
                    <a:pt x="253681" y="90653"/>
                  </a:cubicBezTo>
                  <a:close/>
                  <a:moveTo>
                    <a:pt x="107351" y="90653"/>
                  </a:moveTo>
                  <a:cubicBezTo>
                    <a:pt x="118214" y="90653"/>
                    <a:pt x="127160" y="99590"/>
                    <a:pt x="127160" y="110443"/>
                  </a:cubicBezTo>
                  <a:cubicBezTo>
                    <a:pt x="127160" y="121296"/>
                    <a:pt x="118214" y="130233"/>
                    <a:pt x="107351" y="130233"/>
                  </a:cubicBezTo>
                  <a:cubicBezTo>
                    <a:pt x="96488" y="130233"/>
                    <a:pt x="87542" y="121296"/>
                    <a:pt x="87542" y="110443"/>
                  </a:cubicBezTo>
                  <a:cubicBezTo>
                    <a:pt x="87542" y="99590"/>
                    <a:pt x="96488" y="90653"/>
                    <a:pt x="107351" y="90653"/>
                  </a:cubicBezTo>
                  <a:close/>
                  <a:moveTo>
                    <a:pt x="69011" y="152577"/>
                  </a:moveTo>
                  <a:lnTo>
                    <a:pt x="38978" y="197265"/>
                  </a:lnTo>
                  <a:cubicBezTo>
                    <a:pt x="37701" y="199180"/>
                    <a:pt x="35783" y="199819"/>
                    <a:pt x="33867" y="199819"/>
                  </a:cubicBezTo>
                  <a:cubicBezTo>
                    <a:pt x="32589" y="199819"/>
                    <a:pt x="31311" y="199180"/>
                    <a:pt x="30033" y="198542"/>
                  </a:cubicBezTo>
                  <a:cubicBezTo>
                    <a:pt x="26838" y="196627"/>
                    <a:pt x="26199" y="192796"/>
                    <a:pt x="28116" y="189604"/>
                  </a:cubicBezTo>
                  <a:lnTo>
                    <a:pt x="58148" y="144916"/>
                  </a:lnTo>
                  <a:cubicBezTo>
                    <a:pt x="60066" y="141724"/>
                    <a:pt x="63899" y="141086"/>
                    <a:pt x="67094" y="143001"/>
                  </a:cubicBezTo>
                  <a:cubicBezTo>
                    <a:pt x="70289" y="145555"/>
                    <a:pt x="70928" y="149385"/>
                    <a:pt x="69011" y="152577"/>
                  </a:cubicBezTo>
                  <a:close/>
                  <a:moveTo>
                    <a:pt x="139301" y="211310"/>
                  </a:moveTo>
                  <a:cubicBezTo>
                    <a:pt x="139301" y="215140"/>
                    <a:pt x="136745" y="217694"/>
                    <a:pt x="132911" y="217694"/>
                  </a:cubicBezTo>
                  <a:lnTo>
                    <a:pt x="127799" y="217694"/>
                  </a:lnTo>
                  <a:lnTo>
                    <a:pt x="127799" y="276427"/>
                  </a:lnTo>
                  <a:cubicBezTo>
                    <a:pt x="127799" y="280257"/>
                    <a:pt x="125243" y="282811"/>
                    <a:pt x="121409" y="282811"/>
                  </a:cubicBezTo>
                  <a:cubicBezTo>
                    <a:pt x="117575" y="282811"/>
                    <a:pt x="115019" y="280257"/>
                    <a:pt x="115019" y="276427"/>
                  </a:cubicBezTo>
                  <a:lnTo>
                    <a:pt x="115019" y="217694"/>
                  </a:lnTo>
                  <a:lnTo>
                    <a:pt x="100961" y="217694"/>
                  </a:lnTo>
                  <a:lnTo>
                    <a:pt x="100961" y="276427"/>
                  </a:lnTo>
                  <a:cubicBezTo>
                    <a:pt x="100961" y="280257"/>
                    <a:pt x="98405" y="282811"/>
                    <a:pt x="94571" y="282811"/>
                  </a:cubicBezTo>
                  <a:cubicBezTo>
                    <a:pt x="90737" y="282811"/>
                    <a:pt x="88181" y="280257"/>
                    <a:pt x="88181" y="276427"/>
                  </a:cubicBezTo>
                  <a:lnTo>
                    <a:pt x="88181" y="217694"/>
                  </a:lnTo>
                  <a:lnTo>
                    <a:pt x="81152" y="217694"/>
                  </a:lnTo>
                  <a:cubicBezTo>
                    <a:pt x="77318" y="217694"/>
                    <a:pt x="74762" y="215140"/>
                    <a:pt x="74762" y="211310"/>
                  </a:cubicBezTo>
                  <a:lnTo>
                    <a:pt x="74762" y="146832"/>
                  </a:lnTo>
                  <a:cubicBezTo>
                    <a:pt x="74762" y="143001"/>
                    <a:pt x="77318" y="140448"/>
                    <a:pt x="81152" y="140448"/>
                  </a:cubicBezTo>
                  <a:lnTo>
                    <a:pt x="132911" y="140448"/>
                  </a:lnTo>
                  <a:cubicBezTo>
                    <a:pt x="136745" y="140448"/>
                    <a:pt x="139301" y="143001"/>
                    <a:pt x="139301" y="146832"/>
                  </a:cubicBezTo>
                  <a:lnTo>
                    <a:pt x="139301" y="211310"/>
                  </a:lnTo>
                  <a:close/>
                  <a:moveTo>
                    <a:pt x="213424" y="148108"/>
                  </a:moveTo>
                  <a:cubicBezTo>
                    <a:pt x="212785" y="148747"/>
                    <a:pt x="211507" y="148747"/>
                    <a:pt x="210868" y="148747"/>
                  </a:cubicBezTo>
                  <a:cubicBezTo>
                    <a:pt x="208312" y="148747"/>
                    <a:pt x="206395" y="147470"/>
                    <a:pt x="205117" y="144916"/>
                  </a:cubicBezTo>
                  <a:lnTo>
                    <a:pt x="180196" y="94483"/>
                  </a:lnTo>
                  <a:lnTo>
                    <a:pt x="155275" y="144916"/>
                  </a:lnTo>
                  <a:cubicBezTo>
                    <a:pt x="153997" y="147470"/>
                    <a:pt x="152080" y="148747"/>
                    <a:pt x="149525" y="148747"/>
                  </a:cubicBezTo>
                  <a:cubicBezTo>
                    <a:pt x="148885" y="148747"/>
                    <a:pt x="147607" y="148747"/>
                    <a:pt x="146969" y="148108"/>
                  </a:cubicBezTo>
                  <a:cubicBezTo>
                    <a:pt x="143774" y="146832"/>
                    <a:pt x="142496" y="143001"/>
                    <a:pt x="144412" y="139809"/>
                  </a:cubicBezTo>
                  <a:lnTo>
                    <a:pt x="175084" y="79162"/>
                  </a:lnTo>
                  <a:cubicBezTo>
                    <a:pt x="176362" y="76608"/>
                    <a:pt x="178918" y="75331"/>
                    <a:pt x="181474" y="75331"/>
                  </a:cubicBezTo>
                  <a:cubicBezTo>
                    <a:pt x="184030" y="75331"/>
                    <a:pt x="186586" y="76608"/>
                    <a:pt x="187864" y="79162"/>
                  </a:cubicBezTo>
                  <a:lnTo>
                    <a:pt x="218536" y="139809"/>
                  </a:lnTo>
                  <a:cubicBezTo>
                    <a:pt x="217897" y="143001"/>
                    <a:pt x="216619" y="146832"/>
                    <a:pt x="213424" y="148108"/>
                  </a:cubicBezTo>
                  <a:close/>
                  <a:moveTo>
                    <a:pt x="286269" y="211310"/>
                  </a:moveTo>
                  <a:cubicBezTo>
                    <a:pt x="286269" y="215140"/>
                    <a:pt x="283713" y="217694"/>
                    <a:pt x="279879" y="217694"/>
                  </a:cubicBezTo>
                  <a:lnTo>
                    <a:pt x="274767" y="217694"/>
                  </a:lnTo>
                  <a:lnTo>
                    <a:pt x="274767" y="276427"/>
                  </a:lnTo>
                  <a:cubicBezTo>
                    <a:pt x="274767" y="280257"/>
                    <a:pt x="272211" y="282811"/>
                    <a:pt x="268377" y="282811"/>
                  </a:cubicBezTo>
                  <a:cubicBezTo>
                    <a:pt x="264544" y="282811"/>
                    <a:pt x="261987" y="280257"/>
                    <a:pt x="261987" y="276427"/>
                  </a:cubicBezTo>
                  <a:lnTo>
                    <a:pt x="261987" y="217694"/>
                  </a:lnTo>
                  <a:lnTo>
                    <a:pt x="247929" y="217694"/>
                  </a:lnTo>
                  <a:lnTo>
                    <a:pt x="247929" y="276427"/>
                  </a:lnTo>
                  <a:cubicBezTo>
                    <a:pt x="247929" y="280257"/>
                    <a:pt x="245374" y="282811"/>
                    <a:pt x="241540" y="282811"/>
                  </a:cubicBezTo>
                  <a:cubicBezTo>
                    <a:pt x="237706" y="282811"/>
                    <a:pt x="235150" y="280257"/>
                    <a:pt x="235150" y="276427"/>
                  </a:cubicBezTo>
                  <a:lnTo>
                    <a:pt x="235150" y="217694"/>
                  </a:lnTo>
                  <a:lnTo>
                    <a:pt x="228121" y="217694"/>
                  </a:lnTo>
                  <a:cubicBezTo>
                    <a:pt x="224287" y="217694"/>
                    <a:pt x="221731" y="215140"/>
                    <a:pt x="221731" y="211310"/>
                  </a:cubicBezTo>
                  <a:lnTo>
                    <a:pt x="221731" y="146832"/>
                  </a:lnTo>
                  <a:cubicBezTo>
                    <a:pt x="221731" y="143001"/>
                    <a:pt x="224287" y="140448"/>
                    <a:pt x="228121" y="140448"/>
                  </a:cubicBezTo>
                  <a:lnTo>
                    <a:pt x="279879" y="140448"/>
                  </a:lnTo>
                  <a:cubicBezTo>
                    <a:pt x="283713" y="140448"/>
                    <a:pt x="286269" y="143001"/>
                    <a:pt x="286269" y="146832"/>
                  </a:cubicBezTo>
                  <a:lnTo>
                    <a:pt x="286269" y="211310"/>
                  </a:lnTo>
                  <a:close/>
                  <a:moveTo>
                    <a:pt x="327804" y="199819"/>
                  </a:moveTo>
                  <a:cubicBezTo>
                    <a:pt x="325887" y="199819"/>
                    <a:pt x="323970" y="198542"/>
                    <a:pt x="322692" y="197265"/>
                  </a:cubicBezTo>
                  <a:lnTo>
                    <a:pt x="292659" y="152577"/>
                  </a:lnTo>
                  <a:cubicBezTo>
                    <a:pt x="290742" y="149385"/>
                    <a:pt x="291381" y="145555"/>
                    <a:pt x="294576" y="143640"/>
                  </a:cubicBezTo>
                  <a:cubicBezTo>
                    <a:pt x="297771" y="141724"/>
                    <a:pt x="301605" y="142363"/>
                    <a:pt x="303522" y="145555"/>
                  </a:cubicBezTo>
                  <a:lnTo>
                    <a:pt x="333555" y="190243"/>
                  </a:lnTo>
                  <a:cubicBezTo>
                    <a:pt x="335472" y="193435"/>
                    <a:pt x="334833" y="197265"/>
                    <a:pt x="331638" y="199180"/>
                  </a:cubicBezTo>
                  <a:cubicBezTo>
                    <a:pt x="329721" y="199180"/>
                    <a:pt x="328443" y="199819"/>
                    <a:pt x="327804" y="199819"/>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84" name="Graphic 4">
              <a:extLst>
                <a:ext uri="{FF2B5EF4-FFF2-40B4-BE49-F238E27FC236}">
                  <a16:creationId xmlns:a16="http://schemas.microsoft.com/office/drawing/2014/main" id="{F2618B3C-9999-17CB-DAB3-B63AAC0F22C3}"/>
                </a:ext>
              </a:extLst>
            </p:cNvPr>
            <p:cNvSpPr/>
            <p:nvPr/>
          </p:nvSpPr>
          <p:spPr>
            <a:xfrm>
              <a:off x="6381630" y="4946472"/>
              <a:ext cx="38978" cy="51710"/>
            </a:xfrm>
            <a:custGeom>
              <a:avLst/>
              <a:gdLst>
                <a:gd name="connsiteX0" fmla="*/ 0 w 38978"/>
                <a:gd name="connsiteY0" fmla="*/ 0 h 51710"/>
                <a:gd name="connsiteX1" fmla="*/ 38979 w 38978"/>
                <a:gd name="connsiteY1" fmla="*/ 0 h 51710"/>
                <a:gd name="connsiteX2" fmla="*/ 38979 w 38978"/>
                <a:gd name="connsiteY2" fmla="*/ 51710 h 51710"/>
                <a:gd name="connsiteX3" fmla="*/ 0 w 38978"/>
                <a:gd name="connsiteY3" fmla="*/ 51710 h 51710"/>
              </a:gdLst>
              <a:ahLst/>
              <a:cxnLst>
                <a:cxn ang="0">
                  <a:pos x="connsiteX0" y="connsiteY0"/>
                </a:cxn>
                <a:cxn ang="0">
                  <a:pos x="connsiteX1" y="connsiteY1"/>
                </a:cxn>
                <a:cxn ang="0">
                  <a:pos x="connsiteX2" y="connsiteY2"/>
                </a:cxn>
                <a:cxn ang="0">
                  <a:pos x="connsiteX3" y="connsiteY3"/>
                </a:cxn>
              </a:cxnLst>
              <a:rect l="l" t="t" r="r" b="b"/>
              <a:pathLst>
                <a:path w="38978" h="51710">
                  <a:moveTo>
                    <a:pt x="0" y="0"/>
                  </a:moveTo>
                  <a:lnTo>
                    <a:pt x="38979" y="0"/>
                  </a:lnTo>
                  <a:lnTo>
                    <a:pt x="38979" y="51710"/>
                  </a:lnTo>
                  <a:lnTo>
                    <a:pt x="0" y="51710"/>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5" name="Graphic 4">
            <a:extLst>
              <a:ext uri="{FF2B5EF4-FFF2-40B4-BE49-F238E27FC236}">
                <a16:creationId xmlns:a16="http://schemas.microsoft.com/office/drawing/2014/main" id="{C23DED25-7A35-084B-A8A4-74098D0D4D2C}"/>
              </a:ext>
            </a:extLst>
          </p:cNvPr>
          <p:cNvGrpSpPr/>
          <p:nvPr/>
        </p:nvGrpSpPr>
        <p:grpSpPr>
          <a:xfrm>
            <a:off x="7667632" y="3477733"/>
            <a:ext cx="240030" cy="240030"/>
            <a:chOff x="2998797" y="1402244"/>
            <a:chExt cx="362309" cy="362450"/>
          </a:xfrm>
          <a:solidFill>
            <a:schemeClr val="accent4"/>
          </a:solidFill>
        </p:grpSpPr>
        <p:sp>
          <p:nvSpPr>
            <p:cNvPr id="90" name="Graphic 4">
              <a:extLst>
                <a:ext uri="{FF2B5EF4-FFF2-40B4-BE49-F238E27FC236}">
                  <a16:creationId xmlns:a16="http://schemas.microsoft.com/office/drawing/2014/main" id="{071C78D3-73B2-9F9C-A594-B356DF07C903}"/>
                </a:ext>
              </a:extLst>
            </p:cNvPr>
            <p:cNvSpPr/>
            <p:nvPr/>
          </p:nvSpPr>
          <p:spPr>
            <a:xfrm>
              <a:off x="2998797" y="1402244"/>
              <a:ext cx="362309" cy="362450"/>
            </a:xfrm>
            <a:custGeom>
              <a:avLst/>
              <a:gdLst>
                <a:gd name="connsiteX0" fmla="*/ 180835 w 362309"/>
                <a:gd name="connsiteY0" fmla="*/ 479 h 362450"/>
                <a:gd name="connsiteX1" fmla="*/ 0 w 362309"/>
                <a:gd name="connsiteY1" fmla="*/ 181784 h 362450"/>
                <a:gd name="connsiteX2" fmla="*/ 181474 w 362309"/>
                <a:gd name="connsiteY2" fmla="*/ 362451 h 362450"/>
                <a:gd name="connsiteX3" fmla="*/ 362310 w 362309"/>
                <a:gd name="connsiteY3" fmla="*/ 181145 h 362450"/>
                <a:gd name="connsiteX4" fmla="*/ 180835 w 362309"/>
                <a:gd name="connsiteY4" fmla="*/ 479 h 362450"/>
                <a:gd name="connsiteX5" fmla="*/ 180835 w 362309"/>
                <a:gd name="connsiteY5" fmla="*/ 479 h 362450"/>
                <a:gd name="connsiteX6" fmla="*/ 181474 w 362309"/>
                <a:gd name="connsiteY6" fmla="*/ 56019 h 362450"/>
                <a:gd name="connsiteX7" fmla="*/ 223648 w 362309"/>
                <a:gd name="connsiteY7" fmla="*/ 98154 h 362450"/>
                <a:gd name="connsiteX8" fmla="*/ 186586 w 362309"/>
                <a:gd name="connsiteY8" fmla="*/ 172208 h 362450"/>
                <a:gd name="connsiteX9" fmla="*/ 181474 w 362309"/>
                <a:gd name="connsiteY9" fmla="*/ 174761 h 362450"/>
                <a:gd name="connsiteX10" fmla="*/ 176362 w 362309"/>
                <a:gd name="connsiteY10" fmla="*/ 172208 h 362450"/>
                <a:gd name="connsiteX11" fmla="*/ 139301 w 362309"/>
                <a:gd name="connsiteY11" fmla="*/ 98154 h 362450"/>
                <a:gd name="connsiteX12" fmla="*/ 181474 w 362309"/>
                <a:gd name="connsiteY12" fmla="*/ 56019 h 362450"/>
                <a:gd name="connsiteX13" fmla="*/ 94571 w 362309"/>
                <a:gd name="connsiteY13" fmla="*/ 206043 h 362450"/>
                <a:gd name="connsiteX14" fmla="*/ 85625 w 362309"/>
                <a:gd name="connsiteY14" fmla="*/ 274990 h 362450"/>
                <a:gd name="connsiteX15" fmla="*/ 83708 w 362309"/>
                <a:gd name="connsiteY15" fmla="*/ 283928 h 362450"/>
                <a:gd name="connsiteX16" fmla="*/ 83708 w 362309"/>
                <a:gd name="connsiteY16" fmla="*/ 283928 h 362450"/>
                <a:gd name="connsiteX17" fmla="*/ 74762 w 362309"/>
                <a:gd name="connsiteY17" fmla="*/ 282013 h 362450"/>
                <a:gd name="connsiteX18" fmla="*/ 74762 w 362309"/>
                <a:gd name="connsiteY18" fmla="*/ 282013 h 362450"/>
                <a:gd name="connsiteX19" fmla="*/ 87542 w 362309"/>
                <a:gd name="connsiteY19" fmla="*/ 195829 h 362450"/>
                <a:gd name="connsiteX20" fmla="*/ 190420 w 362309"/>
                <a:gd name="connsiteY20" fmla="*/ 184976 h 362450"/>
                <a:gd name="connsiteX21" fmla="*/ 207673 w 362309"/>
                <a:gd name="connsiteY21" fmla="*/ 186253 h 362450"/>
                <a:gd name="connsiteX22" fmla="*/ 248569 w 362309"/>
                <a:gd name="connsiteY22" fmla="*/ 184976 h 362450"/>
                <a:gd name="connsiteX23" fmla="*/ 249208 w 362309"/>
                <a:gd name="connsiteY23" fmla="*/ 181145 h 362450"/>
                <a:gd name="connsiteX24" fmla="*/ 214702 w 362309"/>
                <a:gd name="connsiteY24" fmla="*/ 168377 h 362450"/>
                <a:gd name="connsiteX25" fmla="*/ 208951 w 362309"/>
                <a:gd name="connsiteY25" fmla="*/ 161355 h 362450"/>
                <a:gd name="connsiteX26" fmla="*/ 208951 w 362309"/>
                <a:gd name="connsiteY26" fmla="*/ 161355 h 362450"/>
                <a:gd name="connsiteX27" fmla="*/ 215980 w 362309"/>
                <a:gd name="connsiteY27" fmla="*/ 155610 h 362450"/>
                <a:gd name="connsiteX28" fmla="*/ 215980 w 362309"/>
                <a:gd name="connsiteY28" fmla="*/ 155610 h 362450"/>
                <a:gd name="connsiteX29" fmla="*/ 261349 w 362309"/>
                <a:gd name="connsiteY29" fmla="*/ 180507 h 362450"/>
                <a:gd name="connsiteX30" fmla="*/ 256876 w 362309"/>
                <a:gd name="connsiteY30" fmla="*/ 193913 h 362450"/>
                <a:gd name="connsiteX31" fmla="*/ 206395 w 362309"/>
                <a:gd name="connsiteY31" fmla="*/ 199021 h 362450"/>
                <a:gd name="connsiteX32" fmla="*/ 188503 w 362309"/>
                <a:gd name="connsiteY32" fmla="*/ 197744 h 362450"/>
                <a:gd name="connsiteX33" fmla="*/ 94571 w 362309"/>
                <a:gd name="connsiteY33" fmla="*/ 206043 h 362450"/>
                <a:gd name="connsiteX34" fmla="*/ 94571 w 362309"/>
                <a:gd name="connsiteY34" fmla="*/ 206043 h 362450"/>
                <a:gd name="connsiteX35" fmla="*/ 299049 w 362309"/>
                <a:gd name="connsiteY35" fmla="*/ 195829 h 362450"/>
                <a:gd name="connsiteX36" fmla="*/ 250486 w 362309"/>
                <a:gd name="connsiteY36" fmla="*/ 230941 h 362450"/>
                <a:gd name="connsiteX37" fmla="*/ 204478 w 362309"/>
                <a:gd name="connsiteY37" fmla="*/ 234771 h 362450"/>
                <a:gd name="connsiteX38" fmla="*/ 187864 w 362309"/>
                <a:gd name="connsiteY38" fmla="*/ 234771 h 362450"/>
                <a:gd name="connsiteX39" fmla="*/ 173167 w 362309"/>
                <a:gd name="connsiteY39" fmla="*/ 246262 h 362450"/>
                <a:gd name="connsiteX40" fmla="*/ 192976 w 362309"/>
                <a:gd name="connsiteY40" fmla="*/ 294780 h 362450"/>
                <a:gd name="connsiteX41" fmla="*/ 192976 w 362309"/>
                <a:gd name="connsiteY41" fmla="*/ 303718 h 362450"/>
                <a:gd name="connsiteX42" fmla="*/ 188503 w 362309"/>
                <a:gd name="connsiteY42" fmla="*/ 305633 h 362450"/>
                <a:gd name="connsiteX43" fmla="*/ 184030 w 362309"/>
                <a:gd name="connsiteY43" fmla="*/ 303718 h 362450"/>
                <a:gd name="connsiteX44" fmla="*/ 161027 w 362309"/>
                <a:gd name="connsiteY44" fmla="*/ 241793 h 362450"/>
                <a:gd name="connsiteX45" fmla="*/ 185947 w 362309"/>
                <a:gd name="connsiteY45" fmla="*/ 222003 h 362450"/>
                <a:gd name="connsiteX46" fmla="*/ 204478 w 362309"/>
                <a:gd name="connsiteY46" fmla="*/ 222003 h 362450"/>
                <a:gd name="connsiteX47" fmla="*/ 247930 w 362309"/>
                <a:gd name="connsiteY47" fmla="*/ 218173 h 362450"/>
                <a:gd name="connsiteX48" fmla="*/ 286908 w 362309"/>
                <a:gd name="connsiteY48" fmla="*/ 191998 h 362450"/>
                <a:gd name="connsiteX49" fmla="*/ 284352 w 362309"/>
                <a:gd name="connsiteY49" fmla="*/ 172846 h 362450"/>
                <a:gd name="connsiteX50" fmla="*/ 223009 w 362309"/>
                <a:gd name="connsiteY50" fmla="*/ 148587 h 362450"/>
                <a:gd name="connsiteX51" fmla="*/ 217258 w 362309"/>
                <a:gd name="connsiteY51" fmla="*/ 141565 h 362450"/>
                <a:gd name="connsiteX52" fmla="*/ 224287 w 362309"/>
                <a:gd name="connsiteY52" fmla="*/ 135819 h 362450"/>
                <a:gd name="connsiteX53" fmla="*/ 295215 w 362309"/>
                <a:gd name="connsiteY53" fmla="*/ 165186 h 362450"/>
                <a:gd name="connsiteX54" fmla="*/ 299049 w 362309"/>
                <a:gd name="connsiteY54" fmla="*/ 195829 h 362450"/>
                <a:gd name="connsiteX55" fmla="*/ 299049 w 362309"/>
                <a:gd name="connsiteY55" fmla="*/ 195829 h 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62309" h="362450">
                  <a:moveTo>
                    <a:pt x="180835" y="479"/>
                  </a:moveTo>
                  <a:cubicBezTo>
                    <a:pt x="80513" y="479"/>
                    <a:pt x="0" y="81555"/>
                    <a:pt x="0" y="181784"/>
                  </a:cubicBezTo>
                  <a:cubicBezTo>
                    <a:pt x="0" y="282013"/>
                    <a:pt x="81152" y="362451"/>
                    <a:pt x="181474" y="362451"/>
                  </a:cubicBezTo>
                  <a:cubicBezTo>
                    <a:pt x="281157" y="362451"/>
                    <a:pt x="362310" y="281374"/>
                    <a:pt x="362310" y="181145"/>
                  </a:cubicBezTo>
                  <a:cubicBezTo>
                    <a:pt x="362310" y="80917"/>
                    <a:pt x="281157" y="-160"/>
                    <a:pt x="180835" y="479"/>
                  </a:cubicBezTo>
                  <a:cubicBezTo>
                    <a:pt x="180835" y="-160"/>
                    <a:pt x="180835" y="-160"/>
                    <a:pt x="180835" y="479"/>
                  </a:cubicBezTo>
                  <a:close/>
                  <a:moveTo>
                    <a:pt x="181474" y="56019"/>
                  </a:moveTo>
                  <a:cubicBezTo>
                    <a:pt x="205117" y="56019"/>
                    <a:pt x="223648" y="75171"/>
                    <a:pt x="223648" y="98154"/>
                  </a:cubicBezTo>
                  <a:cubicBezTo>
                    <a:pt x="223648" y="119221"/>
                    <a:pt x="190420" y="167101"/>
                    <a:pt x="186586" y="172208"/>
                  </a:cubicBezTo>
                  <a:cubicBezTo>
                    <a:pt x="185308" y="174123"/>
                    <a:pt x="183391" y="174761"/>
                    <a:pt x="181474" y="174761"/>
                  </a:cubicBezTo>
                  <a:cubicBezTo>
                    <a:pt x="179557" y="174761"/>
                    <a:pt x="177640" y="173485"/>
                    <a:pt x="176362" y="172208"/>
                  </a:cubicBezTo>
                  <a:cubicBezTo>
                    <a:pt x="172528" y="167101"/>
                    <a:pt x="139301" y="119221"/>
                    <a:pt x="139301" y="98154"/>
                  </a:cubicBezTo>
                  <a:cubicBezTo>
                    <a:pt x="139301" y="75171"/>
                    <a:pt x="158471" y="56019"/>
                    <a:pt x="181474" y="56019"/>
                  </a:cubicBezTo>
                  <a:close/>
                  <a:moveTo>
                    <a:pt x="94571" y="206043"/>
                  </a:moveTo>
                  <a:cubicBezTo>
                    <a:pt x="63899" y="225833"/>
                    <a:pt x="72845" y="254561"/>
                    <a:pt x="85625" y="274990"/>
                  </a:cubicBezTo>
                  <a:cubicBezTo>
                    <a:pt x="87542" y="278182"/>
                    <a:pt x="86903" y="282013"/>
                    <a:pt x="83708" y="283928"/>
                  </a:cubicBezTo>
                  <a:cubicBezTo>
                    <a:pt x="83708" y="283928"/>
                    <a:pt x="83708" y="283928"/>
                    <a:pt x="83708" y="283928"/>
                  </a:cubicBezTo>
                  <a:cubicBezTo>
                    <a:pt x="80513" y="285843"/>
                    <a:pt x="76679" y="285204"/>
                    <a:pt x="74762" y="282013"/>
                  </a:cubicBezTo>
                  <a:cubicBezTo>
                    <a:pt x="74762" y="282013"/>
                    <a:pt x="74762" y="282013"/>
                    <a:pt x="74762" y="282013"/>
                  </a:cubicBezTo>
                  <a:cubicBezTo>
                    <a:pt x="52398" y="246901"/>
                    <a:pt x="56871" y="214981"/>
                    <a:pt x="87542" y="195829"/>
                  </a:cubicBezTo>
                  <a:cubicBezTo>
                    <a:pt x="114380" y="178592"/>
                    <a:pt x="152720" y="181784"/>
                    <a:pt x="190420" y="184976"/>
                  </a:cubicBezTo>
                  <a:lnTo>
                    <a:pt x="207673" y="186253"/>
                  </a:lnTo>
                  <a:cubicBezTo>
                    <a:pt x="218536" y="186891"/>
                    <a:pt x="244096" y="188806"/>
                    <a:pt x="248569" y="184976"/>
                  </a:cubicBezTo>
                  <a:cubicBezTo>
                    <a:pt x="249208" y="184337"/>
                    <a:pt x="249208" y="183061"/>
                    <a:pt x="249208" y="181145"/>
                  </a:cubicBezTo>
                  <a:cubicBezTo>
                    <a:pt x="249208" y="177315"/>
                    <a:pt x="233233" y="170931"/>
                    <a:pt x="214702" y="168377"/>
                  </a:cubicBezTo>
                  <a:cubicBezTo>
                    <a:pt x="211507" y="167739"/>
                    <a:pt x="208951" y="164547"/>
                    <a:pt x="208951" y="161355"/>
                  </a:cubicBezTo>
                  <a:cubicBezTo>
                    <a:pt x="208951" y="161355"/>
                    <a:pt x="208951" y="161355"/>
                    <a:pt x="208951" y="161355"/>
                  </a:cubicBezTo>
                  <a:cubicBezTo>
                    <a:pt x="209590" y="158163"/>
                    <a:pt x="212785" y="155610"/>
                    <a:pt x="215980" y="155610"/>
                  </a:cubicBezTo>
                  <a:cubicBezTo>
                    <a:pt x="215980" y="155610"/>
                    <a:pt x="215980" y="155610"/>
                    <a:pt x="215980" y="155610"/>
                  </a:cubicBezTo>
                  <a:cubicBezTo>
                    <a:pt x="226204" y="156886"/>
                    <a:pt x="260710" y="162632"/>
                    <a:pt x="261349" y="180507"/>
                  </a:cubicBezTo>
                  <a:cubicBezTo>
                    <a:pt x="261987" y="185614"/>
                    <a:pt x="260071" y="190083"/>
                    <a:pt x="256876" y="193913"/>
                  </a:cubicBezTo>
                  <a:cubicBezTo>
                    <a:pt x="250486" y="200297"/>
                    <a:pt x="238345" y="200936"/>
                    <a:pt x="206395" y="199021"/>
                  </a:cubicBezTo>
                  <a:cubicBezTo>
                    <a:pt x="200644" y="198382"/>
                    <a:pt x="194893" y="198382"/>
                    <a:pt x="188503" y="197744"/>
                  </a:cubicBezTo>
                  <a:cubicBezTo>
                    <a:pt x="153998" y="193913"/>
                    <a:pt x="117575" y="190721"/>
                    <a:pt x="94571" y="206043"/>
                  </a:cubicBezTo>
                  <a:lnTo>
                    <a:pt x="94571" y="206043"/>
                  </a:lnTo>
                  <a:close/>
                  <a:moveTo>
                    <a:pt x="299049" y="195829"/>
                  </a:moveTo>
                  <a:cubicBezTo>
                    <a:pt x="294576" y="212427"/>
                    <a:pt x="276045" y="225833"/>
                    <a:pt x="250486" y="230941"/>
                  </a:cubicBezTo>
                  <a:cubicBezTo>
                    <a:pt x="235150" y="234133"/>
                    <a:pt x="219814" y="235409"/>
                    <a:pt x="204478" y="234771"/>
                  </a:cubicBezTo>
                  <a:cubicBezTo>
                    <a:pt x="198727" y="234133"/>
                    <a:pt x="192976" y="234133"/>
                    <a:pt x="187864" y="234771"/>
                  </a:cubicBezTo>
                  <a:cubicBezTo>
                    <a:pt x="181474" y="235409"/>
                    <a:pt x="175723" y="239878"/>
                    <a:pt x="173167" y="246262"/>
                  </a:cubicBezTo>
                  <a:cubicBezTo>
                    <a:pt x="168695" y="259030"/>
                    <a:pt x="175723" y="276905"/>
                    <a:pt x="192976" y="294780"/>
                  </a:cubicBezTo>
                  <a:cubicBezTo>
                    <a:pt x="195532" y="297334"/>
                    <a:pt x="195532" y="301164"/>
                    <a:pt x="192976" y="303718"/>
                  </a:cubicBezTo>
                  <a:cubicBezTo>
                    <a:pt x="191698" y="304995"/>
                    <a:pt x="190420" y="305633"/>
                    <a:pt x="188503" y="305633"/>
                  </a:cubicBezTo>
                  <a:cubicBezTo>
                    <a:pt x="186586" y="305633"/>
                    <a:pt x="185308" y="304995"/>
                    <a:pt x="184030" y="303718"/>
                  </a:cubicBezTo>
                  <a:cubicBezTo>
                    <a:pt x="153998" y="273075"/>
                    <a:pt x="157832" y="250093"/>
                    <a:pt x="161027" y="241793"/>
                  </a:cubicBezTo>
                  <a:cubicBezTo>
                    <a:pt x="164861" y="230941"/>
                    <a:pt x="174445" y="223280"/>
                    <a:pt x="185947" y="222003"/>
                  </a:cubicBezTo>
                  <a:cubicBezTo>
                    <a:pt x="192337" y="221365"/>
                    <a:pt x="198088" y="221365"/>
                    <a:pt x="204478" y="222003"/>
                  </a:cubicBezTo>
                  <a:cubicBezTo>
                    <a:pt x="219175" y="222641"/>
                    <a:pt x="233233" y="221365"/>
                    <a:pt x="247930" y="218173"/>
                  </a:cubicBezTo>
                  <a:cubicBezTo>
                    <a:pt x="268377" y="213704"/>
                    <a:pt x="283713" y="204128"/>
                    <a:pt x="286908" y="191998"/>
                  </a:cubicBezTo>
                  <a:cubicBezTo>
                    <a:pt x="288825" y="185614"/>
                    <a:pt x="288186" y="178592"/>
                    <a:pt x="284352" y="172846"/>
                  </a:cubicBezTo>
                  <a:cubicBezTo>
                    <a:pt x="272211" y="156248"/>
                    <a:pt x="236428" y="149864"/>
                    <a:pt x="223009" y="148587"/>
                  </a:cubicBezTo>
                  <a:cubicBezTo>
                    <a:pt x="219175" y="148587"/>
                    <a:pt x="216619" y="145395"/>
                    <a:pt x="217258" y="141565"/>
                  </a:cubicBezTo>
                  <a:cubicBezTo>
                    <a:pt x="217258" y="137734"/>
                    <a:pt x="220453" y="135181"/>
                    <a:pt x="224287" y="135819"/>
                  </a:cubicBezTo>
                  <a:cubicBezTo>
                    <a:pt x="226204" y="135819"/>
                    <a:pt x="277323" y="140288"/>
                    <a:pt x="295215" y="165186"/>
                  </a:cubicBezTo>
                  <a:cubicBezTo>
                    <a:pt x="300966" y="174761"/>
                    <a:pt x="302244" y="185614"/>
                    <a:pt x="299049" y="195829"/>
                  </a:cubicBezTo>
                  <a:lnTo>
                    <a:pt x="299049" y="195829"/>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1" name="Graphic 4">
              <a:extLst>
                <a:ext uri="{FF2B5EF4-FFF2-40B4-BE49-F238E27FC236}">
                  <a16:creationId xmlns:a16="http://schemas.microsoft.com/office/drawing/2014/main" id="{DCA3018C-84DC-7DEF-5CD6-6B211B6C9D32}"/>
                </a:ext>
              </a:extLst>
            </p:cNvPr>
            <p:cNvSpPr/>
            <p:nvPr/>
          </p:nvSpPr>
          <p:spPr>
            <a:xfrm>
              <a:off x="3151517" y="1471032"/>
              <a:ext cx="58787" cy="88737"/>
            </a:xfrm>
            <a:custGeom>
              <a:avLst/>
              <a:gdLst>
                <a:gd name="connsiteX0" fmla="*/ 58787 w 58787"/>
                <a:gd name="connsiteY0" fmla="*/ 29366 h 88737"/>
                <a:gd name="connsiteX1" fmla="*/ 29394 w 58787"/>
                <a:gd name="connsiteY1" fmla="*/ 0 h 88737"/>
                <a:gd name="connsiteX2" fmla="*/ 0 w 58787"/>
                <a:gd name="connsiteY2" fmla="*/ 29366 h 88737"/>
                <a:gd name="connsiteX3" fmla="*/ 29394 w 58787"/>
                <a:gd name="connsiteY3" fmla="*/ 88737 h 88737"/>
                <a:gd name="connsiteX4" fmla="*/ 58787 w 58787"/>
                <a:gd name="connsiteY4" fmla="*/ 29366 h 88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87" h="88737">
                  <a:moveTo>
                    <a:pt x="58787" y="29366"/>
                  </a:moveTo>
                  <a:cubicBezTo>
                    <a:pt x="58787" y="12768"/>
                    <a:pt x="45368" y="0"/>
                    <a:pt x="29394" y="0"/>
                  </a:cubicBezTo>
                  <a:cubicBezTo>
                    <a:pt x="13419" y="0"/>
                    <a:pt x="0" y="13406"/>
                    <a:pt x="0" y="29366"/>
                  </a:cubicBezTo>
                  <a:cubicBezTo>
                    <a:pt x="0" y="40857"/>
                    <a:pt x="16614" y="68947"/>
                    <a:pt x="29394" y="88737"/>
                  </a:cubicBezTo>
                  <a:cubicBezTo>
                    <a:pt x="42173" y="69585"/>
                    <a:pt x="58787" y="40857"/>
                    <a:pt x="58787" y="29366"/>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2" name="Graphic 1100">
            <a:extLst>
              <a:ext uri="{FF2B5EF4-FFF2-40B4-BE49-F238E27FC236}">
                <a16:creationId xmlns:a16="http://schemas.microsoft.com/office/drawing/2014/main" id="{6C86E5F7-F28C-5673-C1BA-1CC3EC3D5DD7}"/>
              </a:ext>
            </a:extLst>
          </p:cNvPr>
          <p:cNvGrpSpPr/>
          <p:nvPr/>
        </p:nvGrpSpPr>
        <p:grpSpPr>
          <a:xfrm>
            <a:off x="3186348" y="3780139"/>
            <a:ext cx="240030" cy="240030"/>
            <a:chOff x="9280105" y="4312706"/>
            <a:chExt cx="362309" cy="361971"/>
          </a:xfrm>
          <a:solidFill>
            <a:schemeClr val="tx1"/>
          </a:solidFill>
        </p:grpSpPr>
        <p:sp>
          <p:nvSpPr>
            <p:cNvPr id="93" name="Graphic 1100">
              <a:extLst>
                <a:ext uri="{FF2B5EF4-FFF2-40B4-BE49-F238E27FC236}">
                  <a16:creationId xmlns:a16="http://schemas.microsoft.com/office/drawing/2014/main" id="{130850A4-2CF4-1D9C-D1DF-250601EC2F12}"/>
                </a:ext>
              </a:extLst>
            </p:cNvPr>
            <p:cNvSpPr/>
            <p:nvPr/>
          </p:nvSpPr>
          <p:spPr>
            <a:xfrm>
              <a:off x="9386817" y="4455707"/>
              <a:ext cx="90097" cy="134063"/>
            </a:xfrm>
            <a:custGeom>
              <a:avLst/>
              <a:gdLst>
                <a:gd name="connsiteX0" fmla="*/ 0 w 90097"/>
                <a:gd name="connsiteY0" fmla="*/ 134064 h 134063"/>
                <a:gd name="connsiteX1" fmla="*/ 90098 w 90097"/>
                <a:gd name="connsiteY1" fmla="*/ 134064 h 134063"/>
                <a:gd name="connsiteX2" fmla="*/ 90098 w 90097"/>
                <a:gd name="connsiteY2" fmla="*/ 0 h 134063"/>
                <a:gd name="connsiteX3" fmla="*/ 0 w 90097"/>
                <a:gd name="connsiteY3" fmla="*/ 0 h 134063"/>
                <a:gd name="connsiteX4" fmla="*/ 0 w 90097"/>
                <a:gd name="connsiteY4" fmla="*/ 134064 h 134063"/>
                <a:gd name="connsiteX5" fmla="*/ 15336 w 90097"/>
                <a:gd name="connsiteY5" fmla="*/ 16598 h 134063"/>
                <a:gd name="connsiteX6" fmla="*/ 74123 w 90097"/>
                <a:gd name="connsiteY6" fmla="*/ 16598 h 134063"/>
                <a:gd name="connsiteX7" fmla="*/ 80513 w 90097"/>
                <a:gd name="connsiteY7" fmla="*/ 22982 h 134063"/>
                <a:gd name="connsiteX8" fmla="*/ 74123 w 90097"/>
                <a:gd name="connsiteY8" fmla="*/ 29366 h 134063"/>
                <a:gd name="connsiteX9" fmla="*/ 15336 w 90097"/>
                <a:gd name="connsiteY9" fmla="*/ 29366 h 134063"/>
                <a:gd name="connsiteX10" fmla="*/ 8946 w 90097"/>
                <a:gd name="connsiteY10" fmla="*/ 22982 h 134063"/>
                <a:gd name="connsiteX11" fmla="*/ 15336 w 90097"/>
                <a:gd name="connsiteY11" fmla="*/ 16598 h 134063"/>
                <a:gd name="connsiteX12" fmla="*/ 15336 w 90097"/>
                <a:gd name="connsiteY12" fmla="*/ 45965 h 134063"/>
                <a:gd name="connsiteX13" fmla="*/ 74123 w 90097"/>
                <a:gd name="connsiteY13" fmla="*/ 45965 h 134063"/>
                <a:gd name="connsiteX14" fmla="*/ 80513 w 90097"/>
                <a:gd name="connsiteY14" fmla="*/ 52349 h 134063"/>
                <a:gd name="connsiteX15" fmla="*/ 74123 w 90097"/>
                <a:gd name="connsiteY15" fmla="*/ 58733 h 134063"/>
                <a:gd name="connsiteX16" fmla="*/ 15336 w 90097"/>
                <a:gd name="connsiteY16" fmla="*/ 58733 h 134063"/>
                <a:gd name="connsiteX17" fmla="*/ 8946 w 90097"/>
                <a:gd name="connsiteY17" fmla="*/ 52349 h 134063"/>
                <a:gd name="connsiteX18" fmla="*/ 15336 w 90097"/>
                <a:gd name="connsiteY18" fmla="*/ 45965 h 134063"/>
                <a:gd name="connsiteX19" fmla="*/ 15336 w 90097"/>
                <a:gd name="connsiteY19" fmla="*/ 75331 h 134063"/>
                <a:gd name="connsiteX20" fmla="*/ 74123 w 90097"/>
                <a:gd name="connsiteY20" fmla="*/ 75331 h 134063"/>
                <a:gd name="connsiteX21" fmla="*/ 80513 w 90097"/>
                <a:gd name="connsiteY21" fmla="*/ 81715 h 134063"/>
                <a:gd name="connsiteX22" fmla="*/ 74123 w 90097"/>
                <a:gd name="connsiteY22" fmla="*/ 88099 h 134063"/>
                <a:gd name="connsiteX23" fmla="*/ 15336 w 90097"/>
                <a:gd name="connsiteY23" fmla="*/ 88099 h 134063"/>
                <a:gd name="connsiteX24" fmla="*/ 8946 w 90097"/>
                <a:gd name="connsiteY24" fmla="*/ 81715 h 134063"/>
                <a:gd name="connsiteX25" fmla="*/ 15336 w 90097"/>
                <a:gd name="connsiteY25" fmla="*/ 75331 h 134063"/>
                <a:gd name="connsiteX26" fmla="*/ 15336 w 90097"/>
                <a:gd name="connsiteY26" fmla="*/ 104697 h 134063"/>
                <a:gd name="connsiteX27" fmla="*/ 74123 w 90097"/>
                <a:gd name="connsiteY27" fmla="*/ 104697 h 134063"/>
                <a:gd name="connsiteX28" fmla="*/ 80513 w 90097"/>
                <a:gd name="connsiteY28" fmla="*/ 111081 h 134063"/>
                <a:gd name="connsiteX29" fmla="*/ 74123 w 90097"/>
                <a:gd name="connsiteY29" fmla="*/ 117465 h 134063"/>
                <a:gd name="connsiteX30" fmla="*/ 15336 w 90097"/>
                <a:gd name="connsiteY30" fmla="*/ 117465 h 134063"/>
                <a:gd name="connsiteX31" fmla="*/ 8946 w 90097"/>
                <a:gd name="connsiteY31" fmla="*/ 111081 h 134063"/>
                <a:gd name="connsiteX32" fmla="*/ 15336 w 90097"/>
                <a:gd name="connsiteY32" fmla="*/ 104697 h 13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097" h="134063">
                  <a:moveTo>
                    <a:pt x="0" y="134064"/>
                  </a:moveTo>
                  <a:lnTo>
                    <a:pt x="90098" y="134064"/>
                  </a:lnTo>
                  <a:lnTo>
                    <a:pt x="90098" y="0"/>
                  </a:lnTo>
                  <a:lnTo>
                    <a:pt x="0" y="0"/>
                  </a:lnTo>
                  <a:lnTo>
                    <a:pt x="0" y="134064"/>
                  </a:lnTo>
                  <a:close/>
                  <a:moveTo>
                    <a:pt x="15336" y="16598"/>
                  </a:moveTo>
                  <a:lnTo>
                    <a:pt x="74123" y="16598"/>
                  </a:lnTo>
                  <a:cubicBezTo>
                    <a:pt x="77957" y="16598"/>
                    <a:pt x="80513" y="19152"/>
                    <a:pt x="80513" y="22982"/>
                  </a:cubicBezTo>
                  <a:cubicBezTo>
                    <a:pt x="80513" y="26813"/>
                    <a:pt x="77957" y="29366"/>
                    <a:pt x="74123" y="29366"/>
                  </a:cubicBezTo>
                  <a:lnTo>
                    <a:pt x="15336" y="29366"/>
                  </a:lnTo>
                  <a:cubicBezTo>
                    <a:pt x="11502" y="29366"/>
                    <a:pt x="8946" y="26813"/>
                    <a:pt x="8946" y="22982"/>
                  </a:cubicBezTo>
                  <a:cubicBezTo>
                    <a:pt x="8946" y="19152"/>
                    <a:pt x="12141" y="16598"/>
                    <a:pt x="15336" y="16598"/>
                  </a:cubicBezTo>
                  <a:close/>
                  <a:moveTo>
                    <a:pt x="15336" y="45965"/>
                  </a:moveTo>
                  <a:lnTo>
                    <a:pt x="74123" y="45965"/>
                  </a:lnTo>
                  <a:cubicBezTo>
                    <a:pt x="77957" y="45965"/>
                    <a:pt x="80513" y="48518"/>
                    <a:pt x="80513" y="52349"/>
                  </a:cubicBezTo>
                  <a:cubicBezTo>
                    <a:pt x="80513" y="56179"/>
                    <a:pt x="77957" y="58733"/>
                    <a:pt x="74123" y="58733"/>
                  </a:cubicBezTo>
                  <a:lnTo>
                    <a:pt x="15336" y="58733"/>
                  </a:lnTo>
                  <a:cubicBezTo>
                    <a:pt x="11502" y="58733"/>
                    <a:pt x="8946" y="56179"/>
                    <a:pt x="8946" y="52349"/>
                  </a:cubicBezTo>
                  <a:cubicBezTo>
                    <a:pt x="8946" y="48518"/>
                    <a:pt x="12141" y="45965"/>
                    <a:pt x="15336" y="45965"/>
                  </a:cubicBezTo>
                  <a:close/>
                  <a:moveTo>
                    <a:pt x="15336" y="75331"/>
                  </a:moveTo>
                  <a:lnTo>
                    <a:pt x="74123" y="75331"/>
                  </a:lnTo>
                  <a:cubicBezTo>
                    <a:pt x="77957" y="75331"/>
                    <a:pt x="80513" y="77885"/>
                    <a:pt x="80513" y="81715"/>
                  </a:cubicBezTo>
                  <a:cubicBezTo>
                    <a:pt x="80513" y="85545"/>
                    <a:pt x="77957" y="88099"/>
                    <a:pt x="74123" y="88099"/>
                  </a:cubicBezTo>
                  <a:lnTo>
                    <a:pt x="15336" y="88099"/>
                  </a:lnTo>
                  <a:cubicBezTo>
                    <a:pt x="11502" y="88099"/>
                    <a:pt x="8946" y="85545"/>
                    <a:pt x="8946" y="81715"/>
                  </a:cubicBezTo>
                  <a:cubicBezTo>
                    <a:pt x="8946" y="77885"/>
                    <a:pt x="12141" y="75331"/>
                    <a:pt x="15336" y="75331"/>
                  </a:cubicBezTo>
                  <a:close/>
                  <a:moveTo>
                    <a:pt x="15336" y="104697"/>
                  </a:moveTo>
                  <a:lnTo>
                    <a:pt x="74123" y="104697"/>
                  </a:lnTo>
                  <a:cubicBezTo>
                    <a:pt x="77957" y="104697"/>
                    <a:pt x="80513" y="107251"/>
                    <a:pt x="80513" y="111081"/>
                  </a:cubicBezTo>
                  <a:cubicBezTo>
                    <a:pt x="80513" y="114912"/>
                    <a:pt x="77957" y="117465"/>
                    <a:pt x="74123" y="117465"/>
                  </a:cubicBezTo>
                  <a:lnTo>
                    <a:pt x="15336" y="117465"/>
                  </a:lnTo>
                  <a:cubicBezTo>
                    <a:pt x="11502" y="117465"/>
                    <a:pt x="8946" y="114912"/>
                    <a:pt x="8946" y="111081"/>
                  </a:cubicBezTo>
                  <a:cubicBezTo>
                    <a:pt x="8946" y="107251"/>
                    <a:pt x="12141" y="104697"/>
                    <a:pt x="15336" y="104697"/>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4" name="Graphic 1100">
              <a:extLst>
                <a:ext uri="{FF2B5EF4-FFF2-40B4-BE49-F238E27FC236}">
                  <a16:creationId xmlns:a16="http://schemas.microsoft.com/office/drawing/2014/main" id="{C53784CE-39AF-F32C-CC5C-426B06FD8EB5}"/>
                </a:ext>
              </a:extLst>
            </p:cNvPr>
            <p:cNvSpPr/>
            <p:nvPr/>
          </p:nvSpPr>
          <p:spPr>
            <a:xfrm>
              <a:off x="9280105" y="4312706"/>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09 w 362309"/>
                <a:gd name="connsiteY3" fmla="*/ 180667 h 361971"/>
                <a:gd name="connsiteX4" fmla="*/ 180835 w 362309"/>
                <a:gd name="connsiteY4" fmla="*/ 0 h 361971"/>
                <a:gd name="connsiteX5" fmla="*/ 180835 w 362309"/>
                <a:gd name="connsiteY5" fmla="*/ 0 h 361971"/>
                <a:gd name="connsiteX6" fmla="*/ 208951 w 362309"/>
                <a:gd name="connsiteY6" fmla="*/ 283449 h 361971"/>
                <a:gd name="connsiteX7" fmla="*/ 202561 w 362309"/>
                <a:gd name="connsiteY7" fmla="*/ 289833 h 361971"/>
                <a:gd name="connsiteX8" fmla="*/ 100322 w 362309"/>
                <a:gd name="connsiteY8" fmla="*/ 289833 h 361971"/>
                <a:gd name="connsiteX9" fmla="*/ 93932 w 362309"/>
                <a:gd name="connsiteY9" fmla="*/ 283449 h 361971"/>
                <a:gd name="connsiteX10" fmla="*/ 93932 w 362309"/>
                <a:gd name="connsiteY10" fmla="*/ 136617 h 361971"/>
                <a:gd name="connsiteX11" fmla="*/ 100322 w 362309"/>
                <a:gd name="connsiteY11" fmla="*/ 130233 h 361971"/>
                <a:gd name="connsiteX12" fmla="*/ 203200 w 362309"/>
                <a:gd name="connsiteY12" fmla="*/ 130233 h 361971"/>
                <a:gd name="connsiteX13" fmla="*/ 209589 w 362309"/>
                <a:gd name="connsiteY13" fmla="*/ 136617 h 361971"/>
                <a:gd name="connsiteX14" fmla="*/ 208951 w 362309"/>
                <a:gd name="connsiteY14" fmla="*/ 283449 h 361971"/>
                <a:gd name="connsiteX15" fmla="*/ 238344 w 362309"/>
                <a:gd name="connsiteY15" fmla="*/ 254082 h 361971"/>
                <a:gd name="connsiteX16" fmla="*/ 231954 w 362309"/>
                <a:gd name="connsiteY16" fmla="*/ 260466 h 361971"/>
                <a:gd name="connsiteX17" fmla="*/ 225564 w 362309"/>
                <a:gd name="connsiteY17" fmla="*/ 254082 h 361971"/>
                <a:gd name="connsiteX18" fmla="*/ 225564 w 362309"/>
                <a:gd name="connsiteY18" fmla="*/ 113635 h 361971"/>
                <a:gd name="connsiteX19" fmla="*/ 129076 w 362309"/>
                <a:gd name="connsiteY19" fmla="*/ 113635 h 361971"/>
                <a:gd name="connsiteX20" fmla="*/ 122686 w 362309"/>
                <a:gd name="connsiteY20" fmla="*/ 107251 h 361971"/>
                <a:gd name="connsiteX21" fmla="*/ 129076 w 362309"/>
                <a:gd name="connsiteY21" fmla="*/ 100867 h 361971"/>
                <a:gd name="connsiteX22" fmla="*/ 231954 w 362309"/>
                <a:gd name="connsiteY22" fmla="*/ 100867 h 361971"/>
                <a:gd name="connsiteX23" fmla="*/ 238344 w 362309"/>
                <a:gd name="connsiteY23" fmla="*/ 107251 h 361971"/>
                <a:gd name="connsiteX24" fmla="*/ 238344 w 362309"/>
                <a:gd name="connsiteY24" fmla="*/ 254082 h 361971"/>
                <a:gd name="connsiteX25" fmla="*/ 267738 w 362309"/>
                <a:gd name="connsiteY25" fmla="*/ 224716 h 361971"/>
                <a:gd name="connsiteX26" fmla="*/ 261348 w 362309"/>
                <a:gd name="connsiteY26" fmla="*/ 231100 h 361971"/>
                <a:gd name="connsiteX27" fmla="*/ 254958 w 362309"/>
                <a:gd name="connsiteY27" fmla="*/ 224716 h 361971"/>
                <a:gd name="connsiteX28" fmla="*/ 254958 w 362309"/>
                <a:gd name="connsiteY28" fmla="*/ 84269 h 361971"/>
                <a:gd name="connsiteX29" fmla="*/ 158470 w 362309"/>
                <a:gd name="connsiteY29" fmla="*/ 84269 h 361971"/>
                <a:gd name="connsiteX30" fmla="*/ 152080 w 362309"/>
                <a:gd name="connsiteY30" fmla="*/ 77885 h 361971"/>
                <a:gd name="connsiteX31" fmla="*/ 158470 w 362309"/>
                <a:gd name="connsiteY31" fmla="*/ 71501 h 361971"/>
                <a:gd name="connsiteX32" fmla="*/ 261348 w 362309"/>
                <a:gd name="connsiteY32" fmla="*/ 71501 h 361971"/>
                <a:gd name="connsiteX33" fmla="*/ 267738 w 362309"/>
                <a:gd name="connsiteY33" fmla="*/ 77885 h 361971"/>
                <a:gd name="connsiteX34" fmla="*/ 267738 w 362309"/>
                <a:gd name="connsiteY34" fmla="*/ 224716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2309" h="361971">
                  <a:moveTo>
                    <a:pt x="180835" y="0"/>
                  </a:moveTo>
                  <a:cubicBezTo>
                    <a:pt x="80513" y="0"/>
                    <a:pt x="0" y="81077"/>
                    <a:pt x="0" y="181305"/>
                  </a:cubicBezTo>
                  <a:cubicBezTo>
                    <a:pt x="0" y="281534"/>
                    <a:pt x="81152" y="361972"/>
                    <a:pt x="181474" y="361972"/>
                  </a:cubicBezTo>
                  <a:cubicBezTo>
                    <a:pt x="281157" y="361972"/>
                    <a:pt x="362309" y="280895"/>
                    <a:pt x="362309" y="180667"/>
                  </a:cubicBezTo>
                  <a:cubicBezTo>
                    <a:pt x="362309" y="81077"/>
                    <a:pt x="281157" y="0"/>
                    <a:pt x="180835" y="0"/>
                  </a:cubicBezTo>
                  <a:cubicBezTo>
                    <a:pt x="180835" y="0"/>
                    <a:pt x="180835" y="0"/>
                    <a:pt x="180835" y="0"/>
                  </a:cubicBezTo>
                  <a:close/>
                  <a:moveTo>
                    <a:pt x="208951" y="283449"/>
                  </a:moveTo>
                  <a:cubicBezTo>
                    <a:pt x="208951" y="287279"/>
                    <a:pt x="206395" y="289833"/>
                    <a:pt x="202561" y="289833"/>
                  </a:cubicBezTo>
                  <a:lnTo>
                    <a:pt x="100322" y="289833"/>
                  </a:lnTo>
                  <a:cubicBezTo>
                    <a:pt x="96488" y="289833"/>
                    <a:pt x="93932" y="287279"/>
                    <a:pt x="93932" y="283449"/>
                  </a:cubicBezTo>
                  <a:lnTo>
                    <a:pt x="93932" y="136617"/>
                  </a:lnTo>
                  <a:cubicBezTo>
                    <a:pt x="93932" y="132787"/>
                    <a:pt x="96488" y="130233"/>
                    <a:pt x="100322" y="130233"/>
                  </a:cubicBezTo>
                  <a:lnTo>
                    <a:pt x="203200" y="130233"/>
                  </a:lnTo>
                  <a:cubicBezTo>
                    <a:pt x="207033" y="130233"/>
                    <a:pt x="209589" y="132787"/>
                    <a:pt x="209589" y="136617"/>
                  </a:cubicBezTo>
                  <a:lnTo>
                    <a:pt x="208951" y="283449"/>
                  </a:lnTo>
                  <a:close/>
                  <a:moveTo>
                    <a:pt x="238344" y="254082"/>
                  </a:moveTo>
                  <a:cubicBezTo>
                    <a:pt x="238344" y="257913"/>
                    <a:pt x="235788" y="260466"/>
                    <a:pt x="231954" y="260466"/>
                  </a:cubicBezTo>
                  <a:cubicBezTo>
                    <a:pt x="228120" y="260466"/>
                    <a:pt x="225564" y="257913"/>
                    <a:pt x="225564" y="254082"/>
                  </a:cubicBezTo>
                  <a:lnTo>
                    <a:pt x="225564" y="113635"/>
                  </a:lnTo>
                  <a:lnTo>
                    <a:pt x="129076" y="113635"/>
                  </a:lnTo>
                  <a:cubicBezTo>
                    <a:pt x="125243" y="113635"/>
                    <a:pt x="122686" y="111081"/>
                    <a:pt x="122686" y="107251"/>
                  </a:cubicBezTo>
                  <a:cubicBezTo>
                    <a:pt x="122686" y="103421"/>
                    <a:pt x="125243" y="100867"/>
                    <a:pt x="129076" y="100867"/>
                  </a:cubicBezTo>
                  <a:lnTo>
                    <a:pt x="231954" y="100867"/>
                  </a:lnTo>
                  <a:cubicBezTo>
                    <a:pt x="235788" y="100867"/>
                    <a:pt x="238344" y="103421"/>
                    <a:pt x="238344" y="107251"/>
                  </a:cubicBezTo>
                  <a:lnTo>
                    <a:pt x="238344" y="254082"/>
                  </a:lnTo>
                  <a:close/>
                  <a:moveTo>
                    <a:pt x="267738" y="224716"/>
                  </a:moveTo>
                  <a:cubicBezTo>
                    <a:pt x="267738" y="228546"/>
                    <a:pt x="265182" y="231100"/>
                    <a:pt x="261348" y="231100"/>
                  </a:cubicBezTo>
                  <a:cubicBezTo>
                    <a:pt x="257514" y="231100"/>
                    <a:pt x="254958" y="228546"/>
                    <a:pt x="254958" y="224716"/>
                  </a:cubicBezTo>
                  <a:lnTo>
                    <a:pt x="254958" y="84269"/>
                  </a:lnTo>
                  <a:lnTo>
                    <a:pt x="158470" y="84269"/>
                  </a:lnTo>
                  <a:cubicBezTo>
                    <a:pt x="154636" y="84269"/>
                    <a:pt x="152080" y="81715"/>
                    <a:pt x="152080" y="77885"/>
                  </a:cubicBezTo>
                  <a:cubicBezTo>
                    <a:pt x="152080" y="74054"/>
                    <a:pt x="154636" y="71501"/>
                    <a:pt x="158470" y="71501"/>
                  </a:cubicBezTo>
                  <a:lnTo>
                    <a:pt x="261348" y="71501"/>
                  </a:lnTo>
                  <a:cubicBezTo>
                    <a:pt x="265182" y="71501"/>
                    <a:pt x="267738" y="74054"/>
                    <a:pt x="267738" y="77885"/>
                  </a:cubicBezTo>
                  <a:lnTo>
                    <a:pt x="267738" y="224716"/>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5" name="Graphic 1100">
            <a:extLst>
              <a:ext uri="{FF2B5EF4-FFF2-40B4-BE49-F238E27FC236}">
                <a16:creationId xmlns:a16="http://schemas.microsoft.com/office/drawing/2014/main" id="{3394E843-D462-06EE-C338-AB8E331CCE72}"/>
              </a:ext>
            </a:extLst>
          </p:cNvPr>
          <p:cNvGrpSpPr/>
          <p:nvPr/>
        </p:nvGrpSpPr>
        <p:grpSpPr>
          <a:xfrm>
            <a:off x="7667632" y="3780139"/>
            <a:ext cx="240030" cy="240030"/>
            <a:chOff x="9280105" y="4796966"/>
            <a:chExt cx="362309" cy="362255"/>
          </a:xfrm>
          <a:solidFill>
            <a:schemeClr val="accent4"/>
          </a:solidFill>
        </p:grpSpPr>
        <p:sp>
          <p:nvSpPr>
            <p:cNvPr id="96" name="Graphic 1100">
              <a:extLst>
                <a:ext uri="{FF2B5EF4-FFF2-40B4-BE49-F238E27FC236}">
                  <a16:creationId xmlns:a16="http://schemas.microsoft.com/office/drawing/2014/main" id="{BEAEACD0-E33D-1685-5E3D-3499669885F0}"/>
                </a:ext>
              </a:extLst>
            </p:cNvPr>
            <p:cNvSpPr/>
            <p:nvPr/>
          </p:nvSpPr>
          <p:spPr>
            <a:xfrm>
              <a:off x="9489056" y="4891733"/>
              <a:ext cx="29393" cy="28727"/>
            </a:xfrm>
            <a:custGeom>
              <a:avLst/>
              <a:gdLst>
                <a:gd name="connsiteX0" fmla="*/ 0 w 29393"/>
                <a:gd name="connsiteY0" fmla="*/ 0 h 28727"/>
                <a:gd name="connsiteX1" fmla="*/ 0 w 29393"/>
                <a:gd name="connsiteY1" fmla="*/ 28728 h 28727"/>
                <a:gd name="connsiteX2" fmla="*/ 29394 w 29393"/>
                <a:gd name="connsiteY2" fmla="*/ 28728 h 28727"/>
              </a:gdLst>
              <a:ahLst/>
              <a:cxnLst>
                <a:cxn ang="0">
                  <a:pos x="connsiteX0" y="connsiteY0"/>
                </a:cxn>
                <a:cxn ang="0">
                  <a:pos x="connsiteX1" y="connsiteY1"/>
                </a:cxn>
                <a:cxn ang="0">
                  <a:pos x="connsiteX2" y="connsiteY2"/>
                </a:cxn>
              </a:cxnLst>
              <a:rect l="l" t="t" r="r" b="b"/>
              <a:pathLst>
                <a:path w="29393" h="28727">
                  <a:moveTo>
                    <a:pt x="0" y="0"/>
                  </a:moveTo>
                  <a:lnTo>
                    <a:pt x="0" y="28728"/>
                  </a:lnTo>
                  <a:lnTo>
                    <a:pt x="29394" y="2872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7" name="Graphic 1100">
              <a:extLst>
                <a:ext uri="{FF2B5EF4-FFF2-40B4-BE49-F238E27FC236}">
                  <a16:creationId xmlns:a16="http://schemas.microsoft.com/office/drawing/2014/main" id="{E403AC72-11B0-FDC2-E895-F1787CD4CBA8}"/>
                </a:ext>
              </a:extLst>
            </p:cNvPr>
            <p:cNvSpPr/>
            <p:nvPr/>
          </p:nvSpPr>
          <p:spPr>
            <a:xfrm>
              <a:off x="9394485" y="4882157"/>
              <a:ext cx="132911" cy="190881"/>
            </a:xfrm>
            <a:custGeom>
              <a:avLst/>
              <a:gdLst>
                <a:gd name="connsiteX0" fmla="*/ 88181 w 132911"/>
                <a:gd name="connsiteY0" fmla="*/ 51072 h 190881"/>
                <a:gd name="connsiteX1" fmla="*/ 81792 w 132911"/>
                <a:gd name="connsiteY1" fmla="*/ 44688 h 190881"/>
                <a:gd name="connsiteX2" fmla="*/ 81792 w 132911"/>
                <a:gd name="connsiteY2" fmla="*/ 0 h 190881"/>
                <a:gd name="connsiteX3" fmla="*/ 0 w 132911"/>
                <a:gd name="connsiteY3" fmla="*/ 0 h 190881"/>
                <a:gd name="connsiteX4" fmla="*/ 0 w 132911"/>
                <a:gd name="connsiteY4" fmla="*/ 190881 h 190881"/>
                <a:gd name="connsiteX5" fmla="*/ 132911 w 132911"/>
                <a:gd name="connsiteY5" fmla="*/ 190881 h 190881"/>
                <a:gd name="connsiteX6" fmla="*/ 132911 w 132911"/>
                <a:gd name="connsiteY6" fmla="*/ 51072 h 190881"/>
                <a:gd name="connsiteX7" fmla="*/ 88181 w 132911"/>
                <a:gd name="connsiteY7" fmla="*/ 51072 h 190881"/>
                <a:gd name="connsiteX8" fmla="*/ 109907 w 132911"/>
                <a:gd name="connsiteY8" fmla="*/ 174921 h 190881"/>
                <a:gd name="connsiteX9" fmla="*/ 22365 w 132911"/>
                <a:gd name="connsiteY9" fmla="*/ 174921 h 190881"/>
                <a:gd name="connsiteX10" fmla="*/ 15975 w 132911"/>
                <a:gd name="connsiteY10" fmla="*/ 168537 h 190881"/>
                <a:gd name="connsiteX11" fmla="*/ 22365 w 132911"/>
                <a:gd name="connsiteY11" fmla="*/ 162153 h 190881"/>
                <a:gd name="connsiteX12" fmla="*/ 109907 w 132911"/>
                <a:gd name="connsiteY12" fmla="*/ 162153 h 190881"/>
                <a:gd name="connsiteX13" fmla="*/ 116297 w 132911"/>
                <a:gd name="connsiteY13" fmla="*/ 168537 h 190881"/>
                <a:gd name="connsiteX14" fmla="*/ 109907 w 132911"/>
                <a:gd name="connsiteY14" fmla="*/ 174921 h 190881"/>
                <a:gd name="connsiteX15" fmla="*/ 109907 w 132911"/>
                <a:gd name="connsiteY15" fmla="*/ 145555 h 190881"/>
                <a:gd name="connsiteX16" fmla="*/ 22365 w 132911"/>
                <a:gd name="connsiteY16" fmla="*/ 145555 h 190881"/>
                <a:gd name="connsiteX17" fmla="*/ 15975 w 132911"/>
                <a:gd name="connsiteY17" fmla="*/ 139171 h 190881"/>
                <a:gd name="connsiteX18" fmla="*/ 22365 w 132911"/>
                <a:gd name="connsiteY18" fmla="*/ 132787 h 190881"/>
                <a:gd name="connsiteX19" fmla="*/ 109907 w 132911"/>
                <a:gd name="connsiteY19" fmla="*/ 132787 h 190881"/>
                <a:gd name="connsiteX20" fmla="*/ 116297 w 132911"/>
                <a:gd name="connsiteY20" fmla="*/ 139171 h 190881"/>
                <a:gd name="connsiteX21" fmla="*/ 109907 w 132911"/>
                <a:gd name="connsiteY21" fmla="*/ 145555 h 190881"/>
                <a:gd name="connsiteX22" fmla="*/ 109907 w 132911"/>
                <a:gd name="connsiteY22" fmla="*/ 116827 h 190881"/>
                <a:gd name="connsiteX23" fmla="*/ 22365 w 132911"/>
                <a:gd name="connsiteY23" fmla="*/ 116827 h 190881"/>
                <a:gd name="connsiteX24" fmla="*/ 15975 w 132911"/>
                <a:gd name="connsiteY24" fmla="*/ 110443 h 190881"/>
                <a:gd name="connsiteX25" fmla="*/ 22365 w 132911"/>
                <a:gd name="connsiteY25" fmla="*/ 104059 h 190881"/>
                <a:gd name="connsiteX26" fmla="*/ 109907 w 132911"/>
                <a:gd name="connsiteY26" fmla="*/ 104059 h 190881"/>
                <a:gd name="connsiteX27" fmla="*/ 116297 w 132911"/>
                <a:gd name="connsiteY27" fmla="*/ 110443 h 190881"/>
                <a:gd name="connsiteX28" fmla="*/ 109907 w 132911"/>
                <a:gd name="connsiteY28" fmla="*/ 116827 h 190881"/>
                <a:gd name="connsiteX29" fmla="*/ 109907 w 132911"/>
                <a:gd name="connsiteY29" fmla="*/ 87461 h 190881"/>
                <a:gd name="connsiteX30" fmla="*/ 22365 w 132911"/>
                <a:gd name="connsiteY30" fmla="*/ 87461 h 190881"/>
                <a:gd name="connsiteX31" fmla="*/ 15975 w 132911"/>
                <a:gd name="connsiteY31" fmla="*/ 81077 h 190881"/>
                <a:gd name="connsiteX32" fmla="*/ 22365 w 132911"/>
                <a:gd name="connsiteY32" fmla="*/ 74693 h 190881"/>
                <a:gd name="connsiteX33" fmla="*/ 109907 w 132911"/>
                <a:gd name="connsiteY33" fmla="*/ 74693 h 190881"/>
                <a:gd name="connsiteX34" fmla="*/ 116297 w 132911"/>
                <a:gd name="connsiteY34" fmla="*/ 81077 h 190881"/>
                <a:gd name="connsiteX35" fmla="*/ 109907 w 132911"/>
                <a:gd name="connsiteY35" fmla="*/ 87461 h 19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2911" h="190881">
                  <a:moveTo>
                    <a:pt x="88181" y="51072"/>
                  </a:moveTo>
                  <a:cubicBezTo>
                    <a:pt x="84348" y="51072"/>
                    <a:pt x="81792" y="48518"/>
                    <a:pt x="81792" y="44688"/>
                  </a:cubicBezTo>
                  <a:lnTo>
                    <a:pt x="81792" y="0"/>
                  </a:lnTo>
                  <a:lnTo>
                    <a:pt x="0" y="0"/>
                  </a:lnTo>
                  <a:lnTo>
                    <a:pt x="0" y="190881"/>
                  </a:lnTo>
                  <a:lnTo>
                    <a:pt x="132911" y="190881"/>
                  </a:lnTo>
                  <a:lnTo>
                    <a:pt x="132911" y="51072"/>
                  </a:lnTo>
                  <a:lnTo>
                    <a:pt x="88181" y="51072"/>
                  </a:lnTo>
                  <a:close/>
                  <a:moveTo>
                    <a:pt x="109907" y="174921"/>
                  </a:moveTo>
                  <a:lnTo>
                    <a:pt x="22365" y="174921"/>
                  </a:lnTo>
                  <a:cubicBezTo>
                    <a:pt x="18531" y="174921"/>
                    <a:pt x="15975" y="172368"/>
                    <a:pt x="15975" y="168537"/>
                  </a:cubicBezTo>
                  <a:cubicBezTo>
                    <a:pt x="15975" y="164707"/>
                    <a:pt x="18531" y="162153"/>
                    <a:pt x="22365" y="162153"/>
                  </a:cubicBezTo>
                  <a:lnTo>
                    <a:pt x="109907" y="162153"/>
                  </a:lnTo>
                  <a:cubicBezTo>
                    <a:pt x="113741" y="162153"/>
                    <a:pt x="116297" y="164707"/>
                    <a:pt x="116297" y="168537"/>
                  </a:cubicBezTo>
                  <a:cubicBezTo>
                    <a:pt x="116297" y="172368"/>
                    <a:pt x="113741" y="174921"/>
                    <a:pt x="109907" y="174921"/>
                  </a:cubicBezTo>
                  <a:close/>
                  <a:moveTo>
                    <a:pt x="109907" y="145555"/>
                  </a:moveTo>
                  <a:lnTo>
                    <a:pt x="22365" y="145555"/>
                  </a:lnTo>
                  <a:cubicBezTo>
                    <a:pt x="18531" y="145555"/>
                    <a:pt x="15975" y="143001"/>
                    <a:pt x="15975" y="139171"/>
                  </a:cubicBezTo>
                  <a:cubicBezTo>
                    <a:pt x="15975" y="135341"/>
                    <a:pt x="18531" y="132787"/>
                    <a:pt x="22365" y="132787"/>
                  </a:cubicBezTo>
                  <a:lnTo>
                    <a:pt x="109907" y="132787"/>
                  </a:lnTo>
                  <a:cubicBezTo>
                    <a:pt x="113741" y="132787"/>
                    <a:pt x="116297" y="135341"/>
                    <a:pt x="116297" y="139171"/>
                  </a:cubicBezTo>
                  <a:cubicBezTo>
                    <a:pt x="116297" y="143001"/>
                    <a:pt x="113741" y="145555"/>
                    <a:pt x="109907" y="145555"/>
                  </a:cubicBezTo>
                  <a:close/>
                  <a:moveTo>
                    <a:pt x="109907" y="116827"/>
                  </a:moveTo>
                  <a:lnTo>
                    <a:pt x="22365" y="116827"/>
                  </a:lnTo>
                  <a:cubicBezTo>
                    <a:pt x="18531" y="116827"/>
                    <a:pt x="15975" y="114273"/>
                    <a:pt x="15975" y="110443"/>
                  </a:cubicBezTo>
                  <a:cubicBezTo>
                    <a:pt x="15975" y="106613"/>
                    <a:pt x="18531" y="104059"/>
                    <a:pt x="22365" y="104059"/>
                  </a:cubicBezTo>
                  <a:lnTo>
                    <a:pt x="109907" y="104059"/>
                  </a:lnTo>
                  <a:cubicBezTo>
                    <a:pt x="113741" y="104059"/>
                    <a:pt x="116297" y="106613"/>
                    <a:pt x="116297" y="110443"/>
                  </a:cubicBezTo>
                  <a:cubicBezTo>
                    <a:pt x="116297" y="114273"/>
                    <a:pt x="113741" y="116827"/>
                    <a:pt x="109907" y="116827"/>
                  </a:cubicBezTo>
                  <a:close/>
                  <a:moveTo>
                    <a:pt x="109907" y="87461"/>
                  </a:moveTo>
                  <a:lnTo>
                    <a:pt x="22365" y="87461"/>
                  </a:lnTo>
                  <a:cubicBezTo>
                    <a:pt x="18531" y="87461"/>
                    <a:pt x="15975" y="84907"/>
                    <a:pt x="15975" y="81077"/>
                  </a:cubicBezTo>
                  <a:cubicBezTo>
                    <a:pt x="15975" y="77246"/>
                    <a:pt x="18531" y="74693"/>
                    <a:pt x="22365" y="74693"/>
                  </a:cubicBezTo>
                  <a:lnTo>
                    <a:pt x="109907" y="74693"/>
                  </a:lnTo>
                  <a:cubicBezTo>
                    <a:pt x="113741" y="74693"/>
                    <a:pt x="116297" y="77246"/>
                    <a:pt x="116297" y="81077"/>
                  </a:cubicBezTo>
                  <a:cubicBezTo>
                    <a:pt x="116297" y="84907"/>
                    <a:pt x="113741" y="87461"/>
                    <a:pt x="109907" y="87461"/>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sp>
          <p:nvSpPr>
            <p:cNvPr id="98" name="Graphic 1100">
              <a:extLst>
                <a:ext uri="{FF2B5EF4-FFF2-40B4-BE49-F238E27FC236}">
                  <a16:creationId xmlns:a16="http://schemas.microsoft.com/office/drawing/2014/main" id="{99B11E68-E2A7-DC49-5063-0F5A702FD79E}"/>
                </a:ext>
              </a:extLst>
            </p:cNvPr>
            <p:cNvSpPr/>
            <p:nvPr/>
          </p:nvSpPr>
          <p:spPr>
            <a:xfrm>
              <a:off x="9280105" y="4796966"/>
              <a:ext cx="362309" cy="362255"/>
            </a:xfrm>
            <a:custGeom>
              <a:avLst/>
              <a:gdLst>
                <a:gd name="connsiteX0" fmla="*/ 180835 w 362309"/>
                <a:gd name="connsiteY0" fmla="*/ 284 h 362255"/>
                <a:gd name="connsiteX1" fmla="*/ 0 w 362309"/>
                <a:gd name="connsiteY1" fmla="*/ 181589 h 362255"/>
                <a:gd name="connsiteX2" fmla="*/ 181474 w 362309"/>
                <a:gd name="connsiteY2" fmla="*/ 362256 h 362255"/>
                <a:gd name="connsiteX3" fmla="*/ 362309 w 362309"/>
                <a:gd name="connsiteY3" fmla="*/ 180950 h 362255"/>
                <a:gd name="connsiteX4" fmla="*/ 180835 w 362309"/>
                <a:gd name="connsiteY4" fmla="*/ 284 h 362255"/>
                <a:gd name="connsiteX5" fmla="*/ 180835 w 362309"/>
                <a:gd name="connsiteY5" fmla="*/ 284 h 362255"/>
                <a:gd name="connsiteX6" fmla="*/ 260070 w 362309"/>
                <a:gd name="connsiteY6" fmla="*/ 283094 h 362255"/>
                <a:gd name="connsiteX7" fmla="*/ 253680 w 362309"/>
                <a:gd name="connsiteY7" fmla="*/ 289478 h 362255"/>
                <a:gd name="connsiteX8" fmla="*/ 107989 w 362309"/>
                <a:gd name="connsiteY8" fmla="*/ 289478 h 362255"/>
                <a:gd name="connsiteX9" fmla="*/ 101599 w 362309"/>
                <a:gd name="connsiteY9" fmla="*/ 283094 h 362255"/>
                <a:gd name="connsiteX10" fmla="*/ 101599 w 362309"/>
                <a:gd name="connsiteY10" fmla="*/ 79445 h 362255"/>
                <a:gd name="connsiteX11" fmla="*/ 107989 w 362309"/>
                <a:gd name="connsiteY11" fmla="*/ 73061 h 362255"/>
                <a:gd name="connsiteX12" fmla="*/ 202561 w 362309"/>
                <a:gd name="connsiteY12" fmla="*/ 73061 h 362255"/>
                <a:gd name="connsiteX13" fmla="*/ 207033 w 362309"/>
                <a:gd name="connsiteY13" fmla="*/ 74977 h 362255"/>
                <a:gd name="connsiteX14" fmla="*/ 258153 w 362309"/>
                <a:gd name="connsiteY14" fmla="*/ 126048 h 362255"/>
                <a:gd name="connsiteX15" fmla="*/ 259431 w 362309"/>
                <a:gd name="connsiteY15" fmla="*/ 127963 h 362255"/>
                <a:gd name="connsiteX16" fmla="*/ 260070 w 362309"/>
                <a:gd name="connsiteY16" fmla="*/ 130517 h 362255"/>
                <a:gd name="connsiteX17" fmla="*/ 260070 w 362309"/>
                <a:gd name="connsiteY17" fmla="*/ 283094 h 36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2309" h="362255">
                  <a:moveTo>
                    <a:pt x="180835" y="284"/>
                  </a:moveTo>
                  <a:cubicBezTo>
                    <a:pt x="80513" y="284"/>
                    <a:pt x="0" y="81360"/>
                    <a:pt x="0" y="181589"/>
                  </a:cubicBezTo>
                  <a:cubicBezTo>
                    <a:pt x="0" y="281817"/>
                    <a:pt x="81152" y="362256"/>
                    <a:pt x="181474" y="362256"/>
                  </a:cubicBezTo>
                  <a:cubicBezTo>
                    <a:pt x="281157" y="362256"/>
                    <a:pt x="362309" y="281179"/>
                    <a:pt x="362309" y="180950"/>
                  </a:cubicBezTo>
                  <a:cubicBezTo>
                    <a:pt x="362309" y="80722"/>
                    <a:pt x="281157" y="-355"/>
                    <a:pt x="180835" y="284"/>
                  </a:cubicBezTo>
                  <a:cubicBezTo>
                    <a:pt x="180835" y="-355"/>
                    <a:pt x="180835" y="284"/>
                    <a:pt x="180835" y="284"/>
                  </a:cubicBezTo>
                  <a:close/>
                  <a:moveTo>
                    <a:pt x="260070" y="283094"/>
                  </a:moveTo>
                  <a:cubicBezTo>
                    <a:pt x="260070" y="286924"/>
                    <a:pt x="257514" y="289478"/>
                    <a:pt x="253680" y="289478"/>
                  </a:cubicBezTo>
                  <a:lnTo>
                    <a:pt x="107989" y="289478"/>
                  </a:lnTo>
                  <a:cubicBezTo>
                    <a:pt x="104156" y="289478"/>
                    <a:pt x="101599" y="286924"/>
                    <a:pt x="101599" y="283094"/>
                  </a:cubicBezTo>
                  <a:lnTo>
                    <a:pt x="101599" y="79445"/>
                  </a:lnTo>
                  <a:cubicBezTo>
                    <a:pt x="101599" y="75615"/>
                    <a:pt x="104156" y="73061"/>
                    <a:pt x="107989" y="73061"/>
                  </a:cubicBezTo>
                  <a:lnTo>
                    <a:pt x="202561" y="73061"/>
                  </a:lnTo>
                  <a:cubicBezTo>
                    <a:pt x="204478" y="73061"/>
                    <a:pt x="205756" y="73700"/>
                    <a:pt x="207033" y="74977"/>
                  </a:cubicBezTo>
                  <a:lnTo>
                    <a:pt x="258153" y="126048"/>
                  </a:lnTo>
                  <a:cubicBezTo>
                    <a:pt x="258792" y="126687"/>
                    <a:pt x="259431" y="127325"/>
                    <a:pt x="259431" y="127963"/>
                  </a:cubicBezTo>
                  <a:cubicBezTo>
                    <a:pt x="260070" y="128602"/>
                    <a:pt x="260070" y="129240"/>
                    <a:pt x="260070" y="130517"/>
                  </a:cubicBezTo>
                  <a:lnTo>
                    <a:pt x="260070" y="283094"/>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5" name="Picture 14" descr="A picture containing text, light&#10;&#10;Description automatically generated">
            <a:extLst>
              <a:ext uri="{FF2B5EF4-FFF2-40B4-BE49-F238E27FC236}">
                <a16:creationId xmlns:a16="http://schemas.microsoft.com/office/drawing/2014/main" id="{B3475DAC-D5B3-316B-A061-E52115FC7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5406" y="2276040"/>
            <a:ext cx="951205" cy="1001268"/>
          </a:xfrm>
          <a:prstGeom prst="rect">
            <a:avLst/>
          </a:prstGeom>
        </p:spPr>
      </p:pic>
      <p:grpSp>
        <p:nvGrpSpPr>
          <p:cNvPr id="16" name="Group 15">
            <a:extLst>
              <a:ext uri="{FF2B5EF4-FFF2-40B4-BE49-F238E27FC236}">
                <a16:creationId xmlns:a16="http://schemas.microsoft.com/office/drawing/2014/main" id="{30097EF3-70AC-CF08-82F0-65DA35C06C4C}"/>
              </a:ext>
            </a:extLst>
          </p:cNvPr>
          <p:cNvGrpSpPr/>
          <p:nvPr/>
        </p:nvGrpSpPr>
        <p:grpSpPr>
          <a:xfrm>
            <a:off x="1015464" y="2317878"/>
            <a:ext cx="969874" cy="964217"/>
            <a:chOff x="1353952" y="3151467"/>
            <a:chExt cx="1293165" cy="1285622"/>
          </a:xfrm>
        </p:grpSpPr>
        <p:grpSp>
          <p:nvGrpSpPr>
            <p:cNvPr id="8" name="Group 7">
              <a:extLst>
                <a:ext uri="{FF2B5EF4-FFF2-40B4-BE49-F238E27FC236}">
                  <a16:creationId xmlns:a16="http://schemas.microsoft.com/office/drawing/2014/main" id="{F883684D-AA31-4A40-7F76-EAE120DE71F3}"/>
                </a:ext>
              </a:extLst>
            </p:cNvPr>
            <p:cNvGrpSpPr/>
            <p:nvPr/>
          </p:nvGrpSpPr>
          <p:grpSpPr>
            <a:xfrm>
              <a:off x="1353952" y="3151467"/>
              <a:ext cx="1293165" cy="1285622"/>
              <a:chOff x="1018402" y="3198641"/>
              <a:chExt cx="1293165" cy="1285622"/>
            </a:xfrm>
          </p:grpSpPr>
          <p:pic>
            <p:nvPicPr>
              <p:cNvPr id="5122" name="Picture 2" descr="running man icon">
                <a:extLst>
                  <a:ext uri="{FF2B5EF4-FFF2-40B4-BE49-F238E27FC236}">
                    <a16:creationId xmlns:a16="http://schemas.microsoft.com/office/drawing/2014/main" id="{6D202A91-3225-0702-76F9-297E0655F57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18402" y="3213247"/>
                <a:ext cx="1271016" cy="127101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running man icon">
                <a:extLst>
                  <a:ext uri="{FF2B5EF4-FFF2-40B4-BE49-F238E27FC236}">
                    <a16:creationId xmlns:a16="http://schemas.microsoft.com/office/drawing/2014/main" id="{DAD0F050-F57C-D11A-BA62-1D7AFB830BCD}"/>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40551" y="3209287"/>
                <a:ext cx="1271016" cy="12710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unning man icon">
                <a:extLst>
                  <a:ext uri="{FF2B5EF4-FFF2-40B4-BE49-F238E27FC236}">
                    <a16:creationId xmlns:a16="http://schemas.microsoft.com/office/drawing/2014/main" id="{56F1E739-AA10-BCFF-6262-3ACE53C60CFB}"/>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27709" y="3198641"/>
                <a:ext cx="1271016" cy="1271016"/>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running man icon">
              <a:extLst>
                <a:ext uri="{FF2B5EF4-FFF2-40B4-BE49-F238E27FC236}">
                  <a16:creationId xmlns:a16="http://schemas.microsoft.com/office/drawing/2014/main" id="{6E717972-2B52-25E9-4E94-66E316411C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5626" y="3162736"/>
              <a:ext cx="1271016" cy="12710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72672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3D5EB-8B55-72D6-71A8-A37ABD69FF14}"/>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SNAP E&amp;T Features</a:t>
            </a:r>
          </a:p>
        </p:txBody>
      </p:sp>
      <p:sp>
        <p:nvSpPr>
          <p:cNvPr id="94" name="Inhaltsplatzhalter 4">
            <a:extLst>
              <a:ext uri="{FF2B5EF4-FFF2-40B4-BE49-F238E27FC236}">
                <a16:creationId xmlns:a16="http://schemas.microsoft.com/office/drawing/2014/main" id="{E1002B1C-CB60-DC10-39F0-E9585FF80AB0}"/>
              </a:ext>
            </a:extLst>
          </p:cNvPr>
          <p:cNvSpPr txBox="1">
            <a:spLocks/>
          </p:cNvSpPr>
          <p:nvPr/>
        </p:nvSpPr>
        <p:spPr>
          <a:xfrm>
            <a:off x="0" y="3798239"/>
            <a:ext cx="2799592" cy="692498"/>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59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1B4383"/>
                </a:solidFill>
                <a:effectLst/>
                <a:uLnTx/>
                <a:uFillTx/>
                <a:latin typeface="Source Sans Pro" panose="020B0503030403020204" pitchFamily="34" charset="0"/>
                <a:ea typeface="Source Sans Pro" panose="020B0503030403020204" pitchFamily="34" charset="0"/>
                <a:cs typeface="+mn-cs"/>
              </a:rPr>
              <a:t>Serves Employer Needs</a:t>
            </a:r>
            <a:br>
              <a:rPr kumimoji="0" lang="en-US" sz="1125"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br>
            <a:r>
              <a:rPr kumimoji="0" lang="en-US" sz="1125" b="0" i="0" u="none" strike="noStrike" kern="1200" cap="none" spc="0" normalizeH="0" baseline="0" noProof="0">
                <a:ln>
                  <a:noFill/>
                </a:ln>
                <a:solidFill>
                  <a:prstClr val="black">
                    <a:lumMod val="95000"/>
                    <a:lumOff val="5000"/>
                  </a:prstClr>
                </a:solidFill>
                <a:effectLst/>
                <a:uLnTx/>
                <a:uFillTx/>
                <a:latin typeface="Source Sans Pro" panose="020B0503030403020204" pitchFamily="34" charset="0"/>
                <a:ea typeface="Source Sans Pro" panose="020B0503030403020204" pitchFamily="34" charset="0"/>
                <a:cs typeface="+mn-cs"/>
              </a:rPr>
              <a:t>Every participant gains the job skills and etiquette that employers need</a:t>
            </a:r>
          </a:p>
          <a:p>
            <a:pPr marL="0" marR="0" lvl="0" indent="0" algn="r"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endParaRPr kumimoji="0" lang="en-US" sz="1125" b="0" i="0" u="none" strike="noStrike" kern="1200" cap="none" spc="0" normalizeH="0" baseline="0" noProof="0">
              <a:ln>
                <a:noFill/>
              </a:ln>
              <a:solidFill>
                <a:prstClr val="white">
                  <a:lumMod val="65000"/>
                </a:prstClr>
              </a:solidFill>
              <a:effectLst/>
              <a:uLnTx/>
              <a:uFillTx/>
              <a:latin typeface="Source Sans Pro" panose="020B0503030403020204" pitchFamily="34" charset="0"/>
              <a:ea typeface="Source Sans Pro" panose="020B0503030403020204" pitchFamily="34" charset="0"/>
              <a:cs typeface="+mn-cs"/>
            </a:endParaRPr>
          </a:p>
        </p:txBody>
      </p:sp>
      <p:sp>
        <p:nvSpPr>
          <p:cNvPr id="95" name="Inhaltsplatzhalter 4">
            <a:extLst>
              <a:ext uri="{FF2B5EF4-FFF2-40B4-BE49-F238E27FC236}">
                <a16:creationId xmlns:a16="http://schemas.microsoft.com/office/drawing/2014/main" id="{29A084D5-0753-D569-DD8C-3531474D5F0A}"/>
              </a:ext>
            </a:extLst>
          </p:cNvPr>
          <p:cNvSpPr txBox="1">
            <a:spLocks/>
          </p:cNvSpPr>
          <p:nvPr/>
        </p:nvSpPr>
        <p:spPr>
          <a:xfrm>
            <a:off x="342037" y="2861931"/>
            <a:ext cx="2557138" cy="692498"/>
          </a:xfrm>
          <a:prstGeom prst="rect">
            <a:avLst/>
          </a:prstGeom>
        </p:spPr>
        <p:txBody>
          <a:bodyPr wrap="square" lIns="0" tIns="0" rIns="0" bIns="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59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9BBB59"/>
                </a:solidFill>
                <a:effectLst/>
                <a:uLnTx/>
                <a:uFillTx/>
                <a:latin typeface="Source Sans Pro" panose="020B0503030403020204" pitchFamily="34" charset="0"/>
                <a:ea typeface="Source Sans Pro" panose="020B0503030403020204" pitchFamily="34" charset="0"/>
                <a:cs typeface="+mn-cs"/>
              </a:rPr>
              <a:t>Priority of Service</a:t>
            </a:r>
            <a:endParaRPr kumimoji="0" lang="en-US" sz="1125" b="0" i="0" u="none" strike="noStrike" kern="1200" cap="none" spc="0" normalizeH="0" baseline="0" noProof="0">
              <a:ln>
                <a:noFill/>
              </a:ln>
              <a:solidFill>
                <a:srgbClr val="9BBB59"/>
              </a:solidFill>
              <a:effectLst/>
              <a:uLnTx/>
              <a:uFillTx/>
              <a:latin typeface="Source Sans Pro" panose="020B0503030403020204" pitchFamily="34" charset="0"/>
              <a:ea typeface="Source Sans Pro" panose="020B0503030403020204" pitchFamily="34" charset="0"/>
              <a:cs typeface="+mn-cs"/>
            </a:endParaRPr>
          </a:p>
          <a:p>
            <a:pPr marL="0" marR="0" lvl="0" indent="0" algn="r" defTabSz="68559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Calibri"/>
              </a:rPr>
              <a:t>Every unemployed ABAWD receives priority of service when they choose to participate</a:t>
            </a:r>
          </a:p>
        </p:txBody>
      </p:sp>
      <p:sp>
        <p:nvSpPr>
          <p:cNvPr id="96" name="Inhaltsplatzhalter 4">
            <a:extLst>
              <a:ext uri="{FF2B5EF4-FFF2-40B4-BE49-F238E27FC236}">
                <a16:creationId xmlns:a16="http://schemas.microsoft.com/office/drawing/2014/main" id="{D9898EFD-0BFC-9962-3138-160EAD405E87}"/>
              </a:ext>
            </a:extLst>
          </p:cNvPr>
          <p:cNvSpPr txBox="1">
            <a:spLocks/>
          </p:cNvSpPr>
          <p:nvPr/>
        </p:nvSpPr>
        <p:spPr>
          <a:xfrm>
            <a:off x="421859" y="2306906"/>
            <a:ext cx="2996414" cy="830997"/>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59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0098D3"/>
                </a:solidFill>
                <a:effectLst/>
                <a:uLnTx/>
                <a:uFillTx/>
                <a:latin typeface="Source Sans Pro" panose="020B0503030403020204" pitchFamily="34" charset="0"/>
                <a:ea typeface="Source Sans Pro" panose="020B0503030403020204" pitchFamily="34" charset="0"/>
                <a:cs typeface="+mn-cs"/>
              </a:rPr>
              <a:t>Financial Literacy Training</a:t>
            </a:r>
          </a:p>
          <a:p>
            <a:pPr marL="0" marR="0" lvl="0" indent="0" algn="r" defTabSz="685595" rtl="0" eaLnBrk="1" fontAlgn="auto" latinLnBrk="0" hangingPunct="1">
              <a:lnSpc>
                <a:spcPct val="90000"/>
              </a:lnSpc>
              <a:spcBef>
                <a:spcPts val="0"/>
              </a:spcBef>
              <a:spcAft>
                <a:spcPts val="0"/>
              </a:spcAft>
              <a:buClr>
                <a:srgbClr val="3E749E"/>
              </a:buClr>
              <a:buSzTx/>
              <a:buFont typeface="Wingdings" panose="05000000000000000000" pitchFamily="2" charset="2"/>
              <a:buNone/>
              <a:tabLst/>
              <a:defRPr/>
            </a:pP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Every participant receives financial literacy training </a:t>
            </a:r>
          </a:p>
          <a:p>
            <a:pPr marL="0" marR="0" lvl="0" indent="0" algn="l"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br>
              <a:rPr kumimoji="0" lang="en-US" sz="1125" b="1" i="0" u="none" strike="noStrike" kern="1200" cap="none" spc="0" normalizeH="0" baseline="0" noProof="0">
                <a:ln>
                  <a:noFill/>
                </a:ln>
                <a:solidFill>
                  <a:srgbClr val="C12637"/>
                </a:solidFill>
                <a:effectLst/>
                <a:uLnTx/>
                <a:uFillTx/>
                <a:latin typeface="Source Sans Pro" panose="020B0503030403020204" pitchFamily="34" charset="0"/>
                <a:ea typeface="Source Sans Pro" panose="020B0503030403020204" pitchFamily="34" charset="0"/>
                <a:cs typeface="+mn-cs"/>
              </a:rPr>
            </a:br>
            <a:endParaRPr kumimoji="0" lang="en-US" sz="1125" b="0" i="0" u="none" strike="noStrike" kern="1200" cap="none" spc="0" normalizeH="0" baseline="0" noProof="0">
              <a:ln>
                <a:noFill/>
              </a:ln>
              <a:solidFill>
                <a:prstClr val="white">
                  <a:lumMod val="65000"/>
                </a:prstClr>
              </a:solidFill>
              <a:effectLst/>
              <a:uLnTx/>
              <a:uFillTx/>
              <a:latin typeface="Source Sans Pro" panose="020B0503030403020204" pitchFamily="34" charset="0"/>
              <a:ea typeface="Source Sans Pro" panose="020B0503030403020204" pitchFamily="34" charset="0"/>
              <a:cs typeface="+mn-cs"/>
            </a:endParaRPr>
          </a:p>
        </p:txBody>
      </p:sp>
      <p:sp>
        <p:nvSpPr>
          <p:cNvPr id="97" name="Inhaltsplatzhalter 4">
            <a:extLst>
              <a:ext uri="{FF2B5EF4-FFF2-40B4-BE49-F238E27FC236}">
                <a16:creationId xmlns:a16="http://schemas.microsoft.com/office/drawing/2014/main" id="{353BFB28-941D-7945-0F04-C7887470AEC8}"/>
              </a:ext>
            </a:extLst>
          </p:cNvPr>
          <p:cNvSpPr txBox="1">
            <a:spLocks/>
          </p:cNvSpPr>
          <p:nvPr/>
        </p:nvSpPr>
        <p:spPr>
          <a:xfrm>
            <a:off x="5383368" y="2306906"/>
            <a:ext cx="3208183" cy="519373"/>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69C2C7"/>
                </a:solidFill>
                <a:effectLst/>
                <a:uLnTx/>
                <a:uFillTx/>
                <a:latin typeface="Source Sans Pro" panose="020B0503030403020204" pitchFamily="34" charset="0"/>
                <a:ea typeface="Source Sans Pro" panose="020B0503030403020204" pitchFamily="34" charset="0"/>
                <a:cs typeface="+mn-cs"/>
              </a:rPr>
              <a:t>Employability and Self-Sufficiency</a:t>
            </a:r>
            <a:br>
              <a:rPr kumimoji="0" lang="en-US" sz="1125" b="1" i="0" u="none" strike="noStrike" kern="1200" cap="none" spc="0" normalizeH="0" baseline="0" noProof="0">
                <a:ln>
                  <a:noFill/>
                </a:ln>
                <a:solidFill>
                  <a:srgbClr val="0098D3"/>
                </a:solidFill>
                <a:effectLst/>
                <a:uLnTx/>
                <a:uFillTx/>
                <a:latin typeface="Source Sans Pro" panose="020B0503030403020204" pitchFamily="34" charset="0"/>
                <a:ea typeface="Source Sans Pro" panose="020B0503030403020204" pitchFamily="34" charset="0"/>
                <a:cs typeface="+mn-cs"/>
              </a:rPr>
            </a:b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Every participant makes satisfactory progress towards sustainable employment and self-sufficiency </a:t>
            </a:r>
          </a:p>
        </p:txBody>
      </p:sp>
      <p:sp>
        <p:nvSpPr>
          <p:cNvPr id="98" name="Inhaltsplatzhalter 4">
            <a:extLst>
              <a:ext uri="{FF2B5EF4-FFF2-40B4-BE49-F238E27FC236}">
                <a16:creationId xmlns:a16="http://schemas.microsoft.com/office/drawing/2014/main" id="{FFEEB690-9889-BBC3-6096-D914AE71A48A}"/>
              </a:ext>
            </a:extLst>
          </p:cNvPr>
          <p:cNvSpPr txBox="1">
            <a:spLocks/>
          </p:cNvSpPr>
          <p:nvPr/>
        </p:nvSpPr>
        <p:spPr>
          <a:xfrm>
            <a:off x="5873507" y="2977704"/>
            <a:ext cx="2913347" cy="519373"/>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3489E7"/>
                </a:solidFill>
                <a:effectLst/>
                <a:uLnTx/>
                <a:uFillTx/>
                <a:latin typeface="Source Sans Pro" panose="020B0503030403020204" pitchFamily="34" charset="0"/>
                <a:ea typeface="Source Sans Pro" panose="020B0503030403020204" pitchFamily="34" charset="0"/>
                <a:cs typeface="+mn-cs"/>
              </a:rPr>
              <a:t>Continuum of Services</a:t>
            </a:r>
            <a:br>
              <a:rPr kumimoji="0" lang="en-US" sz="1125" b="1" i="0" u="none" strike="noStrike" kern="1200" cap="none" spc="0" normalizeH="0" baseline="0" noProof="0">
                <a:ln>
                  <a:noFill/>
                </a:ln>
                <a:solidFill>
                  <a:srgbClr val="0098D3"/>
                </a:solidFill>
                <a:effectLst/>
                <a:uLnTx/>
                <a:uFillTx/>
                <a:latin typeface="Source Sans Pro" panose="020B0503030403020204" pitchFamily="34" charset="0"/>
                <a:ea typeface="Source Sans Pro" panose="020B0503030403020204" pitchFamily="34" charset="0"/>
                <a:cs typeface="+mn-cs"/>
              </a:rPr>
            </a:b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Every participant has access to a continuum of services to overcome barriers to participation </a:t>
            </a:r>
          </a:p>
        </p:txBody>
      </p:sp>
      <p:sp>
        <p:nvSpPr>
          <p:cNvPr id="99" name="Inhaltsplatzhalter 4">
            <a:extLst>
              <a:ext uri="{FF2B5EF4-FFF2-40B4-BE49-F238E27FC236}">
                <a16:creationId xmlns:a16="http://schemas.microsoft.com/office/drawing/2014/main" id="{30CD1D4C-34DF-78AF-3A2F-CA8ABCCF1CDE}"/>
              </a:ext>
            </a:extLst>
          </p:cNvPr>
          <p:cNvSpPr txBox="1">
            <a:spLocks/>
          </p:cNvSpPr>
          <p:nvPr/>
        </p:nvSpPr>
        <p:spPr>
          <a:xfrm>
            <a:off x="2980911" y="1742388"/>
            <a:ext cx="2838280" cy="519373"/>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739463"/>
                </a:solidFill>
                <a:effectLst/>
                <a:uLnTx/>
                <a:uFillTx/>
                <a:latin typeface="Source Sans Pro" panose="020B0503030403020204" pitchFamily="34" charset="0"/>
                <a:ea typeface="Source Sans Pro" panose="020B0503030403020204" pitchFamily="34" charset="0"/>
                <a:cs typeface="+mn-cs"/>
              </a:rPr>
              <a:t>Economic Mobility</a:t>
            </a:r>
            <a:br>
              <a:rPr kumimoji="0" lang="en-US" sz="1125" b="1" i="0" u="none" strike="noStrike" kern="1200" cap="none" spc="0" normalizeH="0" baseline="0" noProof="0">
                <a:ln>
                  <a:noFill/>
                </a:ln>
                <a:solidFill>
                  <a:srgbClr val="0098D3"/>
                </a:solidFill>
                <a:effectLst/>
                <a:uLnTx/>
                <a:uFillTx/>
                <a:latin typeface="Source Sans Pro" panose="020B0503030403020204" pitchFamily="34" charset="0"/>
                <a:ea typeface="Source Sans Pro" panose="020B0503030403020204" pitchFamily="34" charset="0"/>
                <a:cs typeface="+mn-cs"/>
              </a:rPr>
            </a:b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Every participant sets goals to overcome barriers to their economic mobility</a:t>
            </a:r>
          </a:p>
        </p:txBody>
      </p:sp>
      <p:sp>
        <p:nvSpPr>
          <p:cNvPr id="101" name="Inhaltsplatzhalter 4">
            <a:extLst>
              <a:ext uri="{FF2B5EF4-FFF2-40B4-BE49-F238E27FC236}">
                <a16:creationId xmlns:a16="http://schemas.microsoft.com/office/drawing/2014/main" id="{86C77B74-9200-E01F-65E4-0B1B1834D9CD}"/>
              </a:ext>
            </a:extLst>
          </p:cNvPr>
          <p:cNvSpPr txBox="1">
            <a:spLocks/>
          </p:cNvSpPr>
          <p:nvPr/>
        </p:nvSpPr>
        <p:spPr>
          <a:xfrm>
            <a:off x="5984197" y="3798239"/>
            <a:ext cx="3007403" cy="692498"/>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595" rtl="0" eaLnBrk="1" fontAlgn="auto" latinLnBrk="0" hangingPunct="1">
              <a:lnSpc>
                <a:spcPct val="100000"/>
              </a:lnSpc>
              <a:spcBef>
                <a:spcPts val="0"/>
              </a:spcBef>
              <a:spcAft>
                <a:spcPts val="900"/>
              </a:spcAft>
              <a:buClrTx/>
              <a:buSzTx/>
              <a:buFont typeface="Wingdings" panose="05000000000000000000" pitchFamily="2" charset="2"/>
              <a:buNone/>
              <a:tabLst/>
              <a:defRPr/>
            </a:pPr>
            <a:r>
              <a:rPr kumimoji="0" lang="en-US" sz="1125" b="1" i="0" u="none" strike="noStrike" kern="1200" cap="none" spc="0" normalizeH="0" baseline="0" noProof="0">
                <a:ln>
                  <a:noFill/>
                </a:ln>
                <a:solidFill>
                  <a:srgbClr val="2266AC"/>
                </a:solidFill>
                <a:effectLst/>
                <a:uLnTx/>
                <a:uFillTx/>
                <a:latin typeface="Source Sans Pro" panose="020B0503030403020204" pitchFamily="34" charset="0"/>
                <a:ea typeface="Source Sans Pro" panose="020B0503030403020204" pitchFamily="34" charset="0"/>
                <a:cs typeface="+mn-cs"/>
              </a:rPr>
              <a:t>Serves Local Economic Needs </a:t>
            </a:r>
            <a:br>
              <a:rPr kumimoji="0" lang="en-US" sz="1125" b="1" i="0" u="none" strike="noStrike" kern="1200" cap="none" spc="0" normalizeH="0" baseline="0" noProof="0">
                <a:ln>
                  <a:noFill/>
                </a:ln>
                <a:solidFill>
                  <a:srgbClr val="0098D3"/>
                </a:solidFill>
                <a:effectLst/>
                <a:uLnTx/>
                <a:uFillTx/>
                <a:latin typeface="Source Sans Pro" panose="020B0503030403020204" pitchFamily="34" charset="0"/>
                <a:ea typeface="Source Sans Pro" panose="020B0503030403020204" pitchFamily="34" charset="0"/>
                <a:cs typeface="+mn-cs"/>
              </a:rPr>
            </a:br>
            <a:r>
              <a:rPr kumimoji="0" lang="en-US" sz="1125"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rPr>
              <a:t>Counties can design the program and conduct outreach to populations outside of the state’s target population based on local economic needs </a:t>
            </a:r>
          </a:p>
        </p:txBody>
      </p:sp>
      <p:grpSp>
        <p:nvGrpSpPr>
          <p:cNvPr id="25" name="Group 24">
            <a:extLst>
              <a:ext uri="{FF2B5EF4-FFF2-40B4-BE49-F238E27FC236}">
                <a16:creationId xmlns:a16="http://schemas.microsoft.com/office/drawing/2014/main" id="{5EC621B3-4BAF-4DEC-B55D-3F6A217D6645}"/>
              </a:ext>
            </a:extLst>
          </p:cNvPr>
          <p:cNvGrpSpPr/>
          <p:nvPr/>
        </p:nvGrpSpPr>
        <p:grpSpPr>
          <a:xfrm>
            <a:off x="2919782" y="2363909"/>
            <a:ext cx="2960544" cy="2097428"/>
            <a:chOff x="4096242" y="3177820"/>
            <a:chExt cx="3947389" cy="2796589"/>
          </a:xfrm>
        </p:grpSpPr>
        <p:sp>
          <p:nvSpPr>
            <p:cNvPr id="4" name="Line 15">
              <a:extLst>
                <a:ext uri="{FF2B5EF4-FFF2-40B4-BE49-F238E27FC236}">
                  <a16:creationId xmlns:a16="http://schemas.microsoft.com/office/drawing/2014/main" id="{518B2C9D-F73F-4901-FE5B-AA02BB2FF8BA}"/>
                </a:ext>
              </a:extLst>
            </p:cNvPr>
            <p:cNvSpPr>
              <a:spLocks noChangeShapeType="1"/>
            </p:cNvSpPr>
            <p:nvPr/>
          </p:nvSpPr>
          <p:spPr bwMode="auto">
            <a:xfrm rot="16200000">
              <a:off x="4780093" y="4798925"/>
              <a:ext cx="60679" cy="643308"/>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65" name="Freeform 6">
              <a:extLst>
                <a:ext uri="{FF2B5EF4-FFF2-40B4-BE49-F238E27FC236}">
                  <a16:creationId xmlns:a16="http://schemas.microsoft.com/office/drawing/2014/main" id="{B3CF7A6F-32D4-8677-83BE-39DAB7A8D8A2}"/>
                </a:ext>
              </a:extLst>
            </p:cNvPr>
            <p:cNvSpPr>
              <a:spLocks/>
            </p:cNvSpPr>
            <p:nvPr/>
          </p:nvSpPr>
          <p:spPr bwMode="auto">
            <a:xfrm rot="16200000" flipH="1">
              <a:off x="4860091" y="4300703"/>
              <a:ext cx="254758" cy="439943"/>
            </a:xfrm>
            <a:custGeom>
              <a:avLst/>
              <a:gdLst>
                <a:gd name="T0" fmla="*/ 249 w 249"/>
                <a:gd name="T1" fmla="*/ 430 h 430"/>
                <a:gd name="T2" fmla="*/ 0 w 249"/>
                <a:gd name="T3" fmla="*/ 0 h 430"/>
                <a:gd name="T4" fmla="*/ 249 w 249"/>
                <a:gd name="T5" fmla="*/ 430 h 430"/>
              </a:gdLst>
              <a:ahLst/>
              <a:cxnLst>
                <a:cxn ang="0">
                  <a:pos x="T0" y="T1"/>
                </a:cxn>
                <a:cxn ang="0">
                  <a:pos x="T2" y="T3"/>
                </a:cxn>
                <a:cxn ang="0">
                  <a:pos x="T4" y="T5"/>
                </a:cxn>
              </a:cxnLst>
              <a:rect l="0" t="0" r="r" b="b"/>
              <a:pathLst>
                <a:path w="249" h="430">
                  <a:moveTo>
                    <a:pt x="249" y="430"/>
                  </a:moveTo>
                  <a:lnTo>
                    <a:pt x="0" y="0"/>
                  </a:lnTo>
                  <a:lnTo>
                    <a:pt x="249" y="43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66" name="Line 7">
              <a:extLst>
                <a:ext uri="{FF2B5EF4-FFF2-40B4-BE49-F238E27FC236}">
                  <a16:creationId xmlns:a16="http://schemas.microsoft.com/office/drawing/2014/main" id="{F9BD9A8D-4515-CD1E-B17E-DD613B760908}"/>
                </a:ext>
              </a:extLst>
            </p:cNvPr>
            <p:cNvSpPr>
              <a:spLocks noChangeShapeType="1"/>
            </p:cNvSpPr>
            <p:nvPr/>
          </p:nvSpPr>
          <p:spPr bwMode="auto">
            <a:xfrm rot="16200000" flipV="1">
              <a:off x="4860091" y="4300703"/>
              <a:ext cx="254758" cy="439943"/>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67" name="Freeform 8">
              <a:extLst>
                <a:ext uri="{FF2B5EF4-FFF2-40B4-BE49-F238E27FC236}">
                  <a16:creationId xmlns:a16="http://schemas.microsoft.com/office/drawing/2014/main" id="{B4DD7AC0-A072-85A1-CAA5-651E3B1CB0D3}"/>
                </a:ext>
              </a:extLst>
            </p:cNvPr>
            <p:cNvSpPr>
              <a:spLocks/>
            </p:cNvSpPr>
            <p:nvPr/>
          </p:nvSpPr>
          <p:spPr bwMode="auto">
            <a:xfrm rot="16200000" flipH="1">
              <a:off x="5224324" y="3935446"/>
              <a:ext cx="441991" cy="254759"/>
            </a:xfrm>
            <a:custGeom>
              <a:avLst/>
              <a:gdLst>
                <a:gd name="T0" fmla="*/ 432 w 432"/>
                <a:gd name="T1" fmla="*/ 249 h 249"/>
                <a:gd name="T2" fmla="*/ 0 w 432"/>
                <a:gd name="T3" fmla="*/ 0 h 249"/>
                <a:gd name="T4" fmla="*/ 432 w 432"/>
                <a:gd name="T5" fmla="*/ 249 h 249"/>
              </a:gdLst>
              <a:ahLst/>
              <a:cxnLst>
                <a:cxn ang="0">
                  <a:pos x="T0" y="T1"/>
                </a:cxn>
                <a:cxn ang="0">
                  <a:pos x="T2" y="T3"/>
                </a:cxn>
                <a:cxn ang="0">
                  <a:pos x="T4" y="T5"/>
                </a:cxn>
              </a:cxnLst>
              <a:rect l="0" t="0" r="r" b="b"/>
              <a:pathLst>
                <a:path w="432" h="249">
                  <a:moveTo>
                    <a:pt x="432" y="249"/>
                  </a:moveTo>
                  <a:lnTo>
                    <a:pt x="0" y="0"/>
                  </a:lnTo>
                  <a:lnTo>
                    <a:pt x="432" y="249"/>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68" name="Line 9">
              <a:extLst>
                <a:ext uri="{FF2B5EF4-FFF2-40B4-BE49-F238E27FC236}">
                  <a16:creationId xmlns:a16="http://schemas.microsoft.com/office/drawing/2014/main" id="{CDE08314-DC49-536B-0A82-78DCB17C1079}"/>
                </a:ext>
              </a:extLst>
            </p:cNvPr>
            <p:cNvSpPr>
              <a:spLocks noChangeShapeType="1"/>
            </p:cNvSpPr>
            <p:nvPr/>
          </p:nvSpPr>
          <p:spPr bwMode="auto">
            <a:xfrm rot="16200000" flipV="1">
              <a:off x="5224324" y="3935446"/>
              <a:ext cx="441991" cy="254759"/>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69" name="Freeform 10">
              <a:extLst>
                <a:ext uri="{FF2B5EF4-FFF2-40B4-BE49-F238E27FC236}">
                  <a16:creationId xmlns:a16="http://schemas.microsoft.com/office/drawing/2014/main" id="{0501FB54-7544-D7D2-D190-2D58D65698A9}"/>
                </a:ext>
              </a:extLst>
            </p:cNvPr>
            <p:cNvSpPr>
              <a:spLocks/>
            </p:cNvSpPr>
            <p:nvPr/>
          </p:nvSpPr>
          <p:spPr bwMode="auto">
            <a:xfrm rot="16200000" flipH="1">
              <a:off x="5815178" y="3896057"/>
              <a:ext cx="511563" cy="0"/>
            </a:xfrm>
            <a:custGeom>
              <a:avLst/>
              <a:gdLst>
                <a:gd name="T0" fmla="*/ 500 w 500"/>
                <a:gd name="T1" fmla="*/ 0 w 500"/>
                <a:gd name="T2" fmla="*/ 500 w 500"/>
              </a:gdLst>
              <a:ahLst/>
              <a:cxnLst>
                <a:cxn ang="0">
                  <a:pos x="T0" y="0"/>
                </a:cxn>
                <a:cxn ang="0">
                  <a:pos x="T1" y="0"/>
                </a:cxn>
                <a:cxn ang="0">
                  <a:pos x="T2" y="0"/>
                </a:cxn>
              </a:cxnLst>
              <a:rect l="0" t="0" r="r" b="b"/>
              <a:pathLst>
                <a:path w="500">
                  <a:moveTo>
                    <a:pt x="500" y="0"/>
                  </a:moveTo>
                  <a:lnTo>
                    <a:pt x="0" y="0"/>
                  </a:lnTo>
                  <a:lnTo>
                    <a:pt x="500"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0" name="Line 11">
              <a:extLst>
                <a:ext uri="{FF2B5EF4-FFF2-40B4-BE49-F238E27FC236}">
                  <a16:creationId xmlns:a16="http://schemas.microsoft.com/office/drawing/2014/main" id="{044C461B-4B10-6CFE-A96E-BA354F6CAAC5}"/>
                </a:ext>
              </a:extLst>
            </p:cNvPr>
            <p:cNvSpPr>
              <a:spLocks noChangeShapeType="1"/>
            </p:cNvSpPr>
            <p:nvPr/>
          </p:nvSpPr>
          <p:spPr bwMode="auto">
            <a:xfrm rot="16200000">
              <a:off x="5815178" y="3896057"/>
              <a:ext cx="511563" cy="0"/>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1" name="Freeform 12">
              <a:extLst>
                <a:ext uri="{FF2B5EF4-FFF2-40B4-BE49-F238E27FC236}">
                  <a16:creationId xmlns:a16="http://schemas.microsoft.com/office/drawing/2014/main" id="{D3178FAD-C9F9-C1D5-6FF1-54DFCF13FB18}"/>
                </a:ext>
              </a:extLst>
            </p:cNvPr>
            <p:cNvSpPr>
              <a:spLocks/>
            </p:cNvSpPr>
            <p:nvPr/>
          </p:nvSpPr>
          <p:spPr bwMode="auto">
            <a:xfrm rot="16200000" flipH="1">
              <a:off x="6474582" y="3935446"/>
              <a:ext cx="441991" cy="254759"/>
            </a:xfrm>
            <a:custGeom>
              <a:avLst/>
              <a:gdLst>
                <a:gd name="T0" fmla="*/ 432 w 432"/>
                <a:gd name="T1" fmla="*/ 0 h 249"/>
                <a:gd name="T2" fmla="*/ 0 w 432"/>
                <a:gd name="T3" fmla="*/ 249 h 249"/>
                <a:gd name="T4" fmla="*/ 432 w 432"/>
                <a:gd name="T5" fmla="*/ 0 h 249"/>
              </a:gdLst>
              <a:ahLst/>
              <a:cxnLst>
                <a:cxn ang="0">
                  <a:pos x="T0" y="T1"/>
                </a:cxn>
                <a:cxn ang="0">
                  <a:pos x="T2" y="T3"/>
                </a:cxn>
                <a:cxn ang="0">
                  <a:pos x="T4" y="T5"/>
                </a:cxn>
              </a:cxnLst>
              <a:rect l="0" t="0" r="r" b="b"/>
              <a:pathLst>
                <a:path w="432" h="249">
                  <a:moveTo>
                    <a:pt x="432" y="0"/>
                  </a:moveTo>
                  <a:lnTo>
                    <a:pt x="0" y="249"/>
                  </a:lnTo>
                  <a:lnTo>
                    <a:pt x="432"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2" name="Line 13">
              <a:extLst>
                <a:ext uri="{FF2B5EF4-FFF2-40B4-BE49-F238E27FC236}">
                  <a16:creationId xmlns:a16="http://schemas.microsoft.com/office/drawing/2014/main" id="{B5C4019C-6EB0-0E02-8E9F-294FB1D26D7F}"/>
                </a:ext>
              </a:extLst>
            </p:cNvPr>
            <p:cNvSpPr>
              <a:spLocks noChangeShapeType="1"/>
            </p:cNvSpPr>
            <p:nvPr/>
          </p:nvSpPr>
          <p:spPr bwMode="auto">
            <a:xfrm rot="16200000">
              <a:off x="6474582" y="3935446"/>
              <a:ext cx="441991" cy="254759"/>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3" name="Freeform 14">
              <a:extLst>
                <a:ext uri="{FF2B5EF4-FFF2-40B4-BE49-F238E27FC236}">
                  <a16:creationId xmlns:a16="http://schemas.microsoft.com/office/drawing/2014/main" id="{E80989C1-954F-918E-4BB1-6ECAC92048A3}"/>
                </a:ext>
              </a:extLst>
            </p:cNvPr>
            <p:cNvSpPr>
              <a:spLocks/>
            </p:cNvSpPr>
            <p:nvPr/>
          </p:nvSpPr>
          <p:spPr bwMode="auto">
            <a:xfrm rot="16200000" flipH="1">
              <a:off x="7026047" y="4299680"/>
              <a:ext cx="254758" cy="441991"/>
            </a:xfrm>
            <a:custGeom>
              <a:avLst/>
              <a:gdLst>
                <a:gd name="T0" fmla="*/ 249 w 249"/>
                <a:gd name="T1" fmla="*/ 0 h 432"/>
                <a:gd name="T2" fmla="*/ 0 w 249"/>
                <a:gd name="T3" fmla="*/ 432 h 432"/>
                <a:gd name="T4" fmla="*/ 249 w 249"/>
                <a:gd name="T5" fmla="*/ 0 h 432"/>
              </a:gdLst>
              <a:ahLst/>
              <a:cxnLst>
                <a:cxn ang="0">
                  <a:pos x="T0" y="T1"/>
                </a:cxn>
                <a:cxn ang="0">
                  <a:pos x="T2" y="T3"/>
                </a:cxn>
                <a:cxn ang="0">
                  <a:pos x="T4" y="T5"/>
                </a:cxn>
              </a:cxnLst>
              <a:rect l="0" t="0" r="r" b="b"/>
              <a:pathLst>
                <a:path w="249" h="432">
                  <a:moveTo>
                    <a:pt x="249" y="0"/>
                  </a:moveTo>
                  <a:lnTo>
                    <a:pt x="0" y="432"/>
                  </a:lnTo>
                  <a:lnTo>
                    <a:pt x="249" y="0"/>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4" name="Line 15">
              <a:extLst>
                <a:ext uri="{FF2B5EF4-FFF2-40B4-BE49-F238E27FC236}">
                  <a16:creationId xmlns:a16="http://schemas.microsoft.com/office/drawing/2014/main" id="{17E65B23-6F11-2E53-4BC2-963621AE80C7}"/>
                </a:ext>
              </a:extLst>
            </p:cNvPr>
            <p:cNvSpPr>
              <a:spLocks noChangeShapeType="1"/>
            </p:cNvSpPr>
            <p:nvPr/>
          </p:nvSpPr>
          <p:spPr bwMode="auto">
            <a:xfrm rot="16200000">
              <a:off x="7026047" y="4299680"/>
              <a:ext cx="254758" cy="441991"/>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6" name="Oval 25">
              <a:extLst>
                <a:ext uri="{FF2B5EF4-FFF2-40B4-BE49-F238E27FC236}">
                  <a16:creationId xmlns:a16="http://schemas.microsoft.com/office/drawing/2014/main" id="{7B49B432-38EC-FE7B-0449-10752F63BC34}"/>
                </a:ext>
              </a:extLst>
            </p:cNvPr>
            <p:cNvSpPr>
              <a:spLocks noChangeArrowheads="1"/>
            </p:cNvSpPr>
            <p:nvPr/>
          </p:nvSpPr>
          <p:spPr bwMode="auto">
            <a:xfrm rot="16200000" flipH="1">
              <a:off x="5149019" y="4145609"/>
              <a:ext cx="1828800" cy="1828800"/>
            </a:xfrm>
            <a:prstGeom prst="ellipse">
              <a:avLst/>
            </a:prstGeom>
            <a:solidFill>
              <a:schemeClr val="bg1"/>
            </a:solidFill>
            <a:ln w="76200" cap="flat">
              <a:solidFill>
                <a:schemeClr val="bg1">
                  <a:lumMod val="85000"/>
                </a:schemeClr>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77" name="Oval 26">
              <a:extLst>
                <a:ext uri="{FF2B5EF4-FFF2-40B4-BE49-F238E27FC236}">
                  <a16:creationId xmlns:a16="http://schemas.microsoft.com/office/drawing/2014/main" id="{51258484-96D8-55FC-828B-67177B6B4B08}"/>
                </a:ext>
              </a:extLst>
            </p:cNvPr>
            <p:cNvSpPr>
              <a:spLocks noChangeArrowheads="1"/>
            </p:cNvSpPr>
            <p:nvPr/>
          </p:nvSpPr>
          <p:spPr bwMode="auto">
            <a:xfrm flipH="1">
              <a:off x="4096242" y="4899740"/>
              <a:ext cx="503550" cy="502360"/>
            </a:xfrm>
            <a:prstGeom prst="ellipse">
              <a:avLst/>
            </a:prstGeom>
            <a:solidFill>
              <a:srgbClr val="0E3F75"/>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78" name="Freeform 27">
              <a:extLst>
                <a:ext uri="{FF2B5EF4-FFF2-40B4-BE49-F238E27FC236}">
                  <a16:creationId xmlns:a16="http://schemas.microsoft.com/office/drawing/2014/main" id="{F2CE912D-F8CE-0122-7F66-717AF05649A7}"/>
                </a:ext>
              </a:extLst>
            </p:cNvPr>
            <p:cNvSpPr>
              <a:spLocks/>
            </p:cNvSpPr>
            <p:nvPr/>
          </p:nvSpPr>
          <p:spPr bwMode="auto">
            <a:xfrm flipH="1">
              <a:off x="4291160" y="4003067"/>
              <a:ext cx="576167" cy="573786"/>
            </a:xfrm>
            <a:custGeom>
              <a:avLst/>
              <a:gdLst>
                <a:gd name="T0" fmla="*/ 259 w 295"/>
                <a:gd name="T1" fmla="*/ 83 h 294"/>
                <a:gd name="T2" fmla="*/ 212 w 295"/>
                <a:gd name="T3" fmla="*/ 259 h 294"/>
                <a:gd name="T4" fmla="*/ 36 w 295"/>
                <a:gd name="T5" fmla="*/ 212 h 294"/>
                <a:gd name="T6" fmla="*/ 83 w 295"/>
                <a:gd name="T7" fmla="*/ 35 h 294"/>
                <a:gd name="T8" fmla="*/ 259 w 295"/>
                <a:gd name="T9" fmla="*/ 83 h 294"/>
              </a:gdLst>
              <a:ahLst/>
              <a:cxnLst>
                <a:cxn ang="0">
                  <a:pos x="T0" y="T1"/>
                </a:cxn>
                <a:cxn ang="0">
                  <a:pos x="T2" y="T3"/>
                </a:cxn>
                <a:cxn ang="0">
                  <a:pos x="T4" y="T5"/>
                </a:cxn>
                <a:cxn ang="0">
                  <a:pos x="T6" y="T7"/>
                </a:cxn>
                <a:cxn ang="0">
                  <a:pos x="T8" y="T9"/>
                </a:cxn>
              </a:cxnLst>
              <a:rect l="0" t="0" r="r" b="b"/>
              <a:pathLst>
                <a:path w="295" h="294">
                  <a:moveTo>
                    <a:pt x="259" y="83"/>
                  </a:moveTo>
                  <a:cubicBezTo>
                    <a:pt x="295" y="144"/>
                    <a:pt x="274" y="223"/>
                    <a:pt x="212" y="259"/>
                  </a:cubicBezTo>
                  <a:cubicBezTo>
                    <a:pt x="150" y="294"/>
                    <a:pt x="71" y="273"/>
                    <a:pt x="36" y="212"/>
                  </a:cubicBezTo>
                  <a:cubicBezTo>
                    <a:pt x="0" y="150"/>
                    <a:pt x="21" y="71"/>
                    <a:pt x="83" y="35"/>
                  </a:cubicBezTo>
                  <a:cubicBezTo>
                    <a:pt x="145" y="0"/>
                    <a:pt x="224" y="21"/>
                    <a:pt x="259" y="83"/>
                  </a:cubicBezTo>
                  <a:close/>
                </a:path>
              </a:pathLst>
            </a:custGeom>
            <a:solidFill>
              <a:srgbClr val="BAD470"/>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srgbClr val="F79646"/>
                </a:solidFill>
                <a:effectLst/>
                <a:uLnTx/>
                <a:uFillTx/>
                <a:latin typeface="Source Sans Pro" panose="020B0503030403020204" pitchFamily="34" charset="0"/>
                <a:ea typeface="Source Sans Pro" panose="020B0503030403020204" pitchFamily="34" charset="0"/>
                <a:cs typeface="+mn-cs"/>
              </a:endParaRPr>
            </a:p>
          </p:txBody>
        </p:sp>
        <p:sp>
          <p:nvSpPr>
            <p:cNvPr id="79" name="Freeform 28">
              <a:extLst>
                <a:ext uri="{FF2B5EF4-FFF2-40B4-BE49-F238E27FC236}">
                  <a16:creationId xmlns:a16="http://schemas.microsoft.com/office/drawing/2014/main" id="{798AFF05-6EAE-F78F-5BAD-A724233BA907}"/>
                </a:ext>
              </a:extLst>
            </p:cNvPr>
            <p:cNvSpPr>
              <a:spLocks/>
            </p:cNvSpPr>
            <p:nvPr/>
          </p:nvSpPr>
          <p:spPr bwMode="auto">
            <a:xfrm flipH="1">
              <a:off x="4922001" y="3369822"/>
              <a:ext cx="574975" cy="573786"/>
            </a:xfrm>
            <a:custGeom>
              <a:avLst/>
              <a:gdLst>
                <a:gd name="T0" fmla="*/ 212 w 295"/>
                <a:gd name="T1" fmla="*/ 35 h 294"/>
                <a:gd name="T2" fmla="*/ 259 w 295"/>
                <a:gd name="T3" fmla="*/ 212 h 294"/>
                <a:gd name="T4" fmla="*/ 83 w 295"/>
                <a:gd name="T5" fmla="*/ 259 h 294"/>
                <a:gd name="T6" fmla="*/ 36 w 295"/>
                <a:gd name="T7" fmla="*/ 83 h 294"/>
                <a:gd name="T8" fmla="*/ 212 w 295"/>
                <a:gd name="T9" fmla="*/ 35 h 294"/>
              </a:gdLst>
              <a:ahLst/>
              <a:cxnLst>
                <a:cxn ang="0">
                  <a:pos x="T0" y="T1"/>
                </a:cxn>
                <a:cxn ang="0">
                  <a:pos x="T2" y="T3"/>
                </a:cxn>
                <a:cxn ang="0">
                  <a:pos x="T4" y="T5"/>
                </a:cxn>
                <a:cxn ang="0">
                  <a:pos x="T6" y="T7"/>
                </a:cxn>
                <a:cxn ang="0">
                  <a:pos x="T8" y="T9"/>
                </a:cxn>
              </a:cxnLst>
              <a:rect l="0" t="0" r="r" b="b"/>
              <a:pathLst>
                <a:path w="295" h="294">
                  <a:moveTo>
                    <a:pt x="212" y="35"/>
                  </a:moveTo>
                  <a:cubicBezTo>
                    <a:pt x="274" y="71"/>
                    <a:pt x="295" y="150"/>
                    <a:pt x="259" y="212"/>
                  </a:cubicBezTo>
                  <a:cubicBezTo>
                    <a:pt x="224" y="273"/>
                    <a:pt x="145" y="294"/>
                    <a:pt x="83" y="259"/>
                  </a:cubicBezTo>
                  <a:cubicBezTo>
                    <a:pt x="21" y="223"/>
                    <a:pt x="0" y="144"/>
                    <a:pt x="36" y="83"/>
                  </a:cubicBezTo>
                  <a:cubicBezTo>
                    <a:pt x="71" y="21"/>
                    <a:pt x="150" y="0"/>
                    <a:pt x="212" y="35"/>
                  </a:cubicBezTo>
                  <a:close/>
                </a:path>
              </a:pathLst>
            </a:custGeom>
            <a:solidFill>
              <a:srgbClr val="0098D3"/>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0" name="Oval 29">
              <a:extLst>
                <a:ext uri="{FF2B5EF4-FFF2-40B4-BE49-F238E27FC236}">
                  <a16:creationId xmlns:a16="http://schemas.microsoft.com/office/drawing/2014/main" id="{22ABD734-C16F-6AFC-0560-CF57D3EDBF14}"/>
                </a:ext>
              </a:extLst>
            </p:cNvPr>
            <p:cNvSpPr>
              <a:spLocks noChangeArrowheads="1"/>
            </p:cNvSpPr>
            <p:nvPr/>
          </p:nvSpPr>
          <p:spPr bwMode="auto">
            <a:xfrm flipH="1">
              <a:off x="5819185" y="3177820"/>
              <a:ext cx="503550" cy="502360"/>
            </a:xfrm>
            <a:prstGeom prst="ellipse">
              <a:avLst/>
            </a:prstGeom>
            <a:solidFill>
              <a:srgbClr val="739463"/>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1" name="Freeform 30">
              <a:extLst>
                <a:ext uri="{FF2B5EF4-FFF2-40B4-BE49-F238E27FC236}">
                  <a16:creationId xmlns:a16="http://schemas.microsoft.com/office/drawing/2014/main" id="{8FE7F501-FBAD-78AB-836B-318C07AD0C94}"/>
                </a:ext>
              </a:extLst>
            </p:cNvPr>
            <p:cNvSpPr>
              <a:spLocks/>
            </p:cNvSpPr>
            <p:nvPr/>
          </p:nvSpPr>
          <p:spPr bwMode="auto">
            <a:xfrm flipH="1">
              <a:off x="6643408" y="3369227"/>
              <a:ext cx="574975" cy="574977"/>
            </a:xfrm>
            <a:custGeom>
              <a:avLst/>
              <a:gdLst>
                <a:gd name="T0" fmla="*/ 83 w 295"/>
                <a:gd name="T1" fmla="*/ 36 h 295"/>
                <a:gd name="T2" fmla="*/ 259 w 295"/>
                <a:gd name="T3" fmla="*/ 83 h 295"/>
                <a:gd name="T4" fmla="*/ 212 w 295"/>
                <a:gd name="T5" fmla="*/ 259 h 295"/>
                <a:gd name="T6" fmla="*/ 36 w 295"/>
                <a:gd name="T7" fmla="*/ 212 h 295"/>
                <a:gd name="T8" fmla="*/ 83 w 295"/>
                <a:gd name="T9" fmla="*/ 36 h 295"/>
              </a:gdLst>
              <a:ahLst/>
              <a:cxnLst>
                <a:cxn ang="0">
                  <a:pos x="T0" y="T1"/>
                </a:cxn>
                <a:cxn ang="0">
                  <a:pos x="T2" y="T3"/>
                </a:cxn>
                <a:cxn ang="0">
                  <a:pos x="T4" y="T5"/>
                </a:cxn>
                <a:cxn ang="0">
                  <a:pos x="T6" y="T7"/>
                </a:cxn>
                <a:cxn ang="0">
                  <a:pos x="T8" y="T9"/>
                </a:cxn>
              </a:cxnLst>
              <a:rect l="0" t="0" r="r" b="b"/>
              <a:pathLst>
                <a:path w="295" h="295">
                  <a:moveTo>
                    <a:pt x="83" y="36"/>
                  </a:moveTo>
                  <a:cubicBezTo>
                    <a:pt x="145" y="0"/>
                    <a:pt x="224" y="21"/>
                    <a:pt x="259" y="83"/>
                  </a:cubicBezTo>
                  <a:cubicBezTo>
                    <a:pt x="295" y="145"/>
                    <a:pt x="274" y="223"/>
                    <a:pt x="212" y="259"/>
                  </a:cubicBezTo>
                  <a:cubicBezTo>
                    <a:pt x="150" y="295"/>
                    <a:pt x="71" y="273"/>
                    <a:pt x="36" y="212"/>
                  </a:cubicBezTo>
                  <a:cubicBezTo>
                    <a:pt x="0" y="150"/>
                    <a:pt x="21" y="71"/>
                    <a:pt x="83" y="36"/>
                  </a:cubicBezTo>
                  <a:close/>
                </a:path>
              </a:pathLst>
            </a:custGeom>
            <a:solidFill>
              <a:srgbClr val="69C2C7"/>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2" name="Freeform 31">
              <a:extLst>
                <a:ext uri="{FF2B5EF4-FFF2-40B4-BE49-F238E27FC236}">
                  <a16:creationId xmlns:a16="http://schemas.microsoft.com/office/drawing/2014/main" id="{2DA50EF7-F50B-4CB2-2582-7D7545680E53}"/>
                </a:ext>
              </a:extLst>
            </p:cNvPr>
            <p:cNvSpPr>
              <a:spLocks/>
            </p:cNvSpPr>
            <p:nvPr/>
          </p:nvSpPr>
          <p:spPr bwMode="auto">
            <a:xfrm flipH="1">
              <a:off x="7273057" y="4002471"/>
              <a:ext cx="576167" cy="574977"/>
            </a:xfrm>
            <a:custGeom>
              <a:avLst/>
              <a:gdLst>
                <a:gd name="T0" fmla="*/ 36 w 295"/>
                <a:gd name="T1" fmla="*/ 83 h 295"/>
                <a:gd name="T2" fmla="*/ 212 w 295"/>
                <a:gd name="T3" fmla="*/ 36 h 295"/>
                <a:gd name="T4" fmla="*/ 259 w 295"/>
                <a:gd name="T5" fmla="*/ 212 h 295"/>
                <a:gd name="T6" fmla="*/ 83 w 295"/>
                <a:gd name="T7" fmla="*/ 259 h 295"/>
                <a:gd name="T8" fmla="*/ 36 w 295"/>
                <a:gd name="T9" fmla="*/ 83 h 295"/>
              </a:gdLst>
              <a:ahLst/>
              <a:cxnLst>
                <a:cxn ang="0">
                  <a:pos x="T0" y="T1"/>
                </a:cxn>
                <a:cxn ang="0">
                  <a:pos x="T2" y="T3"/>
                </a:cxn>
                <a:cxn ang="0">
                  <a:pos x="T4" y="T5"/>
                </a:cxn>
                <a:cxn ang="0">
                  <a:pos x="T6" y="T7"/>
                </a:cxn>
                <a:cxn ang="0">
                  <a:pos x="T8" y="T9"/>
                </a:cxn>
              </a:cxnLst>
              <a:rect l="0" t="0" r="r" b="b"/>
              <a:pathLst>
                <a:path w="295" h="295">
                  <a:moveTo>
                    <a:pt x="36" y="83"/>
                  </a:moveTo>
                  <a:cubicBezTo>
                    <a:pt x="71" y="21"/>
                    <a:pt x="150" y="0"/>
                    <a:pt x="212" y="36"/>
                  </a:cubicBezTo>
                  <a:cubicBezTo>
                    <a:pt x="274" y="71"/>
                    <a:pt x="295" y="150"/>
                    <a:pt x="259" y="212"/>
                  </a:cubicBezTo>
                  <a:cubicBezTo>
                    <a:pt x="224" y="273"/>
                    <a:pt x="145" y="295"/>
                    <a:pt x="83" y="259"/>
                  </a:cubicBezTo>
                  <a:cubicBezTo>
                    <a:pt x="21" y="223"/>
                    <a:pt x="0" y="145"/>
                    <a:pt x="36" y="83"/>
                  </a:cubicBezTo>
                  <a:close/>
                </a:path>
              </a:pathLst>
            </a:custGeom>
            <a:solidFill>
              <a:schemeClr val="accent1">
                <a:lumMod val="60000"/>
                <a:lumOff val="40000"/>
              </a:schemeClr>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83" name="Oval 32">
              <a:extLst>
                <a:ext uri="{FF2B5EF4-FFF2-40B4-BE49-F238E27FC236}">
                  <a16:creationId xmlns:a16="http://schemas.microsoft.com/office/drawing/2014/main" id="{F79B32E2-86DD-10CE-85B3-C6EC1E893913}"/>
                </a:ext>
              </a:extLst>
            </p:cNvPr>
            <p:cNvSpPr>
              <a:spLocks noChangeArrowheads="1"/>
            </p:cNvSpPr>
            <p:nvPr/>
          </p:nvSpPr>
          <p:spPr bwMode="auto">
            <a:xfrm flipH="1">
              <a:off x="7540081" y="4899740"/>
              <a:ext cx="503550" cy="502360"/>
            </a:xfrm>
            <a:prstGeom prst="ellipse">
              <a:avLst/>
            </a:prstGeom>
            <a:solidFill>
              <a:srgbClr val="2266AC"/>
            </a:solidFill>
            <a:ln w="76200">
              <a:solidFill>
                <a:schemeClr val="bg1">
                  <a:lumMod val="85000"/>
                </a:schemeClr>
              </a:solidFill>
            </a:ln>
          </p:spPr>
          <p:txBody>
            <a:bodyPr vert="horz" wrap="square" lIns="0" tIns="0" rIns="0" bIns="0" numCol="1" anchor="ctr"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a:ln>
                  <a:noFill/>
                </a:ln>
                <a:solidFill>
                  <a:srgbClr val="E61F35"/>
                </a:solidFill>
                <a:effectLst/>
                <a:uLnTx/>
                <a:uFillTx/>
                <a:latin typeface="Source Sans Pro" panose="020B0503030403020204" pitchFamily="34" charset="0"/>
                <a:ea typeface="Source Sans Pro" panose="020B0503030403020204" pitchFamily="34" charset="0"/>
                <a:cs typeface="+mn-cs"/>
              </a:endParaRPr>
            </a:p>
          </p:txBody>
        </p:sp>
        <p:sp>
          <p:nvSpPr>
            <p:cNvPr id="105" name="TextBox 104">
              <a:extLst>
                <a:ext uri="{FF2B5EF4-FFF2-40B4-BE49-F238E27FC236}">
                  <a16:creationId xmlns:a16="http://schemas.microsoft.com/office/drawing/2014/main" id="{3728B7F4-67C1-78E9-9813-E4C1D17BE2CF}"/>
                </a:ext>
              </a:extLst>
            </p:cNvPr>
            <p:cNvSpPr txBox="1"/>
            <p:nvPr/>
          </p:nvSpPr>
          <p:spPr>
            <a:xfrm>
              <a:off x="5305927" y="4706065"/>
              <a:ext cx="1528015" cy="707886"/>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SNAP E&amp;T Program</a:t>
              </a:r>
              <a:endParaRPr kumimoji="0" lang="en-US" sz="1500" b="1" i="0" u="none" strike="noStrike" kern="1200" cap="none" spc="0" normalizeH="0" baseline="0" noProof="0">
                <a:ln>
                  <a:noFill/>
                </a:ln>
                <a:solidFill>
                  <a:srgbClr val="0E3F75"/>
                </a:solidFill>
                <a:effectLst/>
                <a:uLnTx/>
                <a:uFillTx/>
                <a:latin typeface="Calibri"/>
                <a:ea typeface="+mn-ea"/>
                <a:cs typeface="+mn-cs"/>
              </a:endParaRPr>
            </a:p>
          </p:txBody>
        </p:sp>
        <p:sp>
          <p:nvSpPr>
            <p:cNvPr id="2" name="Line 15">
              <a:extLst>
                <a:ext uri="{FF2B5EF4-FFF2-40B4-BE49-F238E27FC236}">
                  <a16:creationId xmlns:a16="http://schemas.microsoft.com/office/drawing/2014/main" id="{96777F97-97B2-D126-658C-C1B5B230DC75}"/>
                </a:ext>
              </a:extLst>
            </p:cNvPr>
            <p:cNvSpPr>
              <a:spLocks noChangeShapeType="1"/>
            </p:cNvSpPr>
            <p:nvPr/>
          </p:nvSpPr>
          <p:spPr bwMode="auto">
            <a:xfrm rot="16200000" flipH="1">
              <a:off x="7217594" y="4873707"/>
              <a:ext cx="96615" cy="576166"/>
            </a:xfrm>
            <a:prstGeom prst="line">
              <a:avLst/>
            </a:prstGeom>
            <a:noFill/>
            <a:ln w="71438"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6" name="Graphic 5" descr="Money with solid fill">
              <a:extLst>
                <a:ext uri="{FF2B5EF4-FFF2-40B4-BE49-F238E27FC236}">
                  <a16:creationId xmlns:a16="http://schemas.microsoft.com/office/drawing/2014/main" id="{CBC7665D-98A1-CC2D-9845-818105F6F3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52134" y="3490523"/>
              <a:ext cx="320040" cy="320040"/>
            </a:xfrm>
            <a:prstGeom prst="rect">
              <a:avLst/>
            </a:prstGeom>
          </p:spPr>
        </p:pic>
        <p:pic>
          <p:nvPicPr>
            <p:cNvPr id="10" name="Graphic 9" descr="Upstairs with solid fill">
              <a:extLst>
                <a:ext uri="{FF2B5EF4-FFF2-40B4-BE49-F238E27FC236}">
                  <a16:creationId xmlns:a16="http://schemas.microsoft.com/office/drawing/2014/main" id="{C242AD84-69C0-9B45-88E1-64FB754E2E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10940" y="3265110"/>
              <a:ext cx="320040" cy="320040"/>
            </a:xfrm>
            <a:prstGeom prst="rect">
              <a:avLst/>
            </a:prstGeom>
          </p:spPr>
        </p:pic>
        <p:pic>
          <p:nvPicPr>
            <p:cNvPr id="12" name="Graphic 11" descr="Workflow with solid fill">
              <a:extLst>
                <a:ext uri="{FF2B5EF4-FFF2-40B4-BE49-F238E27FC236}">
                  <a16:creationId xmlns:a16="http://schemas.microsoft.com/office/drawing/2014/main" id="{1C89FDCD-5213-43F2-144A-C4219F42566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04146" y="4129939"/>
              <a:ext cx="320040" cy="320040"/>
            </a:xfrm>
            <a:prstGeom prst="rect">
              <a:avLst/>
            </a:prstGeom>
          </p:spPr>
        </p:pic>
        <p:pic>
          <p:nvPicPr>
            <p:cNvPr id="16" name="Graphic 15" descr="Piggy Bank with solid fill">
              <a:extLst>
                <a:ext uri="{FF2B5EF4-FFF2-40B4-BE49-F238E27FC236}">
                  <a16:creationId xmlns:a16="http://schemas.microsoft.com/office/drawing/2014/main" id="{BAA99E96-2734-7618-D722-4D37D310F26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42080" y="5001770"/>
              <a:ext cx="320040" cy="320040"/>
            </a:xfrm>
            <a:prstGeom prst="rect">
              <a:avLst/>
            </a:prstGeom>
          </p:spPr>
        </p:pic>
        <p:pic>
          <p:nvPicPr>
            <p:cNvPr id="20" name="Graphic 19" descr="Briefcase with solid fill">
              <a:extLst>
                <a:ext uri="{FF2B5EF4-FFF2-40B4-BE49-F238E27FC236}">
                  <a16:creationId xmlns:a16="http://schemas.microsoft.com/office/drawing/2014/main" id="{30FD1D97-0055-0EA9-B177-5EEDF38A5B7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87912" y="4990899"/>
              <a:ext cx="320040" cy="320040"/>
            </a:xfrm>
            <a:prstGeom prst="rect">
              <a:avLst/>
            </a:prstGeom>
          </p:spPr>
        </p:pic>
        <p:pic>
          <p:nvPicPr>
            <p:cNvPr id="22" name="Graphic 21" descr="Priorities with solid fill">
              <a:extLst>
                <a:ext uri="{FF2B5EF4-FFF2-40B4-BE49-F238E27FC236}">
                  <a16:creationId xmlns:a16="http://schemas.microsoft.com/office/drawing/2014/main" id="{1B357476-F2B2-8013-3DBF-D3ADA42D8B7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397523" y="4132394"/>
              <a:ext cx="320040" cy="320040"/>
            </a:xfrm>
            <a:prstGeom prst="rect">
              <a:avLst/>
            </a:prstGeom>
          </p:spPr>
        </p:pic>
        <p:pic>
          <p:nvPicPr>
            <p:cNvPr id="24" name="Graphic 23" descr="Employee badge with solid fill">
              <a:extLst>
                <a:ext uri="{FF2B5EF4-FFF2-40B4-BE49-F238E27FC236}">
                  <a16:creationId xmlns:a16="http://schemas.microsoft.com/office/drawing/2014/main" id="{4811F338-C848-981B-B1CB-B039EB33C8D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770875" y="3496695"/>
              <a:ext cx="320040" cy="320040"/>
            </a:xfrm>
            <a:prstGeom prst="rect">
              <a:avLst/>
            </a:prstGeom>
          </p:spPr>
        </p:pic>
      </p:grpSp>
    </p:spTree>
    <p:extLst>
      <p:ext uri="{BB962C8B-B14F-4D97-AF65-F5344CB8AC3E}">
        <p14:creationId xmlns:p14="http://schemas.microsoft.com/office/powerpoint/2010/main" val="4253223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landscape photography of gray concrete bridge">
            <a:extLst>
              <a:ext uri="{FF2B5EF4-FFF2-40B4-BE49-F238E27FC236}">
                <a16:creationId xmlns:a16="http://schemas.microsoft.com/office/drawing/2014/main" id="{B93A9736-ED1C-287D-717C-966EE5934336}"/>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rcRect/>
          <a:stretch>
            <a:fillRect/>
          </a:stretch>
        </p:blipFill>
        <p:spPr>
          <a:xfrm>
            <a:off x="-3572" y="1142459"/>
            <a:ext cx="2750344" cy="3556001"/>
          </a:xfrm>
          <a:prstGeom prst="rect">
            <a:avLst/>
          </a:prstGeom>
        </p:spPr>
      </p:pic>
      <p:sp>
        <p:nvSpPr>
          <p:cNvPr id="29" name="Title 1">
            <a:extLst>
              <a:ext uri="{FF2B5EF4-FFF2-40B4-BE49-F238E27FC236}">
                <a16:creationId xmlns:a16="http://schemas.microsoft.com/office/drawing/2014/main" id="{55B0C89D-B626-430A-8941-76B6A2406C16}"/>
              </a:ext>
            </a:extLst>
          </p:cNvPr>
          <p:cNvSpPr txBox="1">
            <a:spLocks/>
          </p:cNvSpPr>
          <p:nvPr/>
        </p:nvSpPr>
        <p:spPr>
          <a:xfrm>
            <a:off x="2747962" y="1941748"/>
            <a:ext cx="6396038" cy="1763701"/>
          </a:xfrm>
          <a:prstGeom prst="rect">
            <a:avLst/>
          </a:prstGeom>
        </p:spPr>
        <p:txBody>
          <a:bodyPr vert="horz" lIns="0" tIns="25718" rIns="51435" bIns="0" rtlCol="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56" normalizeH="0" baseline="0" noProof="0">
                <a:ln>
                  <a:noFill/>
                </a:ln>
                <a:solidFill>
                  <a:srgbClr val="C12637"/>
                </a:solidFill>
                <a:effectLst/>
                <a:uLnTx/>
                <a:uFillTx/>
                <a:latin typeface="Calibri"/>
                <a:ea typeface="Georgia" charset="0"/>
                <a:cs typeface="Georgia" charset="0"/>
              </a:rPr>
              <a:t>Benefit Bridge</a:t>
            </a:r>
            <a:endParaRPr kumimoji="0" lang="en-US" sz="7200" b="0" i="0" u="none" strike="noStrike" kern="1200" cap="none" spc="-56" normalizeH="0" baseline="0" noProof="0">
              <a:ln>
                <a:noFill/>
              </a:ln>
              <a:solidFill>
                <a:srgbClr val="C12637"/>
              </a:solidFill>
              <a:effectLst/>
              <a:uLnTx/>
              <a:uFillTx/>
              <a:latin typeface="Calibri"/>
              <a:ea typeface="Calibri" charset="0"/>
              <a:cs typeface="Calibri" charset="0"/>
            </a:endParaRPr>
          </a:p>
        </p:txBody>
      </p:sp>
      <p:pic>
        <p:nvPicPr>
          <p:cNvPr id="8" name="Picture 7">
            <a:extLst>
              <a:ext uri="{FF2B5EF4-FFF2-40B4-BE49-F238E27FC236}">
                <a16:creationId xmlns:a16="http://schemas.microsoft.com/office/drawing/2014/main" id="{9C0B022A-8100-FD48-C3A3-0C8D58ACDF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9" name="Slide Number Placeholder 1">
            <a:extLst>
              <a:ext uri="{FF2B5EF4-FFF2-40B4-BE49-F238E27FC236}">
                <a16:creationId xmlns:a16="http://schemas.microsoft.com/office/drawing/2014/main" id="{0812D343-2EEB-E486-239C-C2F5EDC9D880}"/>
              </a:ext>
            </a:extLst>
          </p:cNvPr>
          <p:cNvSpPr txBox="1">
            <a:spLocks/>
          </p:cNvSpPr>
          <p:nvPr/>
        </p:nvSpPr>
        <p:spPr>
          <a:xfrm>
            <a:off x="8801100" y="4800600"/>
            <a:ext cx="342900" cy="342900"/>
          </a:xfrm>
          <a:prstGeom prst="rect">
            <a:avLst/>
          </a:prstGeom>
        </p:spPr>
        <p:txBody>
          <a:bodyPr vert="horz" lIns="68580" tIns="34290" rIns="68580" bIns="3429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2E0F7AD5-E45F-4736-83CE-D8C26C993A39}" type="slidenum">
              <a:rPr kumimoji="0" lang="en-US" sz="675"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29</a:t>
            </a:fld>
            <a:endParaRPr kumimoji="0" lang="en-US" sz="675"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F632802E-3963-B599-CC30-9418E3065FCE}"/>
              </a:ext>
            </a:extLst>
          </p:cNvPr>
          <p:cNvSpPr/>
          <p:nvPr/>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Health &amp; Human Services</a:t>
            </a:r>
          </a:p>
        </p:txBody>
      </p:sp>
    </p:spTree>
    <p:extLst>
      <p:ext uri="{BB962C8B-B14F-4D97-AF65-F5344CB8AC3E}">
        <p14:creationId xmlns:p14="http://schemas.microsoft.com/office/powerpoint/2010/main" val="2873621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451929D-338C-6E70-0DCF-89BFDD306A23}"/>
              </a:ext>
            </a:extLst>
          </p:cNvPr>
          <p:cNvGraphicFramePr/>
          <p:nvPr/>
        </p:nvGraphicFramePr>
        <p:xfrm>
          <a:off x="4835298" y="1804996"/>
          <a:ext cx="4308702" cy="2872346"/>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3032FE4C-7D2F-4E6F-B4D0-E71C8ABDE52C}"/>
              </a:ext>
            </a:extLst>
          </p:cNvPr>
          <p:cNvSpPr>
            <a:spLocks noGrp="1"/>
          </p:cNvSpPr>
          <p:nvPr>
            <p:ph type="title"/>
          </p:nvPr>
        </p:nvSpPr>
        <p:spPr>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a:solidFill>
                  <a:schemeClr val="accent2"/>
                </a:solidFill>
              </a:rPr>
              <a:t>Understanding the Benefit Cliff</a:t>
            </a:r>
            <a:endParaRPr lang="en-US" sz="2700">
              <a:solidFill>
                <a:schemeClr val="accent6">
                  <a:lumMod val="75000"/>
                </a:schemeClr>
              </a:solidFill>
            </a:endParaRPr>
          </a:p>
        </p:txBody>
      </p:sp>
      <p:pic>
        <p:nvPicPr>
          <p:cNvPr id="4" name="Picture 3">
            <a:extLst>
              <a:ext uri="{FF2B5EF4-FFF2-40B4-BE49-F238E27FC236}">
                <a16:creationId xmlns:a16="http://schemas.microsoft.com/office/drawing/2014/main" id="{8BB4FCB8-74AB-3E7B-C506-8E9ED96DAF3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1804996"/>
            <a:ext cx="1523375" cy="1607650"/>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9" name="Graphic 8" descr="Marker with solid fill">
            <a:extLst>
              <a:ext uri="{FF2B5EF4-FFF2-40B4-BE49-F238E27FC236}">
                <a16:creationId xmlns:a16="http://schemas.microsoft.com/office/drawing/2014/main" id="{FE088F69-5D8E-02A2-7CDF-AB9239B61A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96755" y="2182635"/>
            <a:ext cx="480060" cy="480060"/>
          </a:xfrm>
          <a:prstGeom prst="rect">
            <a:avLst/>
          </a:prstGeom>
        </p:spPr>
      </p:pic>
      <p:sp>
        <p:nvSpPr>
          <p:cNvPr id="10" name="Rectangle: Rounded Corners 9">
            <a:extLst>
              <a:ext uri="{FF2B5EF4-FFF2-40B4-BE49-F238E27FC236}">
                <a16:creationId xmlns:a16="http://schemas.microsoft.com/office/drawing/2014/main" id="{0C804F84-EBBA-0C42-6222-A7406FF1EA40}"/>
              </a:ext>
            </a:extLst>
          </p:cNvPr>
          <p:cNvSpPr/>
          <p:nvPr/>
        </p:nvSpPr>
        <p:spPr>
          <a:xfrm>
            <a:off x="228600" y="3573603"/>
            <a:ext cx="1294775" cy="960120"/>
          </a:xfrm>
          <a:prstGeom prst="roundRect">
            <a:avLst/>
          </a:prstGeom>
          <a:solidFill>
            <a:schemeClr val="accent4">
              <a:lumMod val="20000"/>
              <a:lumOff val="80000"/>
              <a:alpha val="45882"/>
            </a:schemeClr>
          </a:solidFill>
          <a:ln w="38100" cap="flat" cmpd="sng" algn="ctr">
            <a:solidFill>
              <a:schemeClr val="accent4"/>
            </a:solidFill>
            <a:prstDash val="solid"/>
            <a:miter lim="800000"/>
          </a:ln>
          <a:effectLst/>
        </p:spPr>
        <p:txBody>
          <a:bodyPr lIns="0" tIns="34290" rIns="0" bIns="3429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100000"/>
              </a:lnSpc>
              <a:spcBef>
                <a:spcPts val="338"/>
              </a:spcBef>
              <a:spcAft>
                <a:spcPts val="0"/>
              </a:spcAft>
              <a:buClrTx/>
              <a:buSzTx/>
              <a:buFontTx/>
              <a:buNone/>
              <a:tabLst/>
              <a:defRPr/>
            </a:pPr>
            <a:r>
              <a:rPr kumimoji="0" lang="en-US" sz="1050" b="1" i="0" u="none" strike="noStrike" kern="0" cap="none" spc="0" normalizeH="0" baseline="0" noProof="0">
                <a:ln>
                  <a:noFill/>
                </a:ln>
                <a:solidFill>
                  <a:srgbClr val="000000"/>
                </a:solidFill>
                <a:effectLst/>
                <a:uLnTx/>
                <a:uFillTx/>
                <a:latin typeface="Calibri" panose="020F0502020204030204"/>
                <a:ea typeface="Open Sans Light"/>
                <a:cs typeface="Open Sans Light"/>
              </a:rPr>
              <a:t>Matt is working part-time. He is receiving SNAP and Child Care.</a:t>
            </a:r>
            <a:endParaRPr kumimoji="0" lang="en-US" sz="1050" b="1" i="0" u="none" strike="noStrike" kern="0" cap="none" spc="0" normalizeH="0" baseline="0" noProof="0">
              <a:ln>
                <a:noFill/>
              </a:ln>
              <a:solidFill>
                <a:srgbClr val="000000"/>
              </a:solidFill>
              <a:effectLst/>
              <a:uLnTx/>
              <a:uFillTx/>
              <a:latin typeface="Calibri" panose="020F0502020204030204"/>
              <a:ea typeface="Open Sans Light" panose="020B0306030504020204" pitchFamily="34" charset="0"/>
              <a:cs typeface="Open Sans Light" panose="020B0306030504020204" pitchFamily="34" charset="0"/>
            </a:endParaRPr>
          </a:p>
        </p:txBody>
      </p:sp>
      <p:sp>
        <p:nvSpPr>
          <p:cNvPr id="11" name="Rectangle: Rounded Corners 10">
            <a:extLst>
              <a:ext uri="{FF2B5EF4-FFF2-40B4-BE49-F238E27FC236}">
                <a16:creationId xmlns:a16="http://schemas.microsoft.com/office/drawing/2014/main" id="{2099ABD3-8EAD-5B3A-DCB3-7C03CE696A2D}"/>
              </a:ext>
            </a:extLst>
          </p:cNvPr>
          <p:cNvSpPr/>
          <p:nvPr/>
        </p:nvSpPr>
        <p:spPr>
          <a:xfrm>
            <a:off x="1707372" y="1780273"/>
            <a:ext cx="2864628" cy="9601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white"/>
                </a:solidFill>
                <a:effectLst/>
                <a:uLnTx/>
                <a:uFillTx/>
                <a:latin typeface="Calibri" panose="020F0502020204030204"/>
                <a:ea typeface="+mn-ea"/>
                <a:cs typeface="+mn-cs"/>
              </a:rPr>
              <a:t>SMITH FAMILY</a:t>
            </a:r>
          </a:p>
          <a:p>
            <a:pPr marL="133350" marR="0" lvl="0" indent="-1333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mn-ea"/>
                <a:cs typeface="+mn-cs"/>
              </a:rPr>
              <a:t>Wife, Jennifer, is in school full-time</a:t>
            </a:r>
          </a:p>
          <a:p>
            <a:pPr marL="133350" marR="0" lvl="0" indent="-1333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mn-ea"/>
                <a:cs typeface="+mn-cs"/>
              </a:rPr>
              <a:t>Matt, husband, is employed part-time</a:t>
            </a:r>
          </a:p>
          <a:p>
            <a:pPr marL="133350" marR="0" lvl="0" indent="-1333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panose="020F0502020204030204"/>
                <a:ea typeface="+mn-ea"/>
                <a:cs typeface="Calibri" panose="020F0502020204030204"/>
              </a:rPr>
              <a:t>Two kids, Hallie and Jack</a:t>
            </a:r>
          </a:p>
        </p:txBody>
      </p:sp>
      <p:sp>
        <p:nvSpPr>
          <p:cNvPr id="12" name="Rectangle: Rounded Corners 11">
            <a:extLst>
              <a:ext uri="{FF2B5EF4-FFF2-40B4-BE49-F238E27FC236}">
                <a16:creationId xmlns:a16="http://schemas.microsoft.com/office/drawing/2014/main" id="{44FAD9A9-5AE2-AD16-F482-123FC734BAE4}"/>
              </a:ext>
            </a:extLst>
          </p:cNvPr>
          <p:cNvSpPr/>
          <p:nvPr/>
        </p:nvSpPr>
        <p:spPr>
          <a:xfrm>
            <a:off x="1871679" y="3573603"/>
            <a:ext cx="2214547" cy="960120"/>
          </a:xfrm>
          <a:prstGeom prst="roundRect">
            <a:avLst/>
          </a:prstGeom>
          <a:solidFill>
            <a:schemeClr val="accent4">
              <a:lumMod val="20000"/>
              <a:lumOff val="80000"/>
              <a:alpha val="45882"/>
            </a:schemeClr>
          </a:solidFill>
          <a:ln w="38100" cap="flat" cmpd="sng" algn="ctr">
            <a:solidFill>
              <a:schemeClr val="accent5"/>
            </a:solidFill>
            <a:prstDash val="solid"/>
            <a:miter lim="800000"/>
          </a:ln>
          <a:effectLst/>
        </p:spPr>
        <p:txBody>
          <a:bodyPr lIns="0" tIns="34290" rIns="0" bIns="3429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100000"/>
              </a:lnSpc>
              <a:spcBef>
                <a:spcPts val="338"/>
              </a:spcBef>
              <a:spcAft>
                <a:spcPts val="0"/>
              </a:spcAft>
              <a:buClrTx/>
              <a:buSzTx/>
              <a:buFontTx/>
              <a:buNone/>
              <a:tabLst/>
              <a:defRPr/>
            </a:pPr>
            <a:r>
              <a:rPr kumimoji="0" lang="en-US" sz="1050" b="1" i="0" u="none" strike="noStrike" kern="0" cap="none" spc="0" normalizeH="0" baseline="0" noProof="0">
                <a:ln>
                  <a:noFill/>
                </a:ln>
                <a:solidFill>
                  <a:srgbClr val="000000"/>
                </a:solidFill>
                <a:effectLst/>
                <a:uLnTx/>
                <a:uFillTx/>
                <a:latin typeface="Calibri" panose="020F0502020204030204"/>
                <a:ea typeface="Open Sans Light"/>
                <a:cs typeface="Open Sans Light"/>
              </a:rPr>
              <a:t>Matt struggles to afford housing, transportation, and food. He wants to move up to full-time, but discovers this would put him over-income and cause his family to lose SNAP. </a:t>
            </a:r>
            <a:endParaRPr kumimoji="0" lang="en-US" sz="1050" b="1" i="0" u="none" strike="noStrike" kern="0" cap="none" spc="0" normalizeH="0" baseline="0" noProof="0">
              <a:ln>
                <a:noFill/>
              </a:ln>
              <a:solidFill>
                <a:srgbClr val="000000"/>
              </a:solidFill>
              <a:effectLst/>
              <a:uLnTx/>
              <a:uFillTx/>
              <a:latin typeface="Calibri" panose="020F0502020204030204"/>
              <a:ea typeface="Open Sans Light" panose="020B0306030504020204" pitchFamily="34" charset="0"/>
              <a:cs typeface="Open Sans Light" panose="020B0306030504020204" pitchFamily="34" charset="0"/>
            </a:endParaRPr>
          </a:p>
        </p:txBody>
      </p:sp>
      <p:pic>
        <p:nvPicPr>
          <p:cNvPr id="14" name="Graphic 13" descr="Marker with solid fill">
            <a:extLst>
              <a:ext uri="{FF2B5EF4-FFF2-40B4-BE49-F238E27FC236}">
                <a16:creationId xmlns:a16="http://schemas.microsoft.com/office/drawing/2014/main" id="{0AA21453-1129-CA9B-BBF3-11867DE8773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1510" y="2288809"/>
            <a:ext cx="480060" cy="480060"/>
          </a:xfrm>
          <a:prstGeom prst="rect">
            <a:avLst/>
          </a:prstGeom>
        </p:spPr>
      </p:pic>
      <p:sp>
        <p:nvSpPr>
          <p:cNvPr id="15" name="Arrow: Right 14">
            <a:extLst>
              <a:ext uri="{FF2B5EF4-FFF2-40B4-BE49-F238E27FC236}">
                <a16:creationId xmlns:a16="http://schemas.microsoft.com/office/drawing/2014/main" id="{99A64AA8-EC6E-B32C-8EF3-36D8BB47FDAB}"/>
              </a:ext>
            </a:extLst>
          </p:cNvPr>
          <p:cNvSpPr/>
          <p:nvPr/>
        </p:nvSpPr>
        <p:spPr>
          <a:xfrm>
            <a:off x="1625721" y="3993357"/>
            <a:ext cx="143611" cy="107156"/>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6" name="Arrow: Right 15">
            <a:extLst>
              <a:ext uri="{FF2B5EF4-FFF2-40B4-BE49-F238E27FC236}">
                <a16:creationId xmlns:a16="http://schemas.microsoft.com/office/drawing/2014/main" id="{C294E829-C180-E2A2-B709-39AC9EE02127}"/>
              </a:ext>
            </a:extLst>
          </p:cNvPr>
          <p:cNvSpPr/>
          <p:nvPr/>
        </p:nvSpPr>
        <p:spPr>
          <a:xfrm rot="901792">
            <a:off x="7105010" y="2422666"/>
            <a:ext cx="143611" cy="107156"/>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67115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le 2">
            <a:extLst>
              <a:ext uri="{FF2B5EF4-FFF2-40B4-BE49-F238E27FC236}">
                <a16:creationId xmlns:a16="http://schemas.microsoft.com/office/drawing/2014/main" id="{247BD607-AA6A-E869-AAE6-01DCE2C5D7DE}"/>
              </a:ext>
            </a:extLst>
          </p:cNvPr>
          <p:cNvSpPr>
            <a:spLocks noGrp="1"/>
          </p:cNvSpPr>
          <p:nvPr>
            <p:ph type="title"/>
          </p:nvPr>
        </p:nvSpPr>
        <p:spPr>
          <a:xfrm>
            <a:off x="152400" y="1253114"/>
            <a:ext cx="8839200" cy="411480"/>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a:solidFill>
                  <a:schemeClr val="accent2"/>
                </a:solidFill>
              </a:rPr>
              <a:t>Benefit Bridge Overview</a:t>
            </a:r>
            <a:endParaRPr lang="en-US" sz="2700">
              <a:solidFill>
                <a:schemeClr val="accent6">
                  <a:lumMod val="75000"/>
                </a:schemeClr>
              </a:solidFill>
            </a:endParaRPr>
          </a:p>
        </p:txBody>
      </p:sp>
      <p:sp>
        <p:nvSpPr>
          <p:cNvPr id="54" name="TextBox 53">
            <a:extLst>
              <a:ext uri="{FF2B5EF4-FFF2-40B4-BE49-F238E27FC236}">
                <a16:creationId xmlns:a16="http://schemas.microsoft.com/office/drawing/2014/main" id="{FF19E3B8-DDEE-B2B6-3D90-71B143299583}"/>
              </a:ext>
            </a:extLst>
          </p:cNvPr>
          <p:cNvSpPr txBox="1"/>
          <p:nvPr/>
        </p:nvSpPr>
        <p:spPr>
          <a:xfrm>
            <a:off x="152401" y="1671504"/>
            <a:ext cx="8922026" cy="646331"/>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Purpose: </a:t>
            </a:r>
            <a:r>
              <a:rPr kumimoji="0" lang="en-US" sz="1200" b="0" i="0" u="none" strike="noStrike" kern="1200" cap="none" spc="0" normalizeH="0" baseline="0" noProof="0">
                <a:ln>
                  <a:noFill/>
                </a:ln>
                <a:solidFill>
                  <a:prstClr val="black"/>
                </a:solidFill>
                <a:effectLst/>
                <a:uLnTx/>
                <a:uFillTx/>
                <a:latin typeface="Calibri"/>
                <a:ea typeface="+mn-ea"/>
                <a:cs typeface="+mn-cs"/>
              </a:rPr>
              <a:t>The Benefit Bridge helps families experiencing reduced benefits due to increased wages continue their path to self-sufficiency by providing </a:t>
            </a:r>
            <a:r>
              <a:rPr kumimoji="0" lang="en-US" sz="1200" b="1" i="0" u="none" strike="noStrike" kern="1200" cap="none" spc="0" normalizeH="0" baseline="0" noProof="0">
                <a:ln>
                  <a:noFill/>
                </a:ln>
                <a:solidFill>
                  <a:prstClr val="black"/>
                </a:solidFill>
                <a:effectLst/>
                <a:uLnTx/>
                <a:uFillTx/>
                <a:latin typeface="Calibri"/>
                <a:ea typeface="+mn-ea"/>
                <a:cs typeface="+mn-cs"/>
              </a:rPr>
              <a:t>life skills, career skills, mentoring, and financial literacy supports</a:t>
            </a:r>
            <a:r>
              <a:rPr kumimoji="0" lang="en-US" sz="1200" b="0" i="0" u="none" strike="noStrike" kern="1200" cap="none" spc="0" normalizeH="0" baseline="0" noProof="0">
                <a:ln>
                  <a:noFill/>
                </a:ln>
                <a:solidFill>
                  <a:prstClr val="black"/>
                </a:solidFill>
                <a:effectLst/>
                <a:uLnTx/>
                <a:uFillTx/>
                <a:latin typeface="Calibri"/>
                <a:ea typeface="+mn-ea"/>
                <a:cs typeface="+mn-cs"/>
              </a:rPr>
              <a:t>, ensuring participants can maintain employment, gain skills to advance to higher-paying jobs, and become self-sufficient.</a:t>
            </a:r>
          </a:p>
        </p:txBody>
      </p:sp>
      <p:sp>
        <p:nvSpPr>
          <p:cNvPr id="59" name="Rectangle 58">
            <a:extLst>
              <a:ext uri="{FF2B5EF4-FFF2-40B4-BE49-F238E27FC236}">
                <a16:creationId xmlns:a16="http://schemas.microsoft.com/office/drawing/2014/main" id="{62EC485A-CDB9-D3E1-A1D1-69A6DA0D72E9}"/>
              </a:ext>
            </a:extLst>
          </p:cNvPr>
          <p:cNvSpPr/>
          <p:nvPr/>
        </p:nvSpPr>
        <p:spPr>
          <a:xfrm>
            <a:off x="0" y="4608706"/>
            <a:ext cx="9144000" cy="5435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grpSp>
        <p:nvGrpSpPr>
          <p:cNvPr id="60" name="Group 59">
            <a:extLst>
              <a:ext uri="{FF2B5EF4-FFF2-40B4-BE49-F238E27FC236}">
                <a16:creationId xmlns:a16="http://schemas.microsoft.com/office/drawing/2014/main" id="{21C9D2F4-1253-4D68-5C3A-CEB50130C478}"/>
              </a:ext>
            </a:extLst>
          </p:cNvPr>
          <p:cNvGrpSpPr/>
          <p:nvPr/>
        </p:nvGrpSpPr>
        <p:grpSpPr>
          <a:xfrm>
            <a:off x="1927619" y="2253984"/>
            <a:ext cx="5489463" cy="2776145"/>
            <a:chOff x="2570155" y="2451128"/>
            <a:chExt cx="7319281" cy="3701529"/>
          </a:xfrm>
        </p:grpSpPr>
        <p:sp>
          <p:nvSpPr>
            <p:cNvPr id="61" name="Rectangle 60">
              <a:extLst>
                <a:ext uri="{FF2B5EF4-FFF2-40B4-BE49-F238E27FC236}">
                  <a16:creationId xmlns:a16="http://schemas.microsoft.com/office/drawing/2014/main" id="{8C0128C4-4E19-9D82-4A36-B3A7B16D222E}"/>
                </a:ext>
              </a:extLst>
            </p:cNvPr>
            <p:cNvSpPr/>
            <p:nvPr/>
          </p:nvSpPr>
          <p:spPr>
            <a:xfrm>
              <a:off x="3002437" y="2451128"/>
              <a:ext cx="6187126" cy="430887"/>
            </a:xfrm>
            <a:prstGeom prst="rect">
              <a:avLst/>
            </a:prstGeom>
          </p:spPr>
          <p:txBody>
            <a:bodyPr wrap="square" lIns="0" tIns="0" rIns="0" bIns="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a:ea typeface="+mn-ea"/>
                  <a:cs typeface="+mn-cs"/>
                </a:rPr>
                <a:t>Core Components</a:t>
              </a:r>
              <a:endParaRPr kumimoji="0" lang="en-US" sz="2100" b="0" i="1" u="none" strike="noStrike" kern="1200" cap="none" spc="0" normalizeH="0" baseline="0" noProof="0">
                <a:ln>
                  <a:noFill/>
                </a:ln>
                <a:solidFill>
                  <a:prstClr val="black"/>
                </a:solidFill>
                <a:effectLst/>
                <a:uLnTx/>
                <a:uFillTx/>
                <a:latin typeface="Calibri"/>
                <a:ea typeface="Calibri"/>
                <a:cs typeface="Calibri"/>
              </a:endParaRPr>
            </a:p>
          </p:txBody>
        </p:sp>
        <p:grpSp>
          <p:nvGrpSpPr>
            <p:cNvPr id="65" name="Group 64">
              <a:extLst>
                <a:ext uri="{FF2B5EF4-FFF2-40B4-BE49-F238E27FC236}">
                  <a16:creationId xmlns:a16="http://schemas.microsoft.com/office/drawing/2014/main" id="{5A7FB38D-38A5-94DD-AC2D-4869D44C763C}"/>
                </a:ext>
              </a:extLst>
            </p:cNvPr>
            <p:cNvGrpSpPr/>
            <p:nvPr/>
          </p:nvGrpSpPr>
          <p:grpSpPr>
            <a:xfrm>
              <a:off x="2570155" y="3116167"/>
              <a:ext cx="7319281" cy="3036490"/>
              <a:chOff x="2570155" y="3116167"/>
              <a:chExt cx="7319281" cy="3036490"/>
            </a:xfrm>
          </p:grpSpPr>
          <p:sp>
            <p:nvSpPr>
              <p:cNvPr id="66" name="Oval 65">
                <a:extLst>
                  <a:ext uri="{FF2B5EF4-FFF2-40B4-BE49-F238E27FC236}">
                    <a16:creationId xmlns:a16="http://schemas.microsoft.com/office/drawing/2014/main" id="{3D583F98-4BA6-BA71-6A62-7432E2654EAD}"/>
                  </a:ext>
                </a:extLst>
              </p:cNvPr>
              <p:cNvSpPr/>
              <p:nvPr/>
            </p:nvSpPr>
            <p:spPr>
              <a:xfrm>
                <a:off x="4907280" y="3426170"/>
                <a:ext cx="2377440" cy="237744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68" name="Oval 67">
                <a:extLst>
                  <a:ext uri="{FF2B5EF4-FFF2-40B4-BE49-F238E27FC236}">
                    <a16:creationId xmlns:a16="http://schemas.microsoft.com/office/drawing/2014/main" id="{BD8AFAB3-7812-9C01-BCF0-8318E6BB353E}"/>
                  </a:ext>
                </a:extLst>
              </p:cNvPr>
              <p:cNvSpPr/>
              <p:nvPr/>
            </p:nvSpPr>
            <p:spPr>
              <a:xfrm>
                <a:off x="6987019" y="4713773"/>
                <a:ext cx="640080" cy="640080"/>
              </a:xfrm>
              <a:prstGeom prst="ellipse">
                <a:avLst/>
              </a:prstGeom>
              <a:solidFill>
                <a:schemeClr val="bg1"/>
              </a:solidFill>
              <a:ln>
                <a:solidFill>
                  <a:srgbClr val="729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a:extLst>
                  <a:ext uri="{FF2B5EF4-FFF2-40B4-BE49-F238E27FC236}">
                    <a16:creationId xmlns:a16="http://schemas.microsoft.com/office/drawing/2014/main" id="{4230D45C-12FD-B0F3-3546-7627CE3F65B1}"/>
                  </a:ext>
                </a:extLst>
              </p:cNvPr>
              <p:cNvSpPr/>
              <p:nvPr/>
            </p:nvSpPr>
            <p:spPr>
              <a:xfrm>
                <a:off x="6987019" y="3914970"/>
                <a:ext cx="640080" cy="64008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a:extLst>
                  <a:ext uri="{FF2B5EF4-FFF2-40B4-BE49-F238E27FC236}">
                    <a16:creationId xmlns:a16="http://schemas.microsoft.com/office/drawing/2014/main" id="{9BD65D18-3D91-8FEB-FE17-20033B753A62}"/>
                  </a:ext>
                </a:extLst>
              </p:cNvPr>
              <p:cNvSpPr/>
              <p:nvPr/>
            </p:nvSpPr>
            <p:spPr>
              <a:xfrm>
                <a:off x="4565898" y="4713773"/>
                <a:ext cx="640080" cy="64008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3" name="Oval 72">
                <a:extLst>
                  <a:ext uri="{FF2B5EF4-FFF2-40B4-BE49-F238E27FC236}">
                    <a16:creationId xmlns:a16="http://schemas.microsoft.com/office/drawing/2014/main" id="{50210183-B2ED-BC36-9CCA-81E451C995C9}"/>
                  </a:ext>
                </a:extLst>
              </p:cNvPr>
              <p:cNvSpPr/>
              <p:nvPr/>
            </p:nvSpPr>
            <p:spPr>
              <a:xfrm>
                <a:off x="4565898" y="3914970"/>
                <a:ext cx="640080" cy="640080"/>
              </a:xfrm>
              <a:prstGeom prst="ellipse">
                <a:avLst/>
              </a:prstGeom>
              <a:solidFill>
                <a:schemeClr val="bg1"/>
              </a:solidFill>
              <a:ln>
                <a:solidFill>
                  <a:srgbClr val="729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4" name="Oval 73">
                <a:extLst>
                  <a:ext uri="{FF2B5EF4-FFF2-40B4-BE49-F238E27FC236}">
                    <a16:creationId xmlns:a16="http://schemas.microsoft.com/office/drawing/2014/main" id="{D462543D-1197-924C-D6ED-8F0667B8C2EF}"/>
                  </a:ext>
                </a:extLst>
              </p:cNvPr>
              <p:cNvSpPr/>
              <p:nvPr/>
            </p:nvSpPr>
            <p:spPr>
              <a:xfrm>
                <a:off x="5342278" y="3116167"/>
                <a:ext cx="640080" cy="64008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pic>
            <p:nvPicPr>
              <p:cNvPr id="75" name="Graphic 74" descr="Meeting with solid fill">
                <a:extLst>
                  <a:ext uri="{FF2B5EF4-FFF2-40B4-BE49-F238E27FC236}">
                    <a16:creationId xmlns:a16="http://schemas.microsoft.com/office/drawing/2014/main" id="{8B4781C2-6C29-C63E-A0F0-0982A74F59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33718" y="3207607"/>
                <a:ext cx="457200" cy="457200"/>
              </a:xfrm>
              <a:prstGeom prst="rect">
                <a:avLst/>
              </a:prstGeom>
            </p:spPr>
          </p:pic>
          <p:sp>
            <p:nvSpPr>
              <p:cNvPr id="76" name="Rectangle 75">
                <a:extLst>
                  <a:ext uri="{FF2B5EF4-FFF2-40B4-BE49-F238E27FC236}">
                    <a16:creationId xmlns:a16="http://schemas.microsoft.com/office/drawing/2014/main" id="{AEABCAA2-D0AC-99D6-B40C-D746464D976F}"/>
                  </a:ext>
                </a:extLst>
              </p:cNvPr>
              <p:cNvSpPr/>
              <p:nvPr/>
            </p:nvSpPr>
            <p:spPr>
              <a:xfrm>
                <a:off x="4022657" y="3266231"/>
                <a:ext cx="1227433" cy="307777"/>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Care Team</a:t>
                </a:r>
              </a:p>
            </p:txBody>
          </p:sp>
          <p:sp>
            <p:nvSpPr>
              <p:cNvPr id="77" name="Oval 76">
                <a:extLst>
                  <a:ext uri="{FF2B5EF4-FFF2-40B4-BE49-F238E27FC236}">
                    <a16:creationId xmlns:a16="http://schemas.microsoft.com/office/drawing/2014/main" id="{B2A5F780-7216-CE6D-57D7-7C5C1A6CCF0D}"/>
                  </a:ext>
                </a:extLst>
              </p:cNvPr>
              <p:cNvSpPr/>
              <p:nvPr/>
            </p:nvSpPr>
            <p:spPr>
              <a:xfrm>
                <a:off x="5342278" y="5512577"/>
                <a:ext cx="640080" cy="640080"/>
              </a:xfrm>
              <a:prstGeom prst="ellipse">
                <a:avLst/>
              </a:prstGeom>
              <a:solidFill>
                <a:schemeClr val="bg1"/>
              </a:solidFill>
              <a:ln>
                <a:solidFill>
                  <a:srgbClr val="729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pic>
            <p:nvPicPr>
              <p:cNvPr id="78" name="Graphic 77" descr="Money with solid fill">
                <a:extLst>
                  <a:ext uri="{FF2B5EF4-FFF2-40B4-BE49-F238E27FC236}">
                    <a16:creationId xmlns:a16="http://schemas.microsoft.com/office/drawing/2014/main" id="{F0F7BFB7-E37A-E7B4-C09F-D291D6E6241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57338" y="4805213"/>
                <a:ext cx="457200" cy="457200"/>
              </a:xfrm>
              <a:prstGeom prst="rect">
                <a:avLst/>
              </a:prstGeom>
            </p:spPr>
          </p:pic>
          <p:sp>
            <p:nvSpPr>
              <p:cNvPr id="79" name="Rectangle 78">
                <a:extLst>
                  <a:ext uri="{FF2B5EF4-FFF2-40B4-BE49-F238E27FC236}">
                    <a16:creationId xmlns:a16="http://schemas.microsoft.com/office/drawing/2014/main" id="{A41940DC-44E5-0F03-C181-E8AEF8C547F4}"/>
                  </a:ext>
                </a:extLst>
              </p:cNvPr>
              <p:cNvSpPr/>
              <p:nvPr/>
            </p:nvSpPr>
            <p:spPr>
              <a:xfrm>
                <a:off x="2570155" y="4920130"/>
                <a:ext cx="1868613" cy="27699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Flexible Funding</a:t>
                </a:r>
              </a:p>
            </p:txBody>
          </p:sp>
          <p:sp>
            <p:nvSpPr>
              <p:cNvPr id="80" name="Oval 79">
                <a:extLst>
                  <a:ext uri="{FF2B5EF4-FFF2-40B4-BE49-F238E27FC236}">
                    <a16:creationId xmlns:a16="http://schemas.microsoft.com/office/drawing/2014/main" id="{ADE5F7E8-4844-52E7-7982-2AE73DBC1E06}"/>
                  </a:ext>
                </a:extLst>
              </p:cNvPr>
              <p:cNvSpPr/>
              <p:nvPr/>
            </p:nvSpPr>
            <p:spPr>
              <a:xfrm>
                <a:off x="6231670" y="5512577"/>
                <a:ext cx="640080" cy="64008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pic>
            <p:nvPicPr>
              <p:cNvPr id="81" name="Graphic 80" descr="Calculator with solid fill">
                <a:extLst>
                  <a:ext uri="{FF2B5EF4-FFF2-40B4-BE49-F238E27FC236}">
                    <a16:creationId xmlns:a16="http://schemas.microsoft.com/office/drawing/2014/main" id="{E5634F22-085F-B279-0D81-27CFD1500B0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23110" y="5604017"/>
                <a:ext cx="457201" cy="457200"/>
              </a:xfrm>
              <a:prstGeom prst="rect">
                <a:avLst/>
              </a:prstGeom>
            </p:spPr>
          </p:pic>
          <p:sp>
            <p:nvSpPr>
              <p:cNvPr id="82" name="Rectangle 81">
                <a:extLst>
                  <a:ext uri="{FF2B5EF4-FFF2-40B4-BE49-F238E27FC236}">
                    <a16:creationId xmlns:a16="http://schemas.microsoft.com/office/drawing/2014/main" id="{C961BD37-467B-B5A3-7E67-101981A4F0E2}"/>
                  </a:ext>
                </a:extLst>
              </p:cNvPr>
              <p:cNvSpPr/>
              <p:nvPr/>
            </p:nvSpPr>
            <p:spPr>
              <a:xfrm>
                <a:off x="6990098" y="5678728"/>
                <a:ext cx="1868613" cy="307777"/>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Calculator</a:t>
                </a:r>
              </a:p>
            </p:txBody>
          </p:sp>
          <p:sp>
            <p:nvSpPr>
              <p:cNvPr id="83" name="Oval 82">
                <a:extLst>
                  <a:ext uri="{FF2B5EF4-FFF2-40B4-BE49-F238E27FC236}">
                    <a16:creationId xmlns:a16="http://schemas.microsoft.com/office/drawing/2014/main" id="{69D04C2D-F68F-C024-B8EC-4131F8E2DEF9}"/>
                  </a:ext>
                </a:extLst>
              </p:cNvPr>
              <p:cNvSpPr/>
              <p:nvPr/>
            </p:nvSpPr>
            <p:spPr>
              <a:xfrm>
                <a:off x="6231670" y="3116167"/>
                <a:ext cx="640080" cy="640080"/>
              </a:xfrm>
              <a:prstGeom prst="ellipse">
                <a:avLst/>
              </a:prstGeom>
              <a:solidFill>
                <a:schemeClr val="bg1"/>
              </a:solidFill>
              <a:ln>
                <a:solidFill>
                  <a:srgbClr val="729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84" name="Rectangle 83">
                <a:extLst>
                  <a:ext uri="{FF2B5EF4-FFF2-40B4-BE49-F238E27FC236}">
                    <a16:creationId xmlns:a16="http://schemas.microsoft.com/office/drawing/2014/main" id="{1688EE3C-D66D-2D27-BEE0-F5CE948F49E7}"/>
                  </a:ext>
                </a:extLst>
              </p:cNvPr>
              <p:cNvSpPr/>
              <p:nvPr/>
            </p:nvSpPr>
            <p:spPr>
              <a:xfrm>
                <a:off x="7773405" y="3920973"/>
                <a:ext cx="1868613" cy="584775"/>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Trauma Training </a:t>
                </a:r>
                <a:r>
                  <a:rPr kumimoji="0" lang="en-US" sz="1350" b="0" i="1" u="none" strike="noStrike" kern="1200" cap="none" spc="0" normalizeH="0" baseline="0" noProof="0">
                    <a:ln>
                      <a:noFill/>
                    </a:ln>
                    <a:solidFill>
                      <a:prstClr val="black"/>
                    </a:solidFill>
                    <a:effectLst/>
                    <a:uLnTx/>
                    <a:uFillTx/>
                    <a:latin typeface="Calibri"/>
                    <a:ea typeface="+mn-ea"/>
                    <a:cs typeface="+mn-cs"/>
                  </a:rPr>
                  <a:t>(for workers)</a:t>
                </a:r>
                <a:endParaRPr kumimoji="0" lang="en-US" sz="1500" b="0" i="1" u="none" strike="noStrike" kern="1200" cap="none" spc="0" normalizeH="0" baseline="0" noProof="0">
                  <a:ln>
                    <a:noFill/>
                  </a:ln>
                  <a:solidFill>
                    <a:prstClr val="black"/>
                  </a:solidFill>
                  <a:effectLst/>
                  <a:uLnTx/>
                  <a:uFillTx/>
                  <a:latin typeface="Calibri"/>
                  <a:ea typeface="+mn-ea"/>
                  <a:cs typeface="+mn-cs"/>
                </a:endParaRPr>
              </a:p>
            </p:txBody>
          </p:sp>
          <p:pic>
            <p:nvPicPr>
              <p:cNvPr id="85" name="Graphic 84" descr="Teacher with solid fill">
                <a:extLst>
                  <a:ext uri="{FF2B5EF4-FFF2-40B4-BE49-F238E27FC236}">
                    <a16:creationId xmlns:a16="http://schemas.microsoft.com/office/drawing/2014/main" id="{E44EC7C3-1212-763C-ECEE-44F743A03A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78459" y="4006410"/>
                <a:ext cx="457200" cy="457200"/>
              </a:xfrm>
              <a:prstGeom prst="rect">
                <a:avLst/>
              </a:prstGeom>
            </p:spPr>
          </p:pic>
          <p:sp>
            <p:nvSpPr>
              <p:cNvPr id="86" name="Rectangle 85">
                <a:extLst>
                  <a:ext uri="{FF2B5EF4-FFF2-40B4-BE49-F238E27FC236}">
                    <a16:creationId xmlns:a16="http://schemas.microsoft.com/office/drawing/2014/main" id="{5F48C0FD-D4E8-A590-A313-08022954278E}"/>
                  </a:ext>
                </a:extLst>
              </p:cNvPr>
              <p:cNvSpPr/>
              <p:nvPr/>
            </p:nvSpPr>
            <p:spPr>
              <a:xfrm>
                <a:off x="5335123" y="4196209"/>
                <a:ext cx="1521755" cy="1231106"/>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a:ea typeface="+mn-ea"/>
                    <a:cs typeface="+mn-cs"/>
                  </a:rPr>
                  <a:t>More Guidelines on target populations</a:t>
                </a:r>
              </a:p>
            </p:txBody>
          </p:sp>
          <p:pic>
            <p:nvPicPr>
              <p:cNvPr id="87" name="Graphic 86" descr="Tic Tac Toe with solid fill">
                <a:extLst>
                  <a:ext uri="{FF2B5EF4-FFF2-40B4-BE49-F238E27FC236}">
                    <a16:creationId xmlns:a16="http://schemas.microsoft.com/office/drawing/2014/main" id="{8FF6127A-21BF-C126-F9A8-2EA67D99170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48588" y="3753525"/>
                <a:ext cx="457200" cy="457200"/>
              </a:xfrm>
              <a:prstGeom prst="rect">
                <a:avLst/>
              </a:prstGeom>
            </p:spPr>
          </p:pic>
          <p:pic>
            <p:nvPicPr>
              <p:cNvPr id="88" name="Graphic 87" descr="Checklist with solid fill">
                <a:extLst>
                  <a:ext uri="{FF2B5EF4-FFF2-40B4-BE49-F238E27FC236}">
                    <a16:creationId xmlns:a16="http://schemas.microsoft.com/office/drawing/2014/main" id="{A92DF2D0-C4D2-685D-62E1-FA9161AEE49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433718" y="5604017"/>
                <a:ext cx="457201" cy="457200"/>
              </a:xfrm>
              <a:prstGeom prst="rect">
                <a:avLst/>
              </a:prstGeom>
            </p:spPr>
          </p:pic>
          <p:grpSp>
            <p:nvGrpSpPr>
              <p:cNvPr id="89" name="Group 88">
                <a:extLst>
                  <a:ext uri="{FF2B5EF4-FFF2-40B4-BE49-F238E27FC236}">
                    <a16:creationId xmlns:a16="http://schemas.microsoft.com/office/drawing/2014/main" id="{C9AE0174-B8B0-BD6A-FA7D-A0FC2FAB9822}"/>
                  </a:ext>
                </a:extLst>
              </p:cNvPr>
              <p:cNvGrpSpPr/>
              <p:nvPr/>
            </p:nvGrpSpPr>
            <p:grpSpPr>
              <a:xfrm>
                <a:off x="7078459" y="4884725"/>
                <a:ext cx="457200" cy="457200"/>
                <a:chOff x="7284374" y="5396334"/>
                <a:chExt cx="914400" cy="950209"/>
              </a:xfrm>
              <a:solidFill>
                <a:schemeClr val="accent5"/>
              </a:solidFill>
            </p:grpSpPr>
            <p:pic>
              <p:nvPicPr>
                <p:cNvPr id="98" name="Graphic 97" descr="Open hand with solid fill">
                  <a:extLst>
                    <a:ext uri="{FF2B5EF4-FFF2-40B4-BE49-F238E27FC236}">
                      <a16:creationId xmlns:a16="http://schemas.microsoft.com/office/drawing/2014/main" id="{E91C0C5B-A330-FB38-6E84-8BD24D0E5CA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284374" y="5432143"/>
                  <a:ext cx="914400" cy="914400"/>
                </a:xfrm>
                <a:prstGeom prst="rect">
                  <a:avLst/>
                </a:prstGeom>
              </p:spPr>
            </p:pic>
            <p:pic>
              <p:nvPicPr>
                <p:cNvPr id="99" name="Graphic 98" descr="Coins with solid fill">
                  <a:extLst>
                    <a:ext uri="{FF2B5EF4-FFF2-40B4-BE49-F238E27FC236}">
                      <a16:creationId xmlns:a16="http://schemas.microsoft.com/office/drawing/2014/main" id="{528C5AC7-3C7B-509C-9E3E-CE739FADCB6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610742" y="5396334"/>
                  <a:ext cx="384936" cy="384936"/>
                </a:xfrm>
                <a:prstGeom prst="rect">
                  <a:avLst/>
                </a:prstGeom>
              </p:spPr>
            </p:pic>
          </p:grpSp>
          <p:grpSp>
            <p:nvGrpSpPr>
              <p:cNvPr id="90" name="Group 89">
                <a:extLst>
                  <a:ext uri="{FF2B5EF4-FFF2-40B4-BE49-F238E27FC236}">
                    <a16:creationId xmlns:a16="http://schemas.microsoft.com/office/drawing/2014/main" id="{9D8479E0-3721-4B82-8E07-C9350292A594}"/>
                  </a:ext>
                </a:extLst>
              </p:cNvPr>
              <p:cNvGrpSpPr/>
              <p:nvPr/>
            </p:nvGrpSpPr>
            <p:grpSpPr>
              <a:xfrm>
                <a:off x="4657338" y="4006410"/>
                <a:ext cx="457200" cy="457200"/>
                <a:chOff x="8010887" y="4363404"/>
                <a:chExt cx="548640" cy="548640"/>
              </a:xfrm>
              <a:solidFill>
                <a:schemeClr val="accent5"/>
              </a:solidFill>
            </p:grpSpPr>
            <p:pic>
              <p:nvPicPr>
                <p:cNvPr id="96" name="Graphic 95" descr="Teacher with solid fill">
                  <a:extLst>
                    <a:ext uri="{FF2B5EF4-FFF2-40B4-BE49-F238E27FC236}">
                      <a16:creationId xmlns:a16="http://schemas.microsoft.com/office/drawing/2014/main" id="{9F7613E0-B1AA-02EE-8622-6E07BD2F760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010887" y="4363404"/>
                  <a:ext cx="548640" cy="548640"/>
                </a:xfrm>
                <a:prstGeom prst="rect">
                  <a:avLst/>
                </a:prstGeom>
              </p:spPr>
            </p:pic>
            <p:sp>
              <p:nvSpPr>
                <p:cNvPr id="97" name="Freeform: Shape 96">
                  <a:extLst>
                    <a:ext uri="{FF2B5EF4-FFF2-40B4-BE49-F238E27FC236}">
                      <a16:creationId xmlns:a16="http://schemas.microsoft.com/office/drawing/2014/main" id="{A33148B6-011D-A61B-74ED-ABBDB6650CA5}"/>
                    </a:ext>
                  </a:extLst>
                </p:cNvPr>
                <p:cNvSpPr/>
                <p:nvPr/>
              </p:nvSpPr>
              <p:spPr>
                <a:xfrm>
                  <a:off x="8227074" y="4539232"/>
                  <a:ext cx="167813" cy="98492"/>
                </a:xfrm>
                <a:custGeom>
                  <a:avLst/>
                  <a:gdLst>
                    <a:gd name="connsiteX0" fmla="*/ 202666 w 279688"/>
                    <a:gd name="connsiteY0" fmla="*/ 0 h 164154"/>
                    <a:gd name="connsiteX1" fmla="*/ 231068 w 279688"/>
                    <a:gd name="connsiteY1" fmla="*/ 28402 h 164154"/>
                    <a:gd name="connsiteX2" fmla="*/ 193038 w 279688"/>
                    <a:gd name="connsiteY2" fmla="*/ 66432 h 164154"/>
                    <a:gd name="connsiteX3" fmla="*/ 164155 w 279688"/>
                    <a:gd name="connsiteY3" fmla="*/ 37549 h 164154"/>
                    <a:gd name="connsiteX4" fmla="*/ 116015 w 279688"/>
                    <a:gd name="connsiteY4" fmla="*/ 85688 h 164154"/>
                    <a:gd name="connsiteX5" fmla="*/ 87132 w 279688"/>
                    <a:gd name="connsiteY5" fmla="*/ 56804 h 164154"/>
                    <a:gd name="connsiteX6" fmla="*/ 0 w 279688"/>
                    <a:gd name="connsiteY6" fmla="*/ 143936 h 164154"/>
                    <a:gd name="connsiteX7" fmla="*/ 20218 w 279688"/>
                    <a:gd name="connsiteY7" fmla="*/ 164155 h 164154"/>
                    <a:gd name="connsiteX8" fmla="*/ 87132 w 279688"/>
                    <a:gd name="connsiteY8" fmla="*/ 97241 h 164154"/>
                    <a:gd name="connsiteX9" fmla="*/ 116015 w 279688"/>
                    <a:gd name="connsiteY9" fmla="*/ 126125 h 164154"/>
                    <a:gd name="connsiteX10" fmla="*/ 164155 w 279688"/>
                    <a:gd name="connsiteY10" fmla="*/ 77985 h 164154"/>
                    <a:gd name="connsiteX11" fmla="*/ 193038 w 279688"/>
                    <a:gd name="connsiteY11" fmla="*/ 106869 h 164154"/>
                    <a:gd name="connsiteX12" fmla="*/ 251286 w 279688"/>
                    <a:gd name="connsiteY12" fmla="*/ 48621 h 164154"/>
                    <a:gd name="connsiteX13" fmla="*/ 279689 w 279688"/>
                    <a:gd name="connsiteY13" fmla="*/ 77023 h 164154"/>
                    <a:gd name="connsiteX14" fmla="*/ 279689 w 279688"/>
                    <a:gd name="connsiteY14" fmla="*/ 0 h 16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9688" h="164154">
                      <a:moveTo>
                        <a:pt x="202666" y="0"/>
                      </a:moveTo>
                      <a:lnTo>
                        <a:pt x="231068" y="28402"/>
                      </a:lnTo>
                      <a:lnTo>
                        <a:pt x="193038" y="66432"/>
                      </a:lnTo>
                      <a:lnTo>
                        <a:pt x="164155" y="37549"/>
                      </a:lnTo>
                      <a:lnTo>
                        <a:pt x="116015" y="85688"/>
                      </a:lnTo>
                      <a:lnTo>
                        <a:pt x="87132" y="56804"/>
                      </a:lnTo>
                      <a:lnTo>
                        <a:pt x="0" y="143936"/>
                      </a:lnTo>
                      <a:lnTo>
                        <a:pt x="20218" y="164155"/>
                      </a:lnTo>
                      <a:lnTo>
                        <a:pt x="87132" y="97241"/>
                      </a:lnTo>
                      <a:lnTo>
                        <a:pt x="116015" y="126125"/>
                      </a:lnTo>
                      <a:lnTo>
                        <a:pt x="164155" y="77985"/>
                      </a:lnTo>
                      <a:lnTo>
                        <a:pt x="193038" y="106869"/>
                      </a:lnTo>
                      <a:lnTo>
                        <a:pt x="251286" y="48621"/>
                      </a:lnTo>
                      <a:lnTo>
                        <a:pt x="279689" y="77023"/>
                      </a:lnTo>
                      <a:lnTo>
                        <a:pt x="279689" y="0"/>
                      </a:lnTo>
                      <a:close/>
                    </a:path>
                  </a:pathLst>
                </a:custGeom>
                <a:solidFill>
                  <a:srgbClr val="729364"/>
                </a:solidFill>
                <a:ln w="4763" cap="flat">
                  <a:solidFill>
                    <a:srgbClr val="729364"/>
                  </a:solid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a:ea typeface="+mn-ea"/>
                    <a:cs typeface="+mn-cs"/>
                  </a:endParaRPr>
                </a:p>
              </p:txBody>
            </p:sp>
          </p:grpSp>
          <p:sp>
            <p:nvSpPr>
              <p:cNvPr id="91" name="Rectangle 90">
                <a:extLst>
                  <a:ext uri="{FF2B5EF4-FFF2-40B4-BE49-F238E27FC236}">
                    <a16:creationId xmlns:a16="http://schemas.microsoft.com/office/drawing/2014/main" id="{B0043848-9D63-7DE8-DD52-6736DDABE2A7}"/>
                  </a:ext>
                </a:extLst>
              </p:cNvPr>
              <p:cNvSpPr/>
              <p:nvPr/>
            </p:nvSpPr>
            <p:spPr>
              <a:xfrm>
                <a:off x="3950588" y="5678728"/>
                <a:ext cx="1341995" cy="307777"/>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Bridge Score</a:t>
                </a:r>
              </a:p>
            </p:txBody>
          </p:sp>
          <p:sp>
            <p:nvSpPr>
              <p:cNvPr id="92" name="Rectangle 91">
                <a:extLst>
                  <a:ext uri="{FF2B5EF4-FFF2-40B4-BE49-F238E27FC236}">
                    <a16:creationId xmlns:a16="http://schemas.microsoft.com/office/drawing/2014/main" id="{08035EA4-721A-E35D-F6FC-E063BCC197E8}"/>
                  </a:ext>
                </a:extLst>
              </p:cNvPr>
              <p:cNvSpPr/>
              <p:nvPr/>
            </p:nvSpPr>
            <p:spPr>
              <a:xfrm>
                <a:off x="7720710" y="4910135"/>
                <a:ext cx="2168726" cy="276999"/>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Specific Incentives</a:t>
                </a:r>
              </a:p>
            </p:txBody>
          </p:sp>
          <p:sp>
            <p:nvSpPr>
              <p:cNvPr id="93" name="Rectangle 92">
                <a:extLst>
                  <a:ext uri="{FF2B5EF4-FFF2-40B4-BE49-F238E27FC236}">
                    <a16:creationId xmlns:a16="http://schemas.microsoft.com/office/drawing/2014/main" id="{389655A0-8808-A249-6063-DBA9B9DFBDF2}"/>
                  </a:ext>
                </a:extLst>
              </p:cNvPr>
              <p:cNvSpPr/>
              <p:nvPr/>
            </p:nvSpPr>
            <p:spPr>
              <a:xfrm>
                <a:off x="6979218" y="3118563"/>
                <a:ext cx="1868613" cy="584775"/>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EMPath Training </a:t>
                </a:r>
                <a:r>
                  <a:rPr kumimoji="0" lang="en-US" sz="1350" b="0" i="1" u="none" strike="noStrike" kern="1200" cap="none" spc="0" normalizeH="0" baseline="0" noProof="0">
                    <a:ln>
                      <a:noFill/>
                    </a:ln>
                    <a:solidFill>
                      <a:prstClr val="black"/>
                    </a:solidFill>
                    <a:effectLst/>
                    <a:uLnTx/>
                    <a:uFillTx/>
                    <a:latin typeface="Calibri"/>
                    <a:ea typeface="+mn-ea"/>
                    <a:cs typeface="+mn-cs"/>
                  </a:rPr>
                  <a:t>(for workers)</a:t>
                </a:r>
                <a:endParaRPr kumimoji="0" lang="en-US" sz="1500" b="0" i="1" u="none" strike="noStrike" kern="1200" cap="none" spc="0" normalizeH="0" baseline="0" noProof="0">
                  <a:ln>
                    <a:noFill/>
                  </a:ln>
                  <a:solidFill>
                    <a:prstClr val="black"/>
                  </a:solidFill>
                  <a:effectLst/>
                  <a:uLnTx/>
                  <a:uFillTx/>
                  <a:latin typeface="Calibri"/>
                  <a:ea typeface="+mn-ea"/>
                  <a:cs typeface="+mn-cs"/>
                </a:endParaRPr>
              </a:p>
            </p:txBody>
          </p:sp>
          <p:sp>
            <p:nvSpPr>
              <p:cNvPr id="94" name="Rectangle 93">
                <a:extLst>
                  <a:ext uri="{FF2B5EF4-FFF2-40B4-BE49-F238E27FC236}">
                    <a16:creationId xmlns:a16="http://schemas.microsoft.com/office/drawing/2014/main" id="{CB59ED79-073E-A651-9696-79A30BAE356D}"/>
                  </a:ext>
                </a:extLst>
              </p:cNvPr>
              <p:cNvSpPr/>
              <p:nvPr/>
            </p:nvSpPr>
            <p:spPr>
              <a:xfrm>
                <a:off x="2610714" y="3942622"/>
                <a:ext cx="1868613" cy="584775"/>
              </a:xfrm>
              <a:prstGeom prst="rect">
                <a:avLst/>
              </a:prstGeom>
            </p:spPr>
            <p:txBody>
              <a:bodyPr wrap="square" lIns="0" tIns="0" rIns="0" bIns="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a:ea typeface="+mn-ea"/>
                    <a:cs typeface="+mn-cs"/>
                  </a:rPr>
                  <a:t>Financial Literacy </a:t>
                </a:r>
                <a:r>
                  <a:rPr kumimoji="0" lang="en-US" sz="1350" b="0" i="1" u="none" strike="noStrike" kern="1200" cap="none" spc="0" normalizeH="0" baseline="0" noProof="0">
                    <a:ln>
                      <a:noFill/>
                    </a:ln>
                    <a:solidFill>
                      <a:prstClr val="black"/>
                    </a:solidFill>
                    <a:effectLst/>
                    <a:uLnTx/>
                    <a:uFillTx/>
                    <a:latin typeface="Calibri"/>
                    <a:ea typeface="+mn-ea"/>
                    <a:cs typeface="+mn-cs"/>
                  </a:rPr>
                  <a:t>(for participants)</a:t>
                </a:r>
                <a:endParaRPr kumimoji="0" lang="en-US" sz="1500" b="0" i="1" u="none" strike="noStrike" kern="1200" cap="none" spc="0" normalizeH="0" baseline="0" noProof="0">
                  <a:ln>
                    <a:noFill/>
                  </a:ln>
                  <a:solidFill>
                    <a:prstClr val="black"/>
                  </a:solidFill>
                  <a:effectLst/>
                  <a:uLnTx/>
                  <a:uFillTx/>
                  <a:latin typeface="Calibri"/>
                  <a:ea typeface="+mn-ea"/>
                  <a:cs typeface="+mn-cs"/>
                </a:endParaRPr>
              </a:p>
            </p:txBody>
          </p:sp>
          <p:pic>
            <p:nvPicPr>
              <p:cNvPr id="95" name="Graphic 94" descr="Call center with solid fill">
                <a:extLst>
                  <a:ext uri="{FF2B5EF4-FFF2-40B4-BE49-F238E27FC236}">
                    <a16:creationId xmlns:a16="http://schemas.microsoft.com/office/drawing/2014/main" id="{2F25DFE0-0444-03B4-C530-5D0349FDAD1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323110" y="3207607"/>
                <a:ext cx="457201" cy="457200"/>
              </a:xfrm>
              <a:prstGeom prst="rect">
                <a:avLst/>
              </a:prstGeom>
            </p:spPr>
          </p:pic>
        </p:grpSp>
      </p:grpSp>
    </p:spTree>
    <p:extLst>
      <p:ext uri="{BB962C8B-B14F-4D97-AF65-F5344CB8AC3E}">
        <p14:creationId xmlns:p14="http://schemas.microsoft.com/office/powerpoint/2010/main" val="2164760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32FE4C-7D2F-4E6F-B4D0-E71C8ABDE52C}"/>
              </a:ext>
            </a:extLst>
          </p:cNvPr>
          <p:cNvSpPr>
            <a:spLocks noGrp="1"/>
          </p:cNvSpPr>
          <p:nvPr>
            <p:ph type="title"/>
          </p:nvPr>
        </p:nvSpPr>
        <p:spPr>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a:solidFill>
                  <a:schemeClr val="accent2"/>
                </a:solidFill>
              </a:rPr>
              <a:t>Bridge Score</a:t>
            </a:r>
            <a:endParaRPr lang="en-US" sz="2700">
              <a:solidFill>
                <a:schemeClr val="accent6">
                  <a:lumMod val="75000"/>
                </a:schemeClr>
              </a:solidFill>
            </a:endParaRPr>
          </a:p>
        </p:txBody>
      </p:sp>
      <p:pic>
        <p:nvPicPr>
          <p:cNvPr id="6" name="Content Placeholder 4">
            <a:extLst>
              <a:ext uri="{FF2B5EF4-FFF2-40B4-BE49-F238E27FC236}">
                <a16:creationId xmlns:a16="http://schemas.microsoft.com/office/drawing/2014/main" id="{47588E8B-E962-2E6F-24E7-DE2EEA42D129}"/>
              </a:ext>
            </a:extLst>
          </p:cNvPr>
          <p:cNvPicPr>
            <a:picLocks noGrp="1" noChangeAspect="1"/>
          </p:cNvPicPr>
          <p:nvPr>
            <p:ph idx="1"/>
          </p:nvPr>
        </p:nvPicPr>
        <p:blipFill>
          <a:blip r:embed="rId3"/>
          <a:stretch>
            <a:fillRect/>
          </a:stretch>
        </p:blipFill>
        <p:spPr>
          <a:xfrm>
            <a:off x="2768780" y="1736847"/>
            <a:ext cx="6245352" cy="2916936"/>
          </a:xfrm>
        </p:spPr>
      </p:pic>
      <p:sp>
        <p:nvSpPr>
          <p:cNvPr id="5" name="TextBox 4">
            <a:extLst>
              <a:ext uri="{FF2B5EF4-FFF2-40B4-BE49-F238E27FC236}">
                <a16:creationId xmlns:a16="http://schemas.microsoft.com/office/drawing/2014/main" id="{8B4E7BEA-D229-D161-3479-E61F6A769BD1}"/>
              </a:ext>
            </a:extLst>
          </p:cNvPr>
          <p:cNvSpPr txBox="1"/>
          <p:nvPr/>
        </p:nvSpPr>
        <p:spPr>
          <a:xfrm>
            <a:off x="1" y="1737255"/>
            <a:ext cx="2750906" cy="1449115"/>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l" defTabSz="6858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The Empath Bridge Score helps</a:t>
            </a:r>
            <a:r>
              <a:rPr kumimoji="0" lang="en-US" sz="1050" b="0" i="0" u="none" strike="noStrike" kern="1200" cap="none" spc="0" normalizeH="0" baseline="0" noProof="0">
                <a:ln>
                  <a:noFill/>
                </a:ln>
                <a:solidFill>
                  <a:prstClr val="black"/>
                </a:solidFill>
                <a:effectLst/>
                <a:uLnTx/>
                <a:uFillTx/>
                <a:latin typeface="Calibri"/>
                <a:ea typeface="+mn-ea"/>
                <a:cs typeface="+mn-cs"/>
              </a:rPr>
              <a:t> </a:t>
            </a:r>
            <a:r>
              <a:rPr kumimoji="0" lang="en-US" sz="1050" b="1" i="0" u="none" strike="noStrike" kern="1200" cap="none" spc="0" normalizeH="0" baseline="0" noProof="0">
                <a:ln>
                  <a:noFill/>
                </a:ln>
                <a:solidFill>
                  <a:prstClr val="black"/>
                </a:solidFill>
                <a:effectLst/>
                <a:uLnTx/>
                <a:uFillTx/>
                <a:latin typeface="Calibri"/>
                <a:ea typeface="+mn-ea"/>
                <a:cs typeface="+mn-cs"/>
              </a:rPr>
              <a:t>guide goal-setting and monitor progress </a:t>
            </a:r>
            <a:r>
              <a:rPr kumimoji="0" lang="en-US" sz="1050" b="0" i="0" u="none" strike="noStrike" kern="1200" cap="none" spc="0" normalizeH="0" baseline="0" noProof="0">
                <a:ln>
                  <a:noFill/>
                </a:ln>
                <a:solidFill>
                  <a:prstClr val="black"/>
                </a:solidFill>
                <a:effectLst/>
                <a:uLnTx/>
                <a:uFillTx/>
                <a:latin typeface="Calibri"/>
                <a:ea typeface="+mn-ea"/>
                <a:cs typeface="+mn-cs"/>
              </a:rPr>
              <a:t>in the program.</a:t>
            </a:r>
          </a:p>
          <a:p>
            <a:pPr marL="557213" marR="0" lvl="1" indent="-214313" algn="l" defTabSz="685800" rtl="0" eaLnBrk="1" fontAlgn="auto" latinLnBrk="0" hangingPunct="1">
              <a:lnSpc>
                <a:spcPct val="100000"/>
              </a:lnSpc>
              <a:spcBef>
                <a:spcPts val="45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a:ln>
                  <a:noFill/>
                </a:ln>
                <a:solidFill>
                  <a:prstClr val="black"/>
                </a:solidFill>
                <a:effectLst/>
                <a:uLnTx/>
                <a:uFillTx/>
                <a:latin typeface="Calibri"/>
                <a:ea typeface="+mn-ea"/>
                <a:cs typeface="+mn-cs"/>
              </a:rPr>
              <a:t>The Bridge Score is determined by the participant with guiding questions and conversation by the peer mentor. The Bridge Score also drives the goal setting.</a:t>
            </a:r>
          </a:p>
        </p:txBody>
      </p:sp>
    </p:spTree>
    <p:extLst>
      <p:ext uri="{BB962C8B-B14F-4D97-AF65-F5344CB8AC3E}">
        <p14:creationId xmlns:p14="http://schemas.microsoft.com/office/powerpoint/2010/main" val="3719110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CF6D8-E2AF-EB0C-B2B6-21F932B53D1F}"/>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6F4EF30D-19AA-B907-421E-BE14DB8AE829}"/>
              </a:ext>
            </a:extLst>
          </p:cNvPr>
          <p:cNvSpPr txBox="1">
            <a:spLocks/>
          </p:cNvSpPr>
          <p:nvPr/>
        </p:nvSpPr>
        <p:spPr>
          <a:xfrm>
            <a:off x="2739433" y="2090803"/>
            <a:ext cx="6396038" cy="1763701"/>
          </a:xfrm>
          <a:prstGeom prst="rect">
            <a:avLst/>
          </a:prstGeom>
        </p:spPr>
        <p:txBody>
          <a:bodyPr vert="horz" lIns="0" tIns="25718" rIns="51435" bIns="0" rtlCol="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56" normalizeH="0" baseline="0" noProof="0">
                <a:ln>
                  <a:noFill/>
                </a:ln>
                <a:solidFill>
                  <a:srgbClr val="C12637"/>
                </a:solidFill>
                <a:effectLst/>
                <a:uLnTx/>
                <a:uFillTx/>
                <a:latin typeface="Calibri"/>
                <a:ea typeface="Georgia" charset="0"/>
                <a:cs typeface="Georgia" charset="0"/>
              </a:rPr>
              <a:t>CCMEP</a:t>
            </a:r>
            <a:endParaRPr kumimoji="0" lang="en-US" sz="7200" b="0" i="0" u="none" strike="noStrike" kern="1200" cap="none" spc="-56" normalizeH="0" baseline="0" noProof="0">
              <a:ln>
                <a:noFill/>
              </a:ln>
              <a:solidFill>
                <a:srgbClr val="C12637"/>
              </a:solidFill>
              <a:effectLst/>
              <a:uLnTx/>
              <a:uFillTx/>
              <a:latin typeface="Georgia"/>
              <a:ea typeface="Calibri" charset="0"/>
              <a:cs typeface="Calibri" charset="0"/>
            </a:endParaRPr>
          </a:p>
        </p:txBody>
      </p:sp>
      <p:pic>
        <p:nvPicPr>
          <p:cNvPr id="8" name="Picture 7">
            <a:extLst>
              <a:ext uri="{FF2B5EF4-FFF2-40B4-BE49-F238E27FC236}">
                <a16:creationId xmlns:a16="http://schemas.microsoft.com/office/drawing/2014/main" id="{F1AE3D34-362C-513A-6BAB-D2B2C08369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9" name="Slide Number Placeholder 1">
            <a:extLst>
              <a:ext uri="{FF2B5EF4-FFF2-40B4-BE49-F238E27FC236}">
                <a16:creationId xmlns:a16="http://schemas.microsoft.com/office/drawing/2014/main" id="{DB5F043F-44C8-850F-C0E7-2F140F3A535A}"/>
              </a:ext>
            </a:extLst>
          </p:cNvPr>
          <p:cNvSpPr txBox="1">
            <a:spLocks/>
          </p:cNvSpPr>
          <p:nvPr/>
        </p:nvSpPr>
        <p:spPr>
          <a:xfrm>
            <a:off x="8801100" y="4800600"/>
            <a:ext cx="342900" cy="342900"/>
          </a:xfrm>
          <a:prstGeom prst="rect">
            <a:avLst/>
          </a:prstGeom>
        </p:spPr>
        <p:txBody>
          <a:bodyPr vert="horz" lIns="68580" tIns="34290" rIns="68580" bIns="3429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2E0F7AD5-E45F-4736-83CE-D8C26C993A39}" type="slidenum">
              <a:rPr kumimoji="0" lang="en-US" sz="675"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33</a:t>
            </a:fld>
            <a:endParaRPr kumimoji="0" lang="en-US" sz="675"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507AA646-2E10-5CBD-EB80-516C57579A92}"/>
              </a:ext>
            </a:extLst>
          </p:cNvPr>
          <p:cNvSpPr/>
          <p:nvPr/>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Health &amp; Human Services</a:t>
            </a:r>
          </a:p>
        </p:txBody>
      </p:sp>
      <p:pic>
        <p:nvPicPr>
          <p:cNvPr id="12" name="Picture 11">
            <a:extLst>
              <a:ext uri="{FF2B5EF4-FFF2-40B4-BE49-F238E27FC236}">
                <a16:creationId xmlns:a16="http://schemas.microsoft.com/office/drawing/2014/main" id="{C30E7FF0-ECC0-86DB-A7A4-378F95225482}"/>
              </a:ext>
            </a:extLst>
          </p:cNvPr>
          <p:cNvPicPr>
            <a:picLocks noChangeAspect="1"/>
          </p:cNvPicPr>
          <p:nvPr/>
        </p:nvPicPr>
        <p:blipFill>
          <a:blip r:embed="rId4" cstate="email">
            <a:alphaModFix amt="50000"/>
            <a:extLst>
              <a:ext uri="{28A0092B-C50C-407E-A947-70E740481C1C}">
                <a14:useLocalDpi xmlns:a14="http://schemas.microsoft.com/office/drawing/2010/main"/>
              </a:ext>
            </a:extLst>
          </a:blip>
          <a:srcRect/>
          <a:stretch>
            <a:fillRect/>
          </a:stretch>
        </p:blipFill>
        <p:spPr>
          <a:xfrm>
            <a:off x="2723" y="1142460"/>
            <a:ext cx="2778468" cy="3562616"/>
          </a:xfrm>
          <a:prstGeom prst="rect">
            <a:avLst/>
          </a:prstGeom>
        </p:spPr>
      </p:pic>
    </p:spTree>
    <p:extLst>
      <p:ext uri="{BB962C8B-B14F-4D97-AF65-F5344CB8AC3E}">
        <p14:creationId xmlns:p14="http://schemas.microsoft.com/office/powerpoint/2010/main" val="690508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C0FA39-5C40-4C6D-DBBC-018749E45ADB}"/>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CCMEP Program Overview</a:t>
            </a:r>
          </a:p>
        </p:txBody>
      </p:sp>
      <p:grpSp>
        <p:nvGrpSpPr>
          <p:cNvPr id="24" name="Group 23">
            <a:extLst>
              <a:ext uri="{FF2B5EF4-FFF2-40B4-BE49-F238E27FC236}">
                <a16:creationId xmlns:a16="http://schemas.microsoft.com/office/drawing/2014/main" id="{14245E70-0993-4C2C-440A-03E160338727}"/>
              </a:ext>
            </a:extLst>
          </p:cNvPr>
          <p:cNvGrpSpPr/>
          <p:nvPr/>
        </p:nvGrpSpPr>
        <p:grpSpPr>
          <a:xfrm>
            <a:off x="1224209" y="2339157"/>
            <a:ext cx="6695582" cy="2026157"/>
            <a:chOff x="1344044" y="3109147"/>
            <a:chExt cx="8927442" cy="2701543"/>
          </a:xfrm>
        </p:grpSpPr>
        <p:grpSp>
          <p:nvGrpSpPr>
            <p:cNvPr id="23" name="Group 22">
              <a:extLst>
                <a:ext uri="{FF2B5EF4-FFF2-40B4-BE49-F238E27FC236}">
                  <a16:creationId xmlns:a16="http://schemas.microsoft.com/office/drawing/2014/main" id="{015280C1-ACBE-D4C6-848C-12EE9AB94C21}"/>
                </a:ext>
              </a:extLst>
            </p:cNvPr>
            <p:cNvGrpSpPr/>
            <p:nvPr/>
          </p:nvGrpSpPr>
          <p:grpSpPr>
            <a:xfrm>
              <a:off x="1344044" y="3109147"/>
              <a:ext cx="2714457" cy="2701543"/>
              <a:chOff x="1344044" y="3129020"/>
              <a:chExt cx="2714457" cy="2701543"/>
            </a:xfrm>
          </p:grpSpPr>
          <p:sp>
            <p:nvSpPr>
              <p:cNvPr id="7" name="object 7">
                <a:extLst>
                  <a:ext uri="{FF2B5EF4-FFF2-40B4-BE49-F238E27FC236}">
                    <a16:creationId xmlns:a16="http://schemas.microsoft.com/office/drawing/2014/main" id="{720541EE-D946-4C54-68FF-52E397641D14}"/>
                  </a:ext>
                </a:extLst>
              </p:cNvPr>
              <p:cNvSpPr txBox="1">
                <a:spLocks/>
              </p:cNvSpPr>
              <p:nvPr/>
            </p:nvSpPr>
            <p:spPr>
              <a:xfrm>
                <a:off x="1344044" y="3129020"/>
                <a:ext cx="2714457" cy="2701543"/>
              </a:xfrm>
              <a:prstGeom prst="rect">
                <a:avLst/>
              </a:prstGeom>
              <a:solidFill>
                <a:schemeClr val="bg1">
                  <a:lumMod val="95000"/>
                  <a:alpha val="50000"/>
                </a:schemeClr>
              </a:solidFill>
              <a:ln w="28575">
                <a:solidFill>
                  <a:schemeClr val="accent2"/>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R="0" lvl="0" algn="l" defTabSz="685800" rtl="0" eaLnBrk="1" fontAlgn="auto" latinLnBrk="0" hangingPunct="1">
                  <a:lnSpc>
                    <a:spcPct val="115000"/>
                  </a:lnSpc>
                  <a:spcBef>
                    <a:spcPts val="450"/>
                  </a:spcBef>
                  <a:spcAft>
                    <a:spcPts val="0"/>
                  </a:spcAft>
                  <a:buSzPct val="100000"/>
                  <a:tabLst/>
                  <a:defRPr/>
                </a:pPr>
                <a:r>
                  <a:rPr kumimoji="0" lang="en-US" sz="900" b="1" i="0" u="none" strike="noStrike" kern="0" cap="none" spc="-4" normalizeH="0" baseline="0" noProof="0" dirty="0">
                    <a:ln>
                      <a:noFill/>
                    </a:ln>
                    <a:effectLst/>
                    <a:uLnTx/>
                    <a:uFillTx/>
                    <a:latin typeface="Calibri"/>
                    <a:ea typeface="Open Sans" panose="020B0606030504020204" pitchFamily="34" charset="0"/>
                    <a:cs typeface="Open Sans" panose="020B0606030504020204" pitchFamily="34" charset="0"/>
                  </a:rPr>
                  <a:t>Help low-income young adults: </a:t>
                </a:r>
              </a:p>
              <a:p>
                <a:pPr marL="128588" marR="0" lvl="0" indent="-128588" algn="l" defTabSz="685800" rtl="0" eaLnBrk="1" fontAlgn="auto" latinLnBrk="0" hangingPunct="1">
                  <a:lnSpc>
                    <a:spcPct val="115000"/>
                  </a:lnSpc>
                  <a:spcBef>
                    <a:spcPts val="450"/>
                  </a:spcBef>
                  <a:spcAft>
                    <a:spcPts val="0"/>
                  </a:spcAft>
                  <a:buSzPct val="100000"/>
                  <a:buFont typeface="Arial" panose="020B0604020202020204" pitchFamily="34" charset="0"/>
                  <a:buChar char="•"/>
                  <a:tabLst/>
                  <a:defRPr/>
                </a:pPr>
                <a:r>
                  <a:rPr kumimoji="0" lang="en-US" sz="900" b="0" i="0" u="none" strike="noStrike" kern="0" cap="none" spc="-4" normalizeH="0" baseline="0" noProof="0" dirty="0">
                    <a:ln>
                      <a:noFill/>
                    </a:ln>
                    <a:effectLst/>
                    <a:uLnTx/>
                    <a:uFillTx/>
                    <a:latin typeface="Calibri"/>
                    <a:ea typeface="Open Sans" panose="020B0606030504020204" pitchFamily="34" charset="0"/>
                    <a:cs typeface="Open Sans" panose="020B0606030504020204" pitchFamily="34" charset="0"/>
                  </a:rPr>
                  <a:t>Build career paths</a:t>
                </a:r>
              </a:p>
              <a:p>
                <a:pPr marL="128588" marR="0" lvl="0" indent="-128588" algn="l" defTabSz="685800" rtl="0" eaLnBrk="1" fontAlgn="auto" latinLnBrk="0" hangingPunct="1">
                  <a:lnSpc>
                    <a:spcPct val="115000"/>
                  </a:lnSpc>
                  <a:spcBef>
                    <a:spcPts val="450"/>
                  </a:spcBef>
                  <a:spcAft>
                    <a:spcPts val="0"/>
                  </a:spcAft>
                  <a:buSzPct val="100000"/>
                  <a:buFont typeface="Arial" panose="020B0604020202020204" pitchFamily="34" charset="0"/>
                  <a:buChar char="•"/>
                  <a:tabLst/>
                  <a:defRPr/>
                </a:pPr>
                <a:r>
                  <a:rPr kumimoji="0" lang="en-US" sz="900" b="0" i="0" u="none" strike="noStrike" kern="0" cap="none" spc="-4" normalizeH="0" baseline="0" noProof="0" dirty="0">
                    <a:ln>
                      <a:noFill/>
                    </a:ln>
                    <a:effectLst/>
                    <a:uLnTx/>
                    <a:uFillTx/>
                    <a:latin typeface="Calibri"/>
                    <a:ea typeface="Open Sans" panose="020B0606030504020204" pitchFamily="34" charset="0"/>
                    <a:cs typeface="Open Sans" panose="020B0606030504020204" pitchFamily="34" charset="0"/>
                  </a:rPr>
                  <a:t>Find employment </a:t>
                </a:r>
              </a:p>
              <a:p>
                <a:pPr marL="128588" marR="0" lvl="0" indent="-128588" algn="l" defTabSz="685800" rtl="0" eaLnBrk="1" fontAlgn="auto" latinLnBrk="0" hangingPunct="1">
                  <a:lnSpc>
                    <a:spcPct val="115000"/>
                  </a:lnSpc>
                  <a:spcBef>
                    <a:spcPts val="450"/>
                  </a:spcBef>
                  <a:spcAft>
                    <a:spcPts val="0"/>
                  </a:spcAft>
                  <a:buSzPct val="100000"/>
                  <a:buFont typeface="Arial" panose="020B0604020202020204" pitchFamily="34" charset="0"/>
                  <a:buChar char="•"/>
                  <a:tabLst/>
                  <a:defRPr/>
                </a:pPr>
                <a:r>
                  <a:rPr kumimoji="0" lang="en-US" sz="900" b="0" i="0" u="none" strike="noStrike" kern="0" cap="none" spc="-4" normalizeH="0" baseline="0" noProof="0" dirty="0">
                    <a:ln>
                      <a:noFill/>
                    </a:ln>
                    <a:effectLst/>
                    <a:uLnTx/>
                    <a:uFillTx/>
                    <a:latin typeface="Calibri"/>
                    <a:ea typeface="Open Sans" panose="020B0606030504020204" pitchFamily="34" charset="0"/>
                    <a:cs typeface="Open Sans" panose="020B0606030504020204" pitchFamily="34" charset="0"/>
                  </a:rPr>
                  <a:t>Break the cycle of poverty</a:t>
                </a: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900" b="0" i="0" u="none" strike="noStrike" kern="0" cap="none" spc="-4"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Oval 8">
                <a:extLst>
                  <a:ext uri="{FF2B5EF4-FFF2-40B4-BE49-F238E27FC236}">
                    <a16:creationId xmlns:a16="http://schemas.microsoft.com/office/drawing/2014/main" id="{CD3EA6AD-9612-13ED-FD7C-6014CC1A5E82}"/>
                  </a:ext>
                </a:extLst>
              </p:cNvPr>
              <p:cNvSpPr/>
              <p:nvPr/>
            </p:nvSpPr>
            <p:spPr>
              <a:xfrm>
                <a:off x="1443235" y="3227936"/>
                <a:ext cx="776896" cy="776896"/>
              </a:xfrm>
              <a:prstGeom prst="ellipse">
                <a:avLst/>
              </a:prstGeom>
              <a:solidFill>
                <a:srgbClr val="FFFFFF"/>
              </a:solidFill>
              <a:ln w="254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12" name="Graphic 11" descr="Bullseye outline">
                <a:extLst>
                  <a:ext uri="{FF2B5EF4-FFF2-40B4-BE49-F238E27FC236}">
                    <a16:creationId xmlns:a16="http://schemas.microsoft.com/office/drawing/2014/main" id="{6D093C1C-D232-F628-4965-A7FEBABC90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1643" y="3290445"/>
                <a:ext cx="640080" cy="640080"/>
              </a:xfrm>
              <a:prstGeom prst="rect">
                <a:avLst/>
              </a:prstGeom>
            </p:spPr>
          </p:pic>
          <p:sp>
            <p:nvSpPr>
              <p:cNvPr id="14" name="TextBox 13">
                <a:extLst>
                  <a:ext uri="{FF2B5EF4-FFF2-40B4-BE49-F238E27FC236}">
                    <a16:creationId xmlns:a16="http://schemas.microsoft.com/office/drawing/2014/main" id="{557465D2-2C74-086E-AC39-FBAD66B2E55A}"/>
                  </a:ext>
                </a:extLst>
              </p:cNvPr>
              <p:cNvSpPr txBox="1"/>
              <p:nvPr/>
            </p:nvSpPr>
            <p:spPr>
              <a:xfrm>
                <a:off x="2252819" y="3313133"/>
                <a:ext cx="1486726" cy="67710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4" normalizeH="0" baseline="0" noProof="0">
                    <a:ln>
                      <a:noFill/>
                    </a:ln>
                    <a:solidFill>
                      <a:srgbClr val="C12637"/>
                    </a:solidFill>
                    <a:effectLst/>
                    <a:uLnTx/>
                    <a:uFillTx/>
                    <a:latin typeface="Open Sans" panose="020B0606030504020204" pitchFamily="34" charset="0"/>
                    <a:ea typeface="Open Sans" panose="020B0606030504020204" pitchFamily="34" charset="0"/>
                    <a:cs typeface="Open Sans" panose="020B0606030504020204" pitchFamily="34" charset="0"/>
                  </a:rPr>
                  <a:t>Program Goals</a:t>
                </a:r>
              </a:p>
            </p:txBody>
          </p:sp>
        </p:grpSp>
        <p:grpSp>
          <p:nvGrpSpPr>
            <p:cNvPr id="21" name="Group 20">
              <a:extLst>
                <a:ext uri="{FF2B5EF4-FFF2-40B4-BE49-F238E27FC236}">
                  <a16:creationId xmlns:a16="http://schemas.microsoft.com/office/drawing/2014/main" id="{35F1D1BA-3EAC-2A90-3359-683444B4302E}"/>
                </a:ext>
              </a:extLst>
            </p:cNvPr>
            <p:cNvGrpSpPr/>
            <p:nvPr/>
          </p:nvGrpSpPr>
          <p:grpSpPr>
            <a:xfrm>
              <a:off x="7465580" y="3109147"/>
              <a:ext cx="2805906" cy="2701543"/>
              <a:chOff x="7465580" y="3109147"/>
              <a:chExt cx="2805906" cy="2701543"/>
            </a:xfrm>
          </p:grpSpPr>
          <p:sp>
            <p:nvSpPr>
              <p:cNvPr id="8" name="object 7">
                <a:extLst>
                  <a:ext uri="{FF2B5EF4-FFF2-40B4-BE49-F238E27FC236}">
                    <a16:creationId xmlns:a16="http://schemas.microsoft.com/office/drawing/2014/main" id="{815EEB38-ACD9-4AB0-BA88-08DE3F11C48E}"/>
                  </a:ext>
                </a:extLst>
              </p:cNvPr>
              <p:cNvSpPr txBox="1">
                <a:spLocks/>
              </p:cNvSpPr>
              <p:nvPr/>
            </p:nvSpPr>
            <p:spPr>
              <a:xfrm>
                <a:off x="7465580" y="3109147"/>
                <a:ext cx="2714457" cy="2701543"/>
              </a:xfrm>
              <a:prstGeom prst="rect">
                <a:avLst/>
              </a:prstGeom>
              <a:solidFill>
                <a:schemeClr val="bg1">
                  <a:lumMod val="95000"/>
                  <a:alpha val="50000"/>
                </a:schemeClr>
              </a:solidFill>
              <a:ln w="28575">
                <a:solidFill>
                  <a:schemeClr val="accent3"/>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marR="0" lvl="0" indent="-214313" algn="l" defTabSz="685800" rtl="0" eaLnBrk="1" fontAlgn="auto" latinLnBrk="0" hangingPunct="1">
                  <a:lnSpc>
                    <a:spcPct val="100000"/>
                  </a:lnSpc>
                  <a:spcBef>
                    <a:spcPts val="450"/>
                  </a:spcBef>
                  <a:spcAft>
                    <a:spcPts val="0"/>
                  </a:spcAft>
                  <a:buClrTx/>
                  <a:buSzTx/>
                  <a:buFont typeface="Arial,Sans-Serif"/>
                  <a:buChar char="•"/>
                  <a:tabLst/>
                  <a:defRPr/>
                </a:pPr>
                <a:r>
                  <a:rPr kumimoji="0" lang="en-US" sz="900" b="1" i="0" u="none" strike="noStrike" kern="1200" cap="none" spc="0" normalizeH="0" baseline="0" noProof="0">
                    <a:ln>
                      <a:noFill/>
                    </a:ln>
                    <a:solidFill>
                      <a:prstClr val="black"/>
                    </a:solidFill>
                    <a:effectLst/>
                    <a:uLnTx/>
                    <a:uFillTx/>
                    <a:latin typeface="Calibri"/>
                    <a:ea typeface="+mn-ea"/>
                    <a:cs typeface="Calibri"/>
                  </a:rPr>
                  <a:t>Low-income youth ages 14-24</a:t>
                </a:r>
                <a:r>
                  <a:rPr kumimoji="0" lang="en-US" sz="900" b="0" i="0" u="none" strike="noStrike" kern="1200" cap="none" spc="0" normalizeH="0" baseline="0" noProof="0">
                    <a:ln>
                      <a:noFill/>
                    </a:ln>
                    <a:solidFill>
                      <a:prstClr val="black"/>
                    </a:solidFill>
                    <a:effectLst/>
                    <a:uLnTx/>
                    <a:uFillTx/>
                    <a:latin typeface="Calibri"/>
                    <a:ea typeface="+mn-ea"/>
                    <a:cs typeface="Calibri"/>
                  </a:rPr>
                  <a:t> who are appropriate to enroll in an employment and training or education program</a:t>
                </a:r>
              </a:p>
              <a:p>
                <a:pPr marL="214313" marR="0" lvl="0" indent="-214313" algn="l" defTabSz="685800" rtl="0" eaLnBrk="1" fontAlgn="auto" latinLnBrk="0" hangingPunct="1">
                  <a:lnSpc>
                    <a:spcPct val="100000"/>
                  </a:lnSpc>
                  <a:spcBef>
                    <a:spcPts val="450"/>
                  </a:spcBef>
                  <a:spcAft>
                    <a:spcPts val="0"/>
                  </a:spcAft>
                  <a:buClrTx/>
                  <a:buSzTx/>
                  <a:buFont typeface="Arial,Sans-Serif"/>
                  <a:buChar char="•"/>
                  <a:tabLst/>
                  <a:defRPr/>
                </a:pPr>
                <a:r>
                  <a:rPr kumimoji="0" lang="en-US" sz="900" b="1" i="0" u="none" strike="noStrike" kern="1200" cap="none" spc="0" normalizeH="0" baseline="0" noProof="0">
                    <a:ln>
                      <a:noFill/>
                    </a:ln>
                    <a:solidFill>
                      <a:prstClr val="black"/>
                    </a:solidFill>
                    <a:effectLst/>
                    <a:uLnTx/>
                    <a:uFillTx/>
                    <a:latin typeface="Calibri"/>
                    <a:ea typeface="+mn-ea"/>
                    <a:cs typeface="Calibri"/>
                  </a:rPr>
                  <a:t>Parents ages 14-24</a:t>
                </a:r>
                <a:r>
                  <a:rPr kumimoji="0" lang="en-US" sz="900" b="0" i="0" u="none" strike="noStrike" kern="1200" cap="none" spc="0" normalizeH="0" baseline="0" noProof="0">
                    <a:ln>
                      <a:noFill/>
                    </a:ln>
                    <a:solidFill>
                      <a:prstClr val="black"/>
                    </a:solidFill>
                    <a:effectLst/>
                    <a:uLnTx/>
                    <a:uFillTx/>
                    <a:latin typeface="Calibri"/>
                    <a:ea typeface="+mn-ea"/>
                    <a:cs typeface="Calibri"/>
                  </a:rPr>
                  <a:t> seeking cash assistance through the Ohio Works First program</a:t>
                </a:r>
              </a:p>
              <a:p>
                <a:pPr marL="9525" marR="109061" lvl="0" indent="0" algn="l" defTabSz="685800" rtl="0" eaLnBrk="1" fontAlgn="auto" latinLnBrk="0" hangingPunct="1">
                  <a:lnSpc>
                    <a:spcPts val="1800"/>
                  </a:lnSpc>
                  <a:spcBef>
                    <a:spcPts val="75"/>
                  </a:spcBef>
                  <a:spcAft>
                    <a:spcPts val="450"/>
                  </a:spcAft>
                  <a:buClrTx/>
                  <a:buSzTx/>
                  <a:buFontTx/>
                  <a:buNone/>
                  <a:tabLst/>
                  <a:defRPr/>
                </a:pPr>
                <a:endParaRPr kumimoji="0" lang="en-US" sz="1350" b="1" i="0" u="none" strike="noStrike" kern="0" cap="none" spc="-4" normalizeH="0" baseline="0" noProof="0">
                  <a:ln>
                    <a:noFill/>
                  </a:ln>
                  <a:solidFill>
                    <a:srgbClr val="0098D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900" b="0" i="0" u="none" strike="noStrike" kern="0" cap="none" spc="-4" normalizeH="0" baseline="0" noProof="0">
                  <a:ln>
                    <a:noFill/>
                  </a:ln>
                  <a:solidFill>
                    <a:sysClr val="windowText" lastClr="000000"/>
                  </a:solidFill>
                  <a:effectLst/>
                  <a:uLnTx/>
                  <a:uFillTx/>
                  <a:latin typeface="Calibri"/>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788" b="0" i="0" u="none" strike="noStrike" kern="0" cap="none" spc="-4" normalizeH="0" baseline="0" noProof="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a:extLst>
                  <a:ext uri="{FF2B5EF4-FFF2-40B4-BE49-F238E27FC236}">
                    <a16:creationId xmlns:a16="http://schemas.microsoft.com/office/drawing/2014/main" id="{ED33F545-98D0-9015-1E8A-DC8A617B27FF}"/>
                  </a:ext>
                </a:extLst>
              </p:cNvPr>
              <p:cNvSpPr/>
              <p:nvPr/>
            </p:nvSpPr>
            <p:spPr>
              <a:xfrm>
                <a:off x="7602053" y="3210222"/>
                <a:ext cx="776896" cy="776896"/>
              </a:xfrm>
              <a:prstGeom prst="ellipse">
                <a:avLst/>
              </a:prstGeom>
              <a:solidFill>
                <a:srgbClr val="FFFFFF"/>
              </a:solidFill>
              <a:ln w="25400" cap="flat">
                <a:solidFill>
                  <a:schemeClr val="accent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11" name="Graphic 10" descr="Checklist outline">
                <a:extLst>
                  <a:ext uri="{FF2B5EF4-FFF2-40B4-BE49-F238E27FC236}">
                    <a16:creationId xmlns:a16="http://schemas.microsoft.com/office/drawing/2014/main" id="{4DFAC827-203D-4AF5-04C7-67D612963F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1225" y="3279883"/>
                <a:ext cx="640080" cy="640080"/>
              </a:xfrm>
              <a:prstGeom prst="rect">
                <a:avLst/>
              </a:prstGeom>
            </p:spPr>
          </p:pic>
          <p:sp>
            <p:nvSpPr>
              <p:cNvPr id="15" name="TextBox 14">
                <a:extLst>
                  <a:ext uri="{FF2B5EF4-FFF2-40B4-BE49-F238E27FC236}">
                    <a16:creationId xmlns:a16="http://schemas.microsoft.com/office/drawing/2014/main" id="{DE639857-D718-862C-0637-95F2C62CD261}"/>
                  </a:ext>
                </a:extLst>
              </p:cNvPr>
              <p:cNvSpPr txBox="1"/>
              <p:nvPr/>
            </p:nvSpPr>
            <p:spPr>
              <a:xfrm>
                <a:off x="8409612" y="3266512"/>
                <a:ext cx="1861874" cy="690574"/>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9525" marR="109061" lvl="0" indent="0" algn="l" defTabSz="685800" rtl="0" eaLnBrk="1" fontAlgn="auto" latinLnBrk="0" hangingPunct="1">
                  <a:lnSpc>
                    <a:spcPts val="1800"/>
                  </a:lnSpc>
                  <a:spcBef>
                    <a:spcPts val="75"/>
                  </a:spcBef>
                  <a:spcAft>
                    <a:spcPts val="450"/>
                  </a:spcAft>
                  <a:buClrTx/>
                  <a:buSzTx/>
                  <a:buFontTx/>
                  <a:buNone/>
                  <a:tabLst/>
                  <a:defRPr/>
                </a:pPr>
                <a:r>
                  <a:rPr kumimoji="0" lang="en-US" sz="1350" b="1" i="0" u="none" strike="noStrike" kern="0" cap="none" spc="-4" normalizeH="0" baseline="0" noProof="0">
                    <a:ln>
                      <a:noFill/>
                    </a:ln>
                    <a:solidFill>
                      <a:schemeClr val="accent3"/>
                    </a:solidFill>
                    <a:effectLst/>
                    <a:uLnTx/>
                    <a:uFillTx/>
                    <a:latin typeface="Open Sans" panose="020B0606030504020204" pitchFamily="34" charset="0"/>
                    <a:ea typeface="Open Sans" panose="020B0606030504020204" pitchFamily="34" charset="0"/>
                    <a:cs typeface="Open Sans" panose="020B0606030504020204" pitchFamily="34" charset="0"/>
                  </a:rPr>
                  <a:t>Eligibility Criteria</a:t>
                </a:r>
              </a:p>
            </p:txBody>
          </p:sp>
        </p:grpSp>
        <p:grpSp>
          <p:nvGrpSpPr>
            <p:cNvPr id="5" name="Group 4">
              <a:extLst>
                <a:ext uri="{FF2B5EF4-FFF2-40B4-BE49-F238E27FC236}">
                  <a16:creationId xmlns:a16="http://schemas.microsoft.com/office/drawing/2014/main" id="{68743F71-6FFD-4D9B-1958-51BD06C36803}"/>
                </a:ext>
              </a:extLst>
            </p:cNvPr>
            <p:cNvGrpSpPr/>
            <p:nvPr/>
          </p:nvGrpSpPr>
          <p:grpSpPr>
            <a:xfrm>
              <a:off x="4359087" y="3109147"/>
              <a:ext cx="2805906" cy="2701543"/>
              <a:chOff x="4577358" y="3129020"/>
              <a:chExt cx="2805906" cy="2701543"/>
            </a:xfrm>
          </p:grpSpPr>
          <p:sp>
            <p:nvSpPr>
              <p:cNvPr id="16" name="object 7">
                <a:extLst>
                  <a:ext uri="{FF2B5EF4-FFF2-40B4-BE49-F238E27FC236}">
                    <a16:creationId xmlns:a16="http://schemas.microsoft.com/office/drawing/2014/main" id="{BE9A667A-635D-A06D-573B-E15340095A6A}"/>
                  </a:ext>
                </a:extLst>
              </p:cNvPr>
              <p:cNvSpPr txBox="1">
                <a:spLocks/>
              </p:cNvSpPr>
              <p:nvPr/>
            </p:nvSpPr>
            <p:spPr>
              <a:xfrm>
                <a:off x="4577358" y="3129020"/>
                <a:ext cx="2714457" cy="2701543"/>
              </a:xfrm>
              <a:prstGeom prst="rect">
                <a:avLst/>
              </a:prstGeom>
              <a:solidFill>
                <a:schemeClr val="bg1">
                  <a:lumMod val="95000"/>
                  <a:alpha val="50000"/>
                </a:schemeClr>
              </a:solidFill>
              <a:ln w="28575">
                <a:solidFill>
                  <a:schemeClr val="accent1"/>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l" defTabSz="685800" rtl="0" eaLnBrk="1" fontAlgn="auto" latinLnBrk="0" hangingPunct="1">
                  <a:lnSpc>
                    <a:spcPct val="115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Combines case management with employment and training services </a:t>
                </a:r>
              </a:p>
              <a:p>
                <a:pPr marL="128588" marR="0" lvl="0" indent="-128588" algn="l" defTabSz="685800" rtl="0" eaLnBrk="1" fontAlgn="auto" latinLnBrk="0" hangingPunct="1">
                  <a:lnSpc>
                    <a:spcPct val="115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Meets individuals </a:t>
                </a:r>
                <a:r>
                  <a:rPr kumimoji="0" lang="en-US" sz="900" b="1"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where they are</a:t>
                </a:r>
                <a:r>
                  <a:rPr kumimoji="0" lang="en-US" sz="900" b="0"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 by tailoring services to align with their unique interests, abilities, and goals</a:t>
                </a:r>
              </a:p>
              <a:p>
                <a:pPr marL="9525" marR="109061" lvl="0" indent="0" algn="l" defTabSz="685800" rtl="0" eaLnBrk="1" fontAlgn="auto" latinLnBrk="0" hangingPunct="1">
                  <a:lnSpc>
                    <a:spcPts val="1800"/>
                  </a:lnSpc>
                  <a:spcBef>
                    <a:spcPts val="75"/>
                  </a:spcBef>
                  <a:spcAft>
                    <a:spcPts val="450"/>
                  </a:spcAft>
                  <a:buClrTx/>
                  <a:buSzTx/>
                  <a:buFontTx/>
                  <a:buNone/>
                  <a:tabLst/>
                  <a:defRPr/>
                </a:pPr>
                <a:endParaRPr kumimoji="0" lang="en-US" sz="1350" b="1" i="0" u="none" strike="noStrike" kern="0" cap="none" spc="-4" normalizeH="0" baseline="0" noProof="0">
                  <a:ln>
                    <a:noFill/>
                  </a:ln>
                  <a:solidFill>
                    <a:srgbClr val="0098D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900" b="0" i="0" u="none" strike="noStrike" kern="0" cap="none" spc="-4" normalizeH="0" baseline="0" noProof="0">
                  <a:ln>
                    <a:noFill/>
                  </a:ln>
                  <a:solidFill>
                    <a:sysClr val="windowText" lastClr="000000"/>
                  </a:solidFill>
                  <a:effectLst/>
                  <a:uLnTx/>
                  <a:uFillTx/>
                  <a:latin typeface="Calibri"/>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788" b="0" i="0" u="none" strike="noStrike" kern="0" cap="none" spc="-4" normalizeH="0" baseline="0" noProof="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C7FC784B-23AD-3529-00BD-6664B386D87B}"/>
                  </a:ext>
                </a:extLst>
              </p:cNvPr>
              <p:cNvSpPr/>
              <p:nvPr/>
            </p:nvSpPr>
            <p:spPr>
              <a:xfrm>
                <a:off x="4713831" y="3230095"/>
                <a:ext cx="776896" cy="776896"/>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18" name="Graphic 17">
                <a:extLst>
                  <a:ext uri="{FF2B5EF4-FFF2-40B4-BE49-F238E27FC236}">
                    <a16:creationId xmlns:a16="http://schemas.microsoft.com/office/drawing/2014/main" id="{92C5D7B9-474C-1A85-709A-E4AA385D895E}"/>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93003" y="3299756"/>
                <a:ext cx="640080" cy="640080"/>
              </a:xfrm>
              <a:prstGeom prst="rect">
                <a:avLst/>
              </a:prstGeom>
            </p:spPr>
          </p:pic>
          <p:sp>
            <p:nvSpPr>
              <p:cNvPr id="20" name="TextBox 19">
                <a:extLst>
                  <a:ext uri="{FF2B5EF4-FFF2-40B4-BE49-F238E27FC236}">
                    <a16:creationId xmlns:a16="http://schemas.microsoft.com/office/drawing/2014/main" id="{E34694B0-5F42-BC71-7CC4-BFBCDC8B7E42}"/>
                  </a:ext>
                </a:extLst>
              </p:cNvPr>
              <p:cNvSpPr txBox="1"/>
              <p:nvPr/>
            </p:nvSpPr>
            <p:spPr>
              <a:xfrm>
                <a:off x="5521390" y="3286385"/>
                <a:ext cx="1861874" cy="690574"/>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9525" marR="109061" lvl="0" indent="0" algn="l" defTabSz="685800" rtl="0" eaLnBrk="1" fontAlgn="auto" latinLnBrk="0" hangingPunct="1">
                  <a:lnSpc>
                    <a:spcPts val="1800"/>
                  </a:lnSpc>
                  <a:buClrTx/>
                  <a:buSzTx/>
                  <a:buFontTx/>
                  <a:buNone/>
                  <a:tabLst/>
                  <a:defRPr/>
                </a:pPr>
                <a:r>
                  <a:rPr kumimoji="0" lang="en-US" sz="1350" b="1" i="0" u="none" strike="noStrike" kern="0" cap="none" spc="-4" normalizeH="0" baseline="0" noProof="0">
                    <a:ln>
                      <a:noFill/>
                    </a:ln>
                    <a:solidFill>
                      <a:srgbClr val="0E3F75"/>
                    </a:solidFill>
                    <a:effectLst/>
                    <a:uLnTx/>
                    <a:uFillTx/>
                    <a:latin typeface="Open Sans" panose="020B0606030504020204" pitchFamily="34" charset="0"/>
                    <a:ea typeface="Open Sans" panose="020B0606030504020204" pitchFamily="34" charset="0"/>
                    <a:cs typeface="Open Sans" panose="020B0606030504020204" pitchFamily="34" charset="0"/>
                  </a:rPr>
                  <a:t>Key </a:t>
                </a:r>
              </a:p>
              <a:p>
                <a:pPr marL="9525" marR="109061" lvl="0" indent="0" algn="l" defTabSz="685800" rtl="0" eaLnBrk="1" fontAlgn="auto" latinLnBrk="0" hangingPunct="1">
                  <a:lnSpc>
                    <a:spcPts val="1800"/>
                  </a:lnSpc>
                  <a:buClrTx/>
                  <a:buSzTx/>
                  <a:buFontTx/>
                  <a:buNone/>
                  <a:tabLst/>
                  <a:defRPr/>
                </a:pPr>
                <a:r>
                  <a:rPr kumimoji="0" lang="en-US" sz="1350" b="1" i="0" u="none" strike="noStrike" kern="0" cap="none" spc="-4" normalizeH="0" baseline="0" noProof="0">
                    <a:ln>
                      <a:noFill/>
                    </a:ln>
                    <a:solidFill>
                      <a:srgbClr val="0E3F75"/>
                    </a:solidFill>
                    <a:effectLst/>
                    <a:uLnTx/>
                    <a:uFillTx/>
                    <a:latin typeface="Open Sans" panose="020B0606030504020204" pitchFamily="34" charset="0"/>
                    <a:ea typeface="Open Sans" panose="020B0606030504020204" pitchFamily="34" charset="0"/>
                    <a:cs typeface="Open Sans" panose="020B0606030504020204" pitchFamily="34" charset="0"/>
                  </a:rPr>
                  <a:t>Features</a:t>
                </a:r>
              </a:p>
            </p:txBody>
          </p:sp>
        </p:grpSp>
      </p:grpSp>
      <p:sp>
        <p:nvSpPr>
          <p:cNvPr id="22" name="TextBox 21">
            <a:extLst>
              <a:ext uri="{FF2B5EF4-FFF2-40B4-BE49-F238E27FC236}">
                <a16:creationId xmlns:a16="http://schemas.microsoft.com/office/drawing/2014/main" id="{6EE00A06-6978-FB92-FBF7-A26F5C24D56C}"/>
              </a:ext>
            </a:extLst>
          </p:cNvPr>
          <p:cNvSpPr txBox="1"/>
          <p:nvPr/>
        </p:nvSpPr>
        <p:spPr>
          <a:xfrm>
            <a:off x="174345" y="1771936"/>
            <a:ext cx="8969656" cy="507831"/>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CCMEP engages low-income young adults in meaningful employment and training activities to build lifelong, sustainable careers. </a:t>
            </a:r>
            <a:endParaRPr kumimoji="0" lang="en-US" sz="9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3808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83AF-1EA8-476D-450B-70C13D671F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366A4D-9873-DB8E-680A-68E540F2CC91}"/>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CCMEP Services </a:t>
            </a:r>
          </a:p>
        </p:txBody>
      </p:sp>
      <p:sp>
        <p:nvSpPr>
          <p:cNvPr id="40" name="TextBox 39">
            <a:extLst>
              <a:ext uri="{FF2B5EF4-FFF2-40B4-BE49-F238E27FC236}">
                <a16:creationId xmlns:a16="http://schemas.microsoft.com/office/drawing/2014/main" id="{546A45A9-8CE0-D2CC-4213-0699844F6F06}"/>
              </a:ext>
            </a:extLst>
          </p:cNvPr>
          <p:cNvSpPr txBox="1"/>
          <p:nvPr/>
        </p:nvSpPr>
        <p:spPr>
          <a:xfrm>
            <a:off x="148035" y="1787875"/>
            <a:ext cx="8991600" cy="248209"/>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a:t>Caseworkers partner closely with each participant, walking alongside them to create a personalized plan that reflects their needs and aspirations.</a:t>
            </a:r>
          </a:p>
        </p:txBody>
      </p:sp>
      <p:graphicFrame>
        <p:nvGraphicFramePr>
          <p:cNvPr id="4" name="Table 3">
            <a:extLst>
              <a:ext uri="{FF2B5EF4-FFF2-40B4-BE49-F238E27FC236}">
                <a16:creationId xmlns:a16="http://schemas.microsoft.com/office/drawing/2014/main" id="{D5A1092B-9F43-B73A-3C2B-3B86321361D5}"/>
              </a:ext>
            </a:extLst>
          </p:cNvPr>
          <p:cNvGraphicFramePr>
            <a:graphicFrameLocks noGrp="1"/>
          </p:cNvGraphicFramePr>
          <p:nvPr>
            <p:extLst>
              <p:ext uri="{D42A27DB-BD31-4B8C-83A1-F6EECF244321}">
                <p14:modId xmlns:p14="http://schemas.microsoft.com/office/powerpoint/2010/main" val="4011197924"/>
              </p:ext>
            </p:extLst>
          </p:nvPr>
        </p:nvGraphicFramePr>
        <p:xfrm>
          <a:off x="218873" y="2139143"/>
          <a:ext cx="8579796" cy="2474283"/>
        </p:xfrm>
        <a:graphic>
          <a:graphicData uri="http://schemas.openxmlformats.org/drawingml/2006/table">
            <a:tbl>
              <a:tblPr firstRow="1" bandRow="1"/>
              <a:tblGrid>
                <a:gridCol w="2859932">
                  <a:extLst>
                    <a:ext uri="{9D8B030D-6E8A-4147-A177-3AD203B41FA5}">
                      <a16:colId xmlns:a16="http://schemas.microsoft.com/office/drawing/2014/main" val="20001"/>
                    </a:ext>
                  </a:extLst>
                </a:gridCol>
                <a:gridCol w="2859932">
                  <a:extLst>
                    <a:ext uri="{9D8B030D-6E8A-4147-A177-3AD203B41FA5}">
                      <a16:colId xmlns:a16="http://schemas.microsoft.com/office/drawing/2014/main" val="20002"/>
                    </a:ext>
                  </a:extLst>
                </a:gridCol>
                <a:gridCol w="2859932">
                  <a:extLst>
                    <a:ext uri="{9D8B030D-6E8A-4147-A177-3AD203B41FA5}">
                      <a16:colId xmlns:a16="http://schemas.microsoft.com/office/drawing/2014/main" val="20003"/>
                    </a:ext>
                  </a:extLst>
                </a:gridCol>
              </a:tblGrid>
              <a:tr h="307663">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a:solidFill>
                            <a:schemeClr val="tx1"/>
                          </a:solidFill>
                          <a:latin typeface="+mn-lt"/>
                          <a:ea typeface="Chronicle Display Light" charset="0"/>
                          <a:cs typeface="Chronicle Display Light" charset="0"/>
                        </a:rPr>
                        <a:t>Job Skills</a:t>
                      </a:r>
                    </a:p>
                  </a:txBody>
                  <a:tcPr marL="68580" marR="68580" marT="34290" marB="685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baseline="0">
                          <a:solidFill>
                            <a:schemeClr val="tx1"/>
                          </a:solidFill>
                          <a:latin typeface="+mn-lt"/>
                          <a:ea typeface="Chronicle Display Light" charset="0"/>
                          <a:cs typeface="Chronicle Display Light" charset="0"/>
                        </a:rPr>
                        <a:t>Income Supports</a:t>
                      </a:r>
                      <a:endParaRPr lang="en-US" sz="1200" b="1" i="0">
                        <a:solidFill>
                          <a:schemeClr val="tx1"/>
                        </a:solidFill>
                        <a:latin typeface="+mn-lt"/>
                        <a:ea typeface="Chronicle Display Light" charset="0"/>
                        <a:cs typeface="Chronicle Display Light" charset="0"/>
                      </a:endParaRPr>
                    </a:p>
                  </a:txBody>
                  <a:tcPr marL="68580" marR="68580" marT="34290" marB="6858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a:solidFill>
                            <a:schemeClr val="tx1"/>
                          </a:solidFill>
                          <a:latin typeface="+mn-lt"/>
                          <a:ea typeface="Chronicle Display Light" charset="0"/>
                          <a:cs typeface="Chronicle Display Light" charset="0"/>
                        </a:rPr>
                        <a:t>Life Skills</a:t>
                      </a:r>
                    </a:p>
                  </a:txBody>
                  <a:tcPr marL="68580" marR="68580" marT="34290" marB="685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019300">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Apprenticeships</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Career Coaching </a:t>
                      </a:r>
                    </a:p>
                    <a:p>
                      <a:pPr marL="17145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Subsidized Employment </a:t>
                      </a:r>
                    </a:p>
                    <a:p>
                      <a:pPr marL="171450" indent="-171450">
                        <a:spcAft>
                          <a:spcPts val="200"/>
                        </a:spcAft>
                        <a:buFont typeface="Arial" panose="020B0604020202020204" pitchFamily="34" charset="0"/>
                        <a:buChar char="•"/>
                        <a:defRPr/>
                      </a:pPr>
                      <a:r>
                        <a:rPr kumimoji="0" lang="en-US" sz="1100" i="0" u="none" strike="noStrike" kern="1200" cap="none" spc="0" normalizeH="0" baseline="0" noProof="0">
                          <a:ln>
                            <a:noFill/>
                          </a:ln>
                          <a:solidFill>
                            <a:schemeClr val="dk1"/>
                          </a:solidFill>
                          <a:effectLst/>
                          <a:uLnTx/>
                          <a:uFillTx/>
                          <a:latin typeface="Calibri" panose="020F0502020204030204"/>
                          <a:ea typeface="Open Sans" panose="020B0606030504020204" pitchFamily="34" charset="0"/>
                          <a:cs typeface="Open Sans" panose="020B0606030504020204" pitchFamily="34" charset="0"/>
                        </a:rPr>
                        <a:t>Educational Programs</a:t>
                      </a:r>
                    </a:p>
                    <a:p>
                      <a:pPr marL="17145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Job Readiness </a:t>
                      </a:r>
                    </a:p>
                    <a:p>
                      <a:pPr marL="171450" indent="-171450">
                        <a:spcAft>
                          <a:spcPts val="200"/>
                        </a:spcAft>
                        <a:buFont typeface="Arial" panose="020B0604020202020204" pitchFamily="34" charset="0"/>
                        <a:buChar char="•"/>
                        <a:defRPr/>
                      </a:pPr>
                      <a:r>
                        <a:rPr kumimoji="0" lang="en-US" sz="1100" i="0" u="none" strike="noStrike" kern="1200" cap="none" spc="0" normalizeH="0" baseline="0" noProof="0">
                          <a:ln>
                            <a:noFill/>
                          </a:ln>
                          <a:solidFill>
                            <a:schemeClr val="dk1"/>
                          </a:solidFill>
                          <a:effectLst/>
                          <a:uLnTx/>
                          <a:uFillTx/>
                          <a:latin typeface="Calibri" panose="020F0502020204030204"/>
                          <a:ea typeface="Open Sans" panose="020B0606030504020204" pitchFamily="34" charset="0"/>
                          <a:cs typeface="Open Sans" panose="020B0606030504020204" pitchFamily="34" charset="0"/>
                        </a:rPr>
                        <a:t>Job Retention</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a:ea typeface="Open Sans" panose="020B0606030504020204" pitchFamily="34" charset="0"/>
                          <a:cs typeface="Open Sans" panose="020B0606030504020204" pitchFamily="34" charset="0"/>
                        </a:rPr>
                        <a:t>Vocational Education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a:ea typeface="Open Sans" panose="020B0606030504020204" pitchFamily="34" charset="0"/>
                          <a:cs typeface="Open Sans" panose="020B0606030504020204" pitchFamily="34" charset="0"/>
                        </a:rPr>
                        <a:t>On-the-Job Training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a:ea typeface="Open Sans" panose="020B0606030504020204" pitchFamily="34" charset="0"/>
                          <a:cs typeface="Open Sans" panose="020B0606030504020204" pitchFamily="34" charset="0"/>
                        </a:rPr>
                        <a:t>Job Search Training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a:ea typeface="Open Sans" panose="020B0606030504020204" pitchFamily="34" charset="0"/>
                          <a:cs typeface="Open Sans" panose="020B0606030504020204" pitchFamily="34" charset="0"/>
                        </a:rPr>
                        <a:t>Supervised Job Search</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a:ea typeface="Open Sans" panose="020B0606030504020204" pitchFamily="34" charset="0"/>
                          <a:cs typeface="Open Sans" panose="020B0606030504020204" pitchFamily="34" charset="0"/>
                        </a:rPr>
                        <a:t>Work Experience</a:t>
                      </a:r>
                      <a:endParaRPr kumimoji="0" lang="en-US" sz="1100" i="0" u="none" strike="noStrike" kern="1200" cap="none" spc="0" normalizeH="0" baseline="0" noProof="0">
                        <a:ln>
                          <a:noFill/>
                        </a:ln>
                        <a:solidFill>
                          <a:schemeClr val="dk1"/>
                        </a:solidFill>
                        <a:effectLst/>
                        <a:uLnTx/>
                        <a:uFillTx/>
                        <a:latin typeface="Calibri" panose="020F0502020204030204"/>
                        <a:ea typeface="Open Sans" panose="020B0606030504020204" pitchFamily="34" charset="0"/>
                        <a:cs typeface="Open Sans" panose="020B0606030504020204" pitchFamily="34" charset="0"/>
                      </a:endParaRPr>
                    </a:p>
                  </a:txBody>
                  <a:tcPr marL="68580" marR="68580" marT="34290" marB="34290">
                    <a:lnL w="12700" cap="flat" cmpd="sng" algn="ctr">
                      <a:solidFill>
                        <a:sysClr val="window" lastClr="FFFFFF"/>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indent="-171450">
                        <a:spcAft>
                          <a:spcPts val="200"/>
                        </a:spcAft>
                        <a:buFont typeface="Arial" panose="020B0604020202020204" pitchFamily="34" charset="0"/>
                        <a:buChar char="•"/>
                        <a:defRPr/>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Child Care Payment</a:t>
                      </a:r>
                    </a:p>
                    <a:p>
                      <a:pPr marL="171450" indent="-171450">
                        <a:spcAft>
                          <a:spcPts val="200"/>
                        </a:spcAft>
                        <a:buFont typeface="Arial" panose="020B0604020202020204" pitchFamily="34" charset="0"/>
                        <a:buChar char="•"/>
                        <a:defRPr/>
                      </a:pPr>
                      <a:r>
                        <a:rPr lang="en-US" sz="1100">
                          <a:solidFill>
                            <a:srgbClr val="000000"/>
                          </a:solidFill>
                          <a:latin typeface="Calibri" panose="020F0502020204030204" pitchFamily="34" charset="0"/>
                          <a:ea typeface="Times New Roman" panose="02020603050405020304" pitchFamily="18" charset="0"/>
                          <a:cs typeface="Calibri" panose="020F0502020204030204" pitchFamily="34" charset="0"/>
                        </a:rPr>
                        <a:t>Supportive Services (e.g. </a:t>
                      </a:r>
                      <a:r>
                        <a:rPr lang="en-US" sz="1100" i="1">
                          <a:solidFill>
                            <a:srgbClr val="000000"/>
                          </a:solidFill>
                          <a:latin typeface="Calibri" panose="020F0502020204030204" pitchFamily="34" charset="0"/>
                          <a:ea typeface="Times New Roman" panose="02020603050405020304" pitchFamily="18" charset="0"/>
                          <a:cs typeface="Calibri" panose="020F0502020204030204" pitchFamily="34" charset="0"/>
                        </a:rPr>
                        <a:t>transportation assistance, child care, housing referrals)</a:t>
                      </a:r>
                      <a:endParaRPr lang="en-US" sz="110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171450" indent="-171450">
                        <a:spcAft>
                          <a:spcPts val="200"/>
                        </a:spcAft>
                        <a:buFont typeface="Arial" panose="020B0604020202020204" pitchFamily="34" charset="0"/>
                        <a:buChar char="•"/>
                        <a:defRPr/>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34290" marB="34290">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Financial Literacy</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Peer Mentoring</a:t>
                      </a:r>
                    </a:p>
                    <a:p>
                      <a:pPr marL="171450" lvl="0" indent="-171450">
                        <a:spcAft>
                          <a:spcPts val="200"/>
                        </a:spcAft>
                        <a:buFont typeface="Arial" panose="020B0604020202020204" pitchFamily="34" charset="0"/>
                        <a:buChar char="•"/>
                        <a:defRPr/>
                      </a:pPr>
                      <a:r>
                        <a:rPr kumimoji="0" lang="en-US" sz="1100" i="0" u="none" strike="noStrike" kern="1200" cap="none" spc="0" normalizeH="0" baseline="0" noProof="0">
                          <a:ln>
                            <a:noFill/>
                          </a:ln>
                          <a:solidFill>
                            <a:schemeClr val="dk1"/>
                          </a:solidFill>
                          <a:effectLst/>
                          <a:uLnTx/>
                          <a:uFillTx/>
                          <a:latin typeface="Calibri" panose="020F0502020204030204"/>
                          <a:ea typeface="Open Sans" panose="020B0606030504020204" pitchFamily="34" charset="0"/>
                          <a:cs typeface="Open Sans" panose="020B0606030504020204" pitchFamily="34" charset="0"/>
                        </a:rPr>
                        <a:t>Counseling</a:t>
                      </a:r>
                    </a:p>
                  </a:txBody>
                  <a:tcPr marL="68580" marR="68580" marT="34290" marB="34290">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pSp>
        <p:nvGrpSpPr>
          <p:cNvPr id="11" name="Graphic 4">
            <a:extLst>
              <a:ext uri="{FF2B5EF4-FFF2-40B4-BE49-F238E27FC236}">
                <a16:creationId xmlns:a16="http://schemas.microsoft.com/office/drawing/2014/main" id="{D1F1841B-B5A8-2336-2EE1-831182A7BF00}"/>
              </a:ext>
            </a:extLst>
          </p:cNvPr>
          <p:cNvGrpSpPr/>
          <p:nvPr/>
        </p:nvGrpSpPr>
        <p:grpSpPr>
          <a:xfrm>
            <a:off x="1090400" y="2155882"/>
            <a:ext cx="205740" cy="205740"/>
            <a:chOff x="467104" y="2371173"/>
            <a:chExt cx="362309" cy="362610"/>
          </a:xfrm>
          <a:solidFill>
            <a:schemeClr val="accent2"/>
          </a:solidFill>
        </p:grpSpPr>
        <p:sp>
          <p:nvSpPr>
            <p:cNvPr id="12" name="Graphic 4">
              <a:extLst>
                <a:ext uri="{FF2B5EF4-FFF2-40B4-BE49-F238E27FC236}">
                  <a16:creationId xmlns:a16="http://schemas.microsoft.com/office/drawing/2014/main" id="{F28188AD-8E58-D083-4954-C1DBBCA529DE}"/>
                </a:ext>
              </a:extLst>
            </p:cNvPr>
            <p:cNvSpPr/>
            <p:nvPr/>
          </p:nvSpPr>
          <p:spPr>
            <a:xfrm>
              <a:off x="467104" y="2371173"/>
              <a:ext cx="362309" cy="362610"/>
            </a:xfrm>
            <a:custGeom>
              <a:avLst/>
              <a:gdLst>
                <a:gd name="connsiteX0" fmla="*/ 181474 w 362309"/>
                <a:gd name="connsiteY0" fmla="*/ 0 h 362610"/>
                <a:gd name="connsiteX1" fmla="*/ 0 w 362309"/>
                <a:gd name="connsiteY1" fmla="*/ 181305 h 362610"/>
                <a:gd name="connsiteX2" fmla="*/ 181474 w 362309"/>
                <a:gd name="connsiteY2" fmla="*/ 362610 h 362610"/>
                <a:gd name="connsiteX3" fmla="*/ 362309 w 362309"/>
                <a:gd name="connsiteY3" fmla="*/ 181305 h 362610"/>
                <a:gd name="connsiteX4" fmla="*/ 181474 w 362309"/>
                <a:gd name="connsiteY4" fmla="*/ 0 h 362610"/>
                <a:gd name="connsiteX5" fmla="*/ 181474 w 362309"/>
                <a:gd name="connsiteY5" fmla="*/ 0 h 362610"/>
                <a:gd name="connsiteX6" fmla="*/ 181474 w 362309"/>
                <a:gd name="connsiteY6" fmla="*/ 349204 h 362610"/>
                <a:gd name="connsiteX7" fmla="*/ 13419 w 362309"/>
                <a:gd name="connsiteY7" fmla="*/ 180667 h 362610"/>
                <a:gd name="connsiteX8" fmla="*/ 181474 w 362309"/>
                <a:gd name="connsiteY8" fmla="*/ 12130 h 362610"/>
                <a:gd name="connsiteX9" fmla="*/ 349530 w 362309"/>
                <a:gd name="connsiteY9" fmla="*/ 180667 h 362610"/>
                <a:gd name="connsiteX10" fmla="*/ 349530 w 362309"/>
                <a:gd name="connsiteY10" fmla="*/ 180667 h 362610"/>
                <a:gd name="connsiteX11" fmla="*/ 181474 w 362309"/>
                <a:gd name="connsiteY11" fmla="*/ 349204 h 36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309" h="362610">
                  <a:moveTo>
                    <a:pt x="181474" y="0"/>
                  </a:moveTo>
                  <a:cubicBezTo>
                    <a:pt x="81152" y="0"/>
                    <a:pt x="0" y="81077"/>
                    <a:pt x="0" y="181305"/>
                  </a:cubicBezTo>
                  <a:cubicBezTo>
                    <a:pt x="0" y="281534"/>
                    <a:pt x="81152" y="362610"/>
                    <a:pt x="181474" y="362610"/>
                  </a:cubicBezTo>
                  <a:cubicBezTo>
                    <a:pt x="281796" y="362610"/>
                    <a:pt x="362309" y="281534"/>
                    <a:pt x="362309" y="181305"/>
                  </a:cubicBezTo>
                  <a:cubicBezTo>
                    <a:pt x="362309" y="81077"/>
                    <a:pt x="281796" y="0"/>
                    <a:pt x="181474" y="0"/>
                  </a:cubicBezTo>
                  <a:cubicBezTo>
                    <a:pt x="181474" y="0"/>
                    <a:pt x="181474" y="0"/>
                    <a:pt x="181474" y="0"/>
                  </a:cubicBezTo>
                  <a:close/>
                  <a:moveTo>
                    <a:pt x="181474" y="349204"/>
                  </a:moveTo>
                  <a:cubicBezTo>
                    <a:pt x="88181" y="349204"/>
                    <a:pt x="13419" y="273873"/>
                    <a:pt x="13419" y="180667"/>
                  </a:cubicBezTo>
                  <a:cubicBezTo>
                    <a:pt x="13419" y="87461"/>
                    <a:pt x="88820" y="12130"/>
                    <a:pt x="181474" y="12130"/>
                  </a:cubicBezTo>
                  <a:cubicBezTo>
                    <a:pt x="274128" y="12130"/>
                    <a:pt x="349530" y="87461"/>
                    <a:pt x="349530" y="180667"/>
                  </a:cubicBezTo>
                  <a:cubicBezTo>
                    <a:pt x="349530" y="180667"/>
                    <a:pt x="349530" y="180667"/>
                    <a:pt x="349530" y="180667"/>
                  </a:cubicBezTo>
                  <a:cubicBezTo>
                    <a:pt x="349530" y="273873"/>
                    <a:pt x="274128" y="349204"/>
                    <a:pt x="181474"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200"/>
            </a:p>
          </p:txBody>
        </p:sp>
        <p:sp>
          <p:nvSpPr>
            <p:cNvPr id="41" name="Graphic 4">
              <a:extLst>
                <a:ext uri="{FF2B5EF4-FFF2-40B4-BE49-F238E27FC236}">
                  <a16:creationId xmlns:a16="http://schemas.microsoft.com/office/drawing/2014/main" id="{20B57876-A2A3-7AC6-DA9B-D86CEC65BDDD}"/>
                </a:ext>
              </a:extLst>
            </p:cNvPr>
            <p:cNvSpPr/>
            <p:nvPr/>
          </p:nvSpPr>
          <p:spPr>
            <a:xfrm>
              <a:off x="537393" y="2456080"/>
              <a:ext cx="221380" cy="192157"/>
            </a:xfrm>
            <a:custGeom>
              <a:avLst/>
              <a:gdLst>
                <a:gd name="connsiteX0" fmla="*/ 215980 w 221380"/>
                <a:gd name="connsiteY0" fmla="*/ 30005 h 192157"/>
                <a:gd name="connsiteX1" fmla="*/ 147608 w 221380"/>
                <a:gd name="connsiteY1" fmla="*/ 30005 h 192157"/>
                <a:gd name="connsiteX2" fmla="*/ 147608 w 221380"/>
                <a:gd name="connsiteY2" fmla="*/ 6384 h 192157"/>
                <a:gd name="connsiteX3" fmla="*/ 141218 w 221380"/>
                <a:gd name="connsiteY3" fmla="*/ 0 h 192157"/>
                <a:gd name="connsiteX4" fmla="*/ 81791 w 221380"/>
                <a:gd name="connsiteY4" fmla="*/ 0 h 192157"/>
                <a:gd name="connsiteX5" fmla="*/ 75401 w 221380"/>
                <a:gd name="connsiteY5" fmla="*/ 6384 h 192157"/>
                <a:gd name="connsiteX6" fmla="*/ 75401 w 221380"/>
                <a:gd name="connsiteY6" fmla="*/ 30005 h 192157"/>
                <a:gd name="connsiteX7" fmla="*/ 6390 w 221380"/>
                <a:gd name="connsiteY7" fmla="*/ 30005 h 192157"/>
                <a:gd name="connsiteX8" fmla="*/ 0 w 221380"/>
                <a:gd name="connsiteY8" fmla="*/ 36389 h 192157"/>
                <a:gd name="connsiteX9" fmla="*/ 0 w 221380"/>
                <a:gd name="connsiteY9" fmla="*/ 111081 h 192157"/>
                <a:gd name="connsiteX10" fmla="*/ 6390 w 221380"/>
                <a:gd name="connsiteY10" fmla="*/ 117465 h 192157"/>
                <a:gd name="connsiteX11" fmla="*/ 14697 w 221380"/>
                <a:gd name="connsiteY11" fmla="*/ 117465 h 192157"/>
                <a:gd name="connsiteX12" fmla="*/ 14697 w 221380"/>
                <a:gd name="connsiteY12" fmla="*/ 185774 h 192157"/>
                <a:gd name="connsiteX13" fmla="*/ 21087 w 221380"/>
                <a:gd name="connsiteY13" fmla="*/ 192158 h 192157"/>
                <a:gd name="connsiteX14" fmla="*/ 200005 w 221380"/>
                <a:gd name="connsiteY14" fmla="*/ 192158 h 192157"/>
                <a:gd name="connsiteX15" fmla="*/ 206395 w 221380"/>
                <a:gd name="connsiteY15" fmla="*/ 185774 h 192157"/>
                <a:gd name="connsiteX16" fmla="*/ 206395 w 221380"/>
                <a:gd name="connsiteY16" fmla="*/ 117465 h 192157"/>
                <a:gd name="connsiteX17" fmla="*/ 214702 w 221380"/>
                <a:gd name="connsiteY17" fmla="*/ 117465 h 192157"/>
                <a:gd name="connsiteX18" fmla="*/ 221092 w 221380"/>
                <a:gd name="connsiteY18" fmla="*/ 111081 h 192157"/>
                <a:gd name="connsiteX19" fmla="*/ 221092 w 221380"/>
                <a:gd name="connsiteY19" fmla="*/ 36389 h 192157"/>
                <a:gd name="connsiteX20" fmla="*/ 215980 w 221380"/>
                <a:gd name="connsiteY20" fmla="*/ 30005 h 192157"/>
                <a:gd name="connsiteX21" fmla="*/ 88181 w 221380"/>
                <a:gd name="connsiteY21" fmla="*/ 12768 h 192157"/>
                <a:gd name="connsiteX22" fmla="*/ 134828 w 221380"/>
                <a:gd name="connsiteY22" fmla="*/ 12768 h 192157"/>
                <a:gd name="connsiteX23" fmla="*/ 134828 w 221380"/>
                <a:gd name="connsiteY23" fmla="*/ 30005 h 192157"/>
                <a:gd name="connsiteX24" fmla="*/ 87542 w 221380"/>
                <a:gd name="connsiteY24" fmla="*/ 30005 h 192157"/>
                <a:gd name="connsiteX25" fmla="*/ 88181 w 221380"/>
                <a:gd name="connsiteY25" fmla="*/ 12768 h 192157"/>
                <a:gd name="connsiteX26" fmla="*/ 194893 w 221380"/>
                <a:gd name="connsiteY26" fmla="*/ 179390 h 192157"/>
                <a:gd name="connsiteX27" fmla="*/ 28755 w 221380"/>
                <a:gd name="connsiteY27" fmla="*/ 179390 h 192157"/>
                <a:gd name="connsiteX28" fmla="*/ 28755 w 221380"/>
                <a:gd name="connsiteY28" fmla="*/ 117465 h 192157"/>
                <a:gd name="connsiteX29" fmla="*/ 60704 w 221380"/>
                <a:gd name="connsiteY29" fmla="*/ 117465 h 192157"/>
                <a:gd name="connsiteX30" fmla="*/ 60704 w 221380"/>
                <a:gd name="connsiteY30" fmla="*/ 125764 h 192157"/>
                <a:gd name="connsiteX31" fmla="*/ 67094 w 221380"/>
                <a:gd name="connsiteY31" fmla="*/ 132148 h 192157"/>
                <a:gd name="connsiteX32" fmla="*/ 73484 w 221380"/>
                <a:gd name="connsiteY32" fmla="*/ 125764 h 192157"/>
                <a:gd name="connsiteX33" fmla="*/ 73484 w 221380"/>
                <a:gd name="connsiteY33" fmla="*/ 117465 h 192157"/>
                <a:gd name="connsiteX34" fmla="*/ 150164 w 221380"/>
                <a:gd name="connsiteY34" fmla="*/ 117465 h 192157"/>
                <a:gd name="connsiteX35" fmla="*/ 150164 w 221380"/>
                <a:gd name="connsiteY35" fmla="*/ 125764 h 192157"/>
                <a:gd name="connsiteX36" fmla="*/ 156553 w 221380"/>
                <a:gd name="connsiteY36" fmla="*/ 132148 h 192157"/>
                <a:gd name="connsiteX37" fmla="*/ 162943 w 221380"/>
                <a:gd name="connsiteY37" fmla="*/ 125764 h 192157"/>
                <a:gd name="connsiteX38" fmla="*/ 162943 w 221380"/>
                <a:gd name="connsiteY38" fmla="*/ 117465 h 192157"/>
                <a:gd name="connsiteX39" fmla="*/ 194893 w 221380"/>
                <a:gd name="connsiteY39" fmla="*/ 117465 h 192157"/>
                <a:gd name="connsiteX40" fmla="*/ 194893 w 221380"/>
                <a:gd name="connsiteY40" fmla="*/ 179390 h 192157"/>
                <a:gd name="connsiteX41" fmla="*/ 209590 w 221380"/>
                <a:gd name="connsiteY41" fmla="*/ 104697 h 192157"/>
                <a:gd name="connsiteX42" fmla="*/ 162943 w 221380"/>
                <a:gd name="connsiteY42" fmla="*/ 104697 h 192157"/>
                <a:gd name="connsiteX43" fmla="*/ 162943 w 221380"/>
                <a:gd name="connsiteY43" fmla="*/ 96398 h 192157"/>
                <a:gd name="connsiteX44" fmla="*/ 156553 w 221380"/>
                <a:gd name="connsiteY44" fmla="*/ 90014 h 192157"/>
                <a:gd name="connsiteX45" fmla="*/ 150164 w 221380"/>
                <a:gd name="connsiteY45" fmla="*/ 96398 h 192157"/>
                <a:gd name="connsiteX46" fmla="*/ 150164 w 221380"/>
                <a:gd name="connsiteY46" fmla="*/ 104697 h 192157"/>
                <a:gd name="connsiteX47" fmla="*/ 73484 w 221380"/>
                <a:gd name="connsiteY47" fmla="*/ 104697 h 192157"/>
                <a:gd name="connsiteX48" fmla="*/ 73484 w 221380"/>
                <a:gd name="connsiteY48" fmla="*/ 96398 h 192157"/>
                <a:gd name="connsiteX49" fmla="*/ 67094 w 221380"/>
                <a:gd name="connsiteY49" fmla="*/ 90014 h 192157"/>
                <a:gd name="connsiteX50" fmla="*/ 60704 w 221380"/>
                <a:gd name="connsiteY50" fmla="*/ 96398 h 192157"/>
                <a:gd name="connsiteX51" fmla="*/ 60704 w 221380"/>
                <a:gd name="connsiteY51" fmla="*/ 104697 h 192157"/>
                <a:gd name="connsiteX52" fmla="*/ 13419 w 221380"/>
                <a:gd name="connsiteY52" fmla="*/ 104697 h 192157"/>
                <a:gd name="connsiteX53" fmla="*/ 13419 w 221380"/>
                <a:gd name="connsiteY53" fmla="*/ 42773 h 192157"/>
                <a:gd name="connsiteX54" fmla="*/ 209590 w 221380"/>
                <a:gd name="connsiteY54" fmla="*/ 42773 h 192157"/>
                <a:gd name="connsiteX55" fmla="*/ 209590 w 221380"/>
                <a:gd name="connsiteY55" fmla="*/ 104697 h 19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1380" h="192157">
                  <a:moveTo>
                    <a:pt x="215980" y="30005"/>
                  </a:moveTo>
                  <a:lnTo>
                    <a:pt x="147608" y="30005"/>
                  </a:lnTo>
                  <a:lnTo>
                    <a:pt x="147608" y="6384"/>
                  </a:lnTo>
                  <a:cubicBezTo>
                    <a:pt x="147608" y="2554"/>
                    <a:pt x="145052" y="0"/>
                    <a:pt x="141218" y="0"/>
                  </a:cubicBezTo>
                  <a:lnTo>
                    <a:pt x="81791" y="0"/>
                  </a:lnTo>
                  <a:cubicBezTo>
                    <a:pt x="77957" y="0"/>
                    <a:pt x="75401" y="2554"/>
                    <a:pt x="75401" y="6384"/>
                  </a:cubicBezTo>
                  <a:lnTo>
                    <a:pt x="75401" y="30005"/>
                  </a:lnTo>
                  <a:lnTo>
                    <a:pt x="6390" y="30005"/>
                  </a:lnTo>
                  <a:cubicBezTo>
                    <a:pt x="2556" y="30005"/>
                    <a:pt x="0" y="32558"/>
                    <a:pt x="0" y="36389"/>
                  </a:cubicBezTo>
                  <a:lnTo>
                    <a:pt x="0" y="111081"/>
                  </a:lnTo>
                  <a:cubicBezTo>
                    <a:pt x="0" y="114912"/>
                    <a:pt x="2556" y="117465"/>
                    <a:pt x="6390" y="117465"/>
                  </a:cubicBezTo>
                  <a:lnTo>
                    <a:pt x="14697" y="117465"/>
                  </a:lnTo>
                  <a:lnTo>
                    <a:pt x="14697" y="185774"/>
                  </a:lnTo>
                  <a:cubicBezTo>
                    <a:pt x="14697" y="189604"/>
                    <a:pt x="17253" y="192158"/>
                    <a:pt x="21087" y="192158"/>
                  </a:cubicBezTo>
                  <a:lnTo>
                    <a:pt x="200005" y="192158"/>
                  </a:lnTo>
                  <a:cubicBezTo>
                    <a:pt x="203839" y="192158"/>
                    <a:pt x="206395" y="189604"/>
                    <a:pt x="206395" y="185774"/>
                  </a:cubicBezTo>
                  <a:lnTo>
                    <a:pt x="206395" y="117465"/>
                  </a:lnTo>
                  <a:lnTo>
                    <a:pt x="214702" y="117465"/>
                  </a:lnTo>
                  <a:cubicBezTo>
                    <a:pt x="218536" y="117465"/>
                    <a:pt x="221092" y="114912"/>
                    <a:pt x="221092" y="111081"/>
                  </a:cubicBezTo>
                  <a:lnTo>
                    <a:pt x="221092" y="36389"/>
                  </a:lnTo>
                  <a:cubicBezTo>
                    <a:pt x="222370" y="32558"/>
                    <a:pt x="219175" y="30005"/>
                    <a:pt x="215980" y="30005"/>
                  </a:cubicBezTo>
                  <a:close/>
                  <a:moveTo>
                    <a:pt x="88181" y="12768"/>
                  </a:moveTo>
                  <a:lnTo>
                    <a:pt x="134828" y="12768"/>
                  </a:lnTo>
                  <a:lnTo>
                    <a:pt x="134828" y="30005"/>
                  </a:lnTo>
                  <a:lnTo>
                    <a:pt x="87542" y="30005"/>
                  </a:lnTo>
                  <a:lnTo>
                    <a:pt x="88181" y="12768"/>
                  </a:lnTo>
                  <a:close/>
                  <a:moveTo>
                    <a:pt x="194893" y="179390"/>
                  </a:moveTo>
                  <a:lnTo>
                    <a:pt x="28755" y="179390"/>
                  </a:lnTo>
                  <a:lnTo>
                    <a:pt x="28755" y="117465"/>
                  </a:lnTo>
                  <a:lnTo>
                    <a:pt x="60704" y="117465"/>
                  </a:lnTo>
                  <a:lnTo>
                    <a:pt x="60704" y="125764"/>
                  </a:lnTo>
                  <a:cubicBezTo>
                    <a:pt x="60704" y="129595"/>
                    <a:pt x="63260" y="132148"/>
                    <a:pt x="67094" y="132148"/>
                  </a:cubicBezTo>
                  <a:cubicBezTo>
                    <a:pt x="70928" y="132148"/>
                    <a:pt x="73484" y="129595"/>
                    <a:pt x="73484" y="125764"/>
                  </a:cubicBezTo>
                  <a:lnTo>
                    <a:pt x="73484" y="117465"/>
                  </a:lnTo>
                  <a:lnTo>
                    <a:pt x="150164" y="117465"/>
                  </a:lnTo>
                  <a:lnTo>
                    <a:pt x="150164" y="125764"/>
                  </a:lnTo>
                  <a:cubicBezTo>
                    <a:pt x="150164" y="129595"/>
                    <a:pt x="152720" y="132148"/>
                    <a:pt x="156553" y="132148"/>
                  </a:cubicBezTo>
                  <a:cubicBezTo>
                    <a:pt x="160387" y="132148"/>
                    <a:pt x="162943" y="129595"/>
                    <a:pt x="162943" y="125764"/>
                  </a:cubicBezTo>
                  <a:lnTo>
                    <a:pt x="162943" y="117465"/>
                  </a:lnTo>
                  <a:lnTo>
                    <a:pt x="194893" y="117465"/>
                  </a:lnTo>
                  <a:lnTo>
                    <a:pt x="194893" y="179390"/>
                  </a:lnTo>
                  <a:close/>
                  <a:moveTo>
                    <a:pt x="209590" y="104697"/>
                  </a:moveTo>
                  <a:lnTo>
                    <a:pt x="162943" y="104697"/>
                  </a:lnTo>
                  <a:lnTo>
                    <a:pt x="162943" y="96398"/>
                  </a:lnTo>
                  <a:cubicBezTo>
                    <a:pt x="162943" y="92568"/>
                    <a:pt x="160387" y="90014"/>
                    <a:pt x="156553" y="90014"/>
                  </a:cubicBezTo>
                  <a:cubicBezTo>
                    <a:pt x="152720" y="90014"/>
                    <a:pt x="150164" y="92568"/>
                    <a:pt x="150164" y="96398"/>
                  </a:cubicBezTo>
                  <a:lnTo>
                    <a:pt x="150164" y="104697"/>
                  </a:lnTo>
                  <a:lnTo>
                    <a:pt x="73484" y="104697"/>
                  </a:lnTo>
                  <a:lnTo>
                    <a:pt x="73484" y="96398"/>
                  </a:lnTo>
                  <a:cubicBezTo>
                    <a:pt x="73484" y="92568"/>
                    <a:pt x="70928" y="90014"/>
                    <a:pt x="67094" y="90014"/>
                  </a:cubicBezTo>
                  <a:cubicBezTo>
                    <a:pt x="63260" y="90014"/>
                    <a:pt x="60704" y="92568"/>
                    <a:pt x="60704" y="96398"/>
                  </a:cubicBezTo>
                  <a:lnTo>
                    <a:pt x="60704" y="104697"/>
                  </a:lnTo>
                  <a:lnTo>
                    <a:pt x="13419" y="104697"/>
                  </a:lnTo>
                  <a:lnTo>
                    <a:pt x="13419" y="42773"/>
                  </a:lnTo>
                  <a:lnTo>
                    <a:pt x="209590" y="42773"/>
                  </a:lnTo>
                  <a:lnTo>
                    <a:pt x="209590" y="104697"/>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200"/>
            </a:p>
          </p:txBody>
        </p:sp>
      </p:grpSp>
      <p:grpSp>
        <p:nvGrpSpPr>
          <p:cNvPr id="43" name="Graphic 4">
            <a:extLst>
              <a:ext uri="{FF2B5EF4-FFF2-40B4-BE49-F238E27FC236}">
                <a16:creationId xmlns:a16="http://schemas.microsoft.com/office/drawing/2014/main" id="{2C5078A1-C46E-7B5F-74C4-E458062B3D7C}"/>
              </a:ext>
            </a:extLst>
          </p:cNvPr>
          <p:cNvGrpSpPr/>
          <p:nvPr/>
        </p:nvGrpSpPr>
        <p:grpSpPr>
          <a:xfrm>
            <a:off x="6818279" y="2155882"/>
            <a:ext cx="205740" cy="205740"/>
            <a:chOff x="3607758" y="4792617"/>
            <a:chExt cx="361674" cy="361333"/>
          </a:xfrm>
          <a:solidFill>
            <a:schemeClr val="accent2"/>
          </a:solidFill>
        </p:grpSpPr>
        <p:sp>
          <p:nvSpPr>
            <p:cNvPr id="44" name="Graphic 4">
              <a:extLst>
                <a:ext uri="{FF2B5EF4-FFF2-40B4-BE49-F238E27FC236}">
                  <a16:creationId xmlns:a16="http://schemas.microsoft.com/office/drawing/2014/main" id="{47A30183-74E9-CE02-2BCF-7F92FDD5F09C}"/>
                </a:ext>
              </a:extLst>
            </p:cNvPr>
            <p:cNvSpPr/>
            <p:nvPr/>
          </p:nvSpPr>
          <p:spPr>
            <a:xfrm>
              <a:off x="3607758" y="4792617"/>
              <a:ext cx="361674" cy="361333"/>
            </a:xfrm>
            <a:custGeom>
              <a:avLst/>
              <a:gdLst>
                <a:gd name="connsiteX0" fmla="*/ 180836 w 361674"/>
                <a:gd name="connsiteY0" fmla="*/ 0 h 361333"/>
                <a:gd name="connsiteX1" fmla="*/ 0 w 361674"/>
                <a:gd name="connsiteY1" fmla="*/ 180667 h 361333"/>
                <a:gd name="connsiteX2" fmla="*/ 180836 w 361674"/>
                <a:gd name="connsiteY2" fmla="*/ 361334 h 361333"/>
                <a:gd name="connsiteX3" fmla="*/ 361671 w 361674"/>
                <a:gd name="connsiteY3" fmla="*/ 180667 h 361333"/>
                <a:gd name="connsiteX4" fmla="*/ 180836 w 361674"/>
                <a:gd name="connsiteY4" fmla="*/ 0 h 361333"/>
                <a:gd name="connsiteX5" fmla="*/ 180836 w 361674"/>
                <a:gd name="connsiteY5" fmla="*/ 349204 h 361333"/>
                <a:gd name="connsiteX6" fmla="*/ 12780 w 361674"/>
                <a:gd name="connsiteY6" fmla="*/ 181305 h 361333"/>
                <a:gd name="connsiteX7" fmla="*/ 180836 w 361674"/>
                <a:gd name="connsiteY7" fmla="*/ 13407 h 361333"/>
                <a:gd name="connsiteX8" fmla="*/ 348891 w 361674"/>
                <a:gd name="connsiteY8" fmla="*/ 181305 h 361333"/>
                <a:gd name="connsiteX9" fmla="*/ 180836 w 361674"/>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4" h="361333">
                  <a:moveTo>
                    <a:pt x="180836" y="0"/>
                  </a:moveTo>
                  <a:cubicBezTo>
                    <a:pt x="80513" y="0"/>
                    <a:pt x="0" y="81077"/>
                    <a:pt x="0" y="180667"/>
                  </a:cubicBezTo>
                  <a:cubicBezTo>
                    <a:pt x="0" y="280895"/>
                    <a:pt x="81152" y="361334"/>
                    <a:pt x="180836" y="361334"/>
                  </a:cubicBezTo>
                  <a:cubicBezTo>
                    <a:pt x="280518" y="361334"/>
                    <a:pt x="361671" y="280257"/>
                    <a:pt x="361671" y="180667"/>
                  </a:cubicBezTo>
                  <a:cubicBezTo>
                    <a:pt x="362310" y="81077"/>
                    <a:pt x="281157" y="0"/>
                    <a:pt x="180836" y="0"/>
                  </a:cubicBezTo>
                  <a:close/>
                  <a:moveTo>
                    <a:pt x="180836" y="349204"/>
                  </a:moveTo>
                  <a:cubicBezTo>
                    <a:pt x="88181" y="349204"/>
                    <a:pt x="12780" y="273873"/>
                    <a:pt x="12780" y="181305"/>
                  </a:cubicBezTo>
                  <a:cubicBezTo>
                    <a:pt x="12780" y="88738"/>
                    <a:pt x="88181" y="13407"/>
                    <a:pt x="180836" y="13407"/>
                  </a:cubicBezTo>
                  <a:cubicBezTo>
                    <a:pt x="273490" y="13407"/>
                    <a:pt x="348891" y="88738"/>
                    <a:pt x="348891" y="181305"/>
                  </a:cubicBezTo>
                  <a:cubicBezTo>
                    <a:pt x="349530" y="273873"/>
                    <a:pt x="274128" y="349204"/>
                    <a:pt x="180836"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5" name="Graphic 4">
              <a:extLst>
                <a:ext uri="{FF2B5EF4-FFF2-40B4-BE49-F238E27FC236}">
                  <a16:creationId xmlns:a16="http://schemas.microsoft.com/office/drawing/2014/main" id="{CEB3785F-E90D-DDCE-DDB7-1529C9D6A8D6}"/>
                </a:ext>
              </a:extLst>
            </p:cNvPr>
            <p:cNvSpPr/>
            <p:nvPr/>
          </p:nvSpPr>
          <p:spPr>
            <a:xfrm>
              <a:off x="3711275"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5975"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6" name="Graphic 4">
              <a:extLst>
                <a:ext uri="{FF2B5EF4-FFF2-40B4-BE49-F238E27FC236}">
                  <a16:creationId xmlns:a16="http://schemas.microsoft.com/office/drawing/2014/main" id="{7891DA98-DB08-BCFC-9701-E04BA43F6E2A}"/>
                </a:ext>
              </a:extLst>
            </p:cNvPr>
            <p:cNvSpPr/>
            <p:nvPr/>
          </p:nvSpPr>
          <p:spPr>
            <a:xfrm>
              <a:off x="3702717" y="4938811"/>
              <a:ext cx="58010" cy="148108"/>
            </a:xfrm>
            <a:custGeom>
              <a:avLst/>
              <a:gdLst>
                <a:gd name="connsiteX0" fmla="*/ 36034 w 58010"/>
                <a:gd name="connsiteY0" fmla="*/ 0 h 148108"/>
                <a:gd name="connsiteX1" fmla="*/ 21337 w 58010"/>
                <a:gd name="connsiteY1" fmla="*/ 0 h 148108"/>
                <a:gd name="connsiteX2" fmla="*/ 1494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2424 w 58010"/>
                <a:gd name="connsiteY19" fmla="*/ 5107 h 148108"/>
                <a:gd name="connsiteX20" fmla="*/ 36034 w 58010"/>
                <a:gd name="connsiteY20" fmla="*/ 0 h 148108"/>
                <a:gd name="connsiteX21" fmla="*/ 14309 w 58010"/>
                <a:gd name="connsiteY21" fmla="*/ 72778 h 148108"/>
                <a:gd name="connsiteX22" fmla="*/ 26449 w 58010"/>
                <a:gd name="connsiteY22" fmla="*/ 12768 h 148108"/>
                <a:gd name="connsiteX23" fmla="*/ 30283 w 58010"/>
                <a:gd name="connsiteY23" fmla="*/ 12768 h 148108"/>
                <a:gd name="connsiteX24" fmla="*/ 43063 w 58010"/>
                <a:gd name="connsiteY24" fmla="*/ 72778 h 148108"/>
                <a:gd name="connsiteX25" fmla="*/ 14309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034" y="0"/>
                  </a:moveTo>
                  <a:lnTo>
                    <a:pt x="21337" y="0"/>
                  </a:lnTo>
                  <a:cubicBezTo>
                    <a:pt x="18142" y="0"/>
                    <a:pt x="15587" y="1915"/>
                    <a:pt x="1494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4"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715"/>
                    <a:pt x="58399" y="79800"/>
                    <a:pt x="57760" y="77885"/>
                  </a:cubicBezTo>
                  <a:lnTo>
                    <a:pt x="42424" y="5107"/>
                  </a:lnTo>
                  <a:cubicBezTo>
                    <a:pt x="41785" y="1915"/>
                    <a:pt x="39229" y="0"/>
                    <a:pt x="36034" y="0"/>
                  </a:cubicBezTo>
                  <a:close/>
                  <a:moveTo>
                    <a:pt x="14309" y="72778"/>
                  </a:moveTo>
                  <a:lnTo>
                    <a:pt x="26449" y="12768"/>
                  </a:lnTo>
                  <a:lnTo>
                    <a:pt x="30283" y="12768"/>
                  </a:lnTo>
                  <a:lnTo>
                    <a:pt x="43063" y="72778"/>
                  </a:lnTo>
                  <a:lnTo>
                    <a:pt x="14309"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7" name="Graphic 4">
              <a:extLst>
                <a:ext uri="{FF2B5EF4-FFF2-40B4-BE49-F238E27FC236}">
                  <a16:creationId xmlns:a16="http://schemas.microsoft.com/office/drawing/2014/main" id="{15345D53-0B20-69F5-3693-CA53928FFECC}"/>
                </a:ext>
              </a:extLst>
            </p:cNvPr>
            <p:cNvSpPr/>
            <p:nvPr/>
          </p:nvSpPr>
          <p:spPr>
            <a:xfrm>
              <a:off x="3654404" y="4942003"/>
              <a:ext cx="53675" cy="53625"/>
            </a:xfrm>
            <a:custGeom>
              <a:avLst/>
              <a:gdLst>
                <a:gd name="connsiteX0" fmla="*/ 51759 w 53675"/>
                <a:gd name="connsiteY0" fmla="*/ 1915 h 53625"/>
                <a:gd name="connsiteX1" fmla="*/ 42812 w 53675"/>
                <a:gd name="connsiteY1" fmla="*/ 1915 h 53625"/>
                <a:gd name="connsiteX2" fmla="*/ 1917 w 53675"/>
                <a:gd name="connsiteY2" fmla="*/ 42773 h 53625"/>
                <a:gd name="connsiteX3" fmla="*/ 1917 w 53675"/>
                <a:gd name="connsiteY3" fmla="*/ 51710 h 53625"/>
                <a:gd name="connsiteX4" fmla="*/ 6390 w 53675"/>
                <a:gd name="connsiteY4" fmla="*/ 53626 h 53625"/>
                <a:gd name="connsiteX5" fmla="*/ 10863 w 53675"/>
                <a:gd name="connsiteY5" fmla="*/ 51710 h 53625"/>
                <a:gd name="connsiteX6" fmla="*/ 51759 w 53675"/>
                <a:gd name="connsiteY6" fmla="*/ 10853 h 53625"/>
                <a:gd name="connsiteX7" fmla="*/ 51759 w 53675"/>
                <a:gd name="connsiteY7" fmla="*/ 1915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1915"/>
                  </a:moveTo>
                  <a:cubicBezTo>
                    <a:pt x="49202" y="-638"/>
                    <a:pt x="45369" y="-638"/>
                    <a:pt x="42812" y="1915"/>
                  </a:cubicBezTo>
                  <a:lnTo>
                    <a:pt x="1917" y="42773"/>
                  </a:lnTo>
                  <a:cubicBezTo>
                    <a:pt x="-639" y="45326"/>
                    <a:pt x="-639" y="49157"/>
                    <a:pt x="1917" y="51710"/>
                  </a:cubicBezTo>
                  <a:cubicBezTo>
                    <a:pt x="3195" y="52987"/>
                    <a:pt x="5112" y="53626"/>
                    <a:pt x="6390" y="53626"/>
                  </a:cubicBezTo>
                  <a:cubicBezTo>
                    <a:pt x="7668" y="53626"/>
                    <a:pt x="9585" y="52987"/>
                    <a:pt x="10863" y="51710"/>
                  </a:cubicBezTo>
                  <a:lnTo>
                    <a:pt x="51759" y="10853"/>
                  </a:lnTo>
                  <a:cubicBezTo>
                    <a:pt x="54315" y="8938"/>
                    <a:pt x="54315" y="4469"/>
                    <a:pt x="51759" y="191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8" name="Graphic 4">
              <a:extLst>
                <a:ext uri="{FF2B5EF4-FFF2-40B4-BE49-F238E27FC236}">
                  <a16:creationId xmlns:a16="http://schemas.microsoft.com/office/drawing/2014/main" id="{AC1FE6D3-8F48-AD64-976F-05D450A66E44}"/>
                </a:ext>
              </a:extLst>
            </p:cNvPr>
            <p:cNvSpPr/>
            <p:nvPr/>
          </p:nvSpPr>
          <p:spPr>
            <a:xfrm>
              <a:off x="3831406"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6614"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9" name="Graphic 4">
              <a:extLst>
                <a:ext uri="{FF2B5EF4-FFF2-40B4-BE49-F238E27FC236}">
                  <a16:creationId xmlns:a16="http://schemas.microsoft.com/office/drawing/2014/main" id="{CAF2F433-45DD-150C-AB29-CBEBDC46FB7E}"/>
                </a:ext>
              </a:extLst>
            </p:cNvPr>
            <p:cNvSpPr/>
            <p:nvPr/>
          </p:nvSpPr>
          <p:spPr>
            <a:xfrm>
              <a:off x="3822848" y="4938811"/>
              <a:ext cx="58010" cy="148108"/>
            </a:xfrm>
            <a:custGeom>
              <a:avLst/>
              <a:gdLst>
                <a:gd name="connsiteX0" fmla="*/ 36673 w 58010"/>
                <a:gd name="connsiteY0" fmla="*/ 0 h 148108"/>
                <a:gd name="connsiteX1" fmla="*/ 21977 w 58010"/>
                <a:gd name="connsiteY1" fmla="*/ 0 h 148108"/>
                <a:gd name="connsiteX2" fmla="*/ 1558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3063 w 58010"/>
                <a:gd name="connsiteY19" fmla="*/ 5107 h 148108"/>
                <a:gd name="connsiteX20" fmla="*/ 36673 w 58010"/>
                <a:gd name="connsiteY20" fmla="*/ 0 h 148108"/>
                <a:gd name="connsiteX21" fmla="*/ 14947 w 58010"/>
                <a:gd name="connsiteY21" fmla="*/ 72778 h 148108"/>
                <a:gd name="connsiteX22" fmla="*/ 27727 w 58010"/>
                <a:gd name="connsiteY22" fmla="*/ 12768 h 148108"/>
                <a:gd name="connsiteX23" fmla="*/ 31561 w 58010"/>
                <a:gd name="connsiteY23" fmla="*/ 12768 h 148108"/>
                <a:gd name="connsiteX24" fmla="*/ 43702 w 58010"/>
                <a:gd name="connsiteY24" fmla="*/ 72778 h 148108"/>
                <a:gd name="connsiteX25" fmla="*/ 14947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673" y="0"/>
                  </a:moveTo>
                  <a:lnTo>
                    <a:pt x="21977" y="0"/>
                  </a:lnTo>
                  <a:cubicBezTo>
                    <a:pt x="18782" y="0"/>
                    <a:pt x="16225" y="1915"/>
                    <a:pt x="1558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5"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077"/>
                    <a:pt x="58399" y="79800"/>
                    <a:pt x="57760" y="77885"/>
                  </a:cubicBezTo>
                  <a:lnTo>
                    <a:pt x="43063" y="5107"/>
                  </a:lnTo>
                  <a:cubicBezTo>
                    <a:pt x="42424" y="1915"/>
                    <a:pt x="39868" y="0"/>
                    <a:pt x="36673" y="0"/>
                  </a:cubicBezTo>
                  <a:close/>
                  <a:moveTo>
                    <a:pt x="14947" y="72778"/>
                  </a:moveTo>
                  <a:lnTo>
                    <a:pt x="27727" y="12768"/>
                  </a:lnTo>
                  <a:lnTo>
                    <a:pt x="31561" y="12768"/>
                  </a:lnTo>
                  <a:lnTo>
                    <a:pt x="43702" y="72778"/>
                  </a:lnTo>
                  <a:lnTo>
                    <a:pt x="14947"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50" name="Graphic 4">
              <a:extLst>
                <a:ext uri="{FF2B5EF4-FFF2-40B4-BE49-F238E27FC236}">
                  <a16:creationId xmlns:a16="http://schemas.microsoft.com/office/drawing/2014/main" id="{82D503D1-D71C-8E66-1DEA-D4E99EEA7877}"/>
                </a:ext>
              </a:extLst>
            </p:cNvPr>
            <p:cNvSpPr/>
            <p:nvPr/>
          </p:nvSpPr>
          <p:spPr>
            <a:xfrm>
              <a:off x="3871662" y="4942003"/>
              <a:ext cx="53675" cy="53625"/>
            </a:xfrm>
            <a:custGeom>
              <a:avLst/>
              <a:gdLst>
                <a:gd name="connsiteX0" fmla="*/ 51759 w 53675"/>
                <a:gd name="connsiteY0" fmla="*/ 42773 h 53625"/>
                <a:gd name="connsiteX1" fmla="*/ 10863 w 53675"/>
                <a:gd name="connsiteY1" fmla="*/ 1915 h 53625"/>
                <a:gd name="connsiteX2" fmla="*/ 1917 w 53675"/>
                <a:gd name="connsiteY2" fmla="*/ 1915 h 53625"/>
                <a:gd name="connsiteX3" fmla="*/ 1917 w 53675"/>
                <a:gd name="connsiteY3" fmla="*/ 10853 h 53625"/>
                <a:gd name="connsiteX4" fmla="*/ 42812 w 53675"/>
                <a:gd name="connsiteY4" fmla="*/ 51710 h 53625"/>
                <a:gd name="connsiteX5" fmla="*/ 47285 w 53675"/>
                <a:gd name="connsiteY5" fmla="*/ 53626 h 53625"/>
                <a:gd name="connsiteX6" fmla="*/ 51759 w 53675"/>
                <a:gd name="connsiteY6" fmla="*/ 51710 h 53625"/>
                <a:gd name="connsiteX7" fmla="*/ 51759 w 53675"/>
                <a:gd name="connsiteY7" fmla="*/ 42773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42773"/>
                  </a:moveTo>
                  <a:lnTo>
                    <a:pt x="10863" y="1915"/>
                  </a:lnTo>
                  <a:cubicBezTo>
                    <a:pt x="8307" y="-638"/>
                    <a:pt x="4473" y="-638"/>
                    <a:pt x="1917" y="1915"/>
                  </a:cubicBezTo>
                  <a:cubicBezTo>
                    <a:pt x="-639" y="4469"/>
                    <a:pt x="-639" y="8299"/>
                    <a:pt x="1917" y="10853"/>
                  </a:cubicBezTo>
                  <a:lnTo>
                    <a:pt x="42812" y="51710"/>
                  </a:lnTo>
                  <a:cubicBezTo>
                    <a:pt x="44091" y="52987"/>
                    <a:pt x="46007" y="53626"/>
                    <a:pt x="47285" y="53626"/>
                  </a:cubicBezTo>
                  <a:cubicBezTo>
                    <a:pt x="48564" y="53626"/>
                    <a:pt x="50480" y="52987"/>
                    <a:pt x="51759" y="51710"/>
                  </a:cubicBezTo>
                  <a:cubicBezTo>
                    <a:pt x="54315" y="49157"/>
                    <a:pt x="54315" y="45326"/>
                    <a:pt x="51759" y="42773"/>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51" name="Graphic 4">
              <a:extLst>
                <a:ext uri="{FF2B5EF4-FFF2-40B4-BE49-F238E27FC236}">
                  <a16:creationId xmlns:a16="http://schemas.microsoft.com/office/drawing/2014/main" id="{24833C0F-7696-5306-21A3-D827175732AB}"/>
                </a:ext>
              </a:extLst>
            </p:cNvPr>
            <p:cNvSpPr/>
            <p:nvPr/>
          </p:nvSpPr>
          <p:spPr>
            <a:xfrm>
              <a:off x="3751669" y="4865232"/>
              <a:ext cx="79359" cy="77408"/>
            </a:xfrm>
            <a:custGeom>
              <a:avLst/>
              <a:gdLst>
                <a:gd name="connsiteX0" fmla="*/ 75903 w 79359"/>
                <a:gd name="connsiteY0" fmla="*/ 76770 h 77408"/>
                <a:gd name="connsiteX1" fmla="*/ 78459 w 79359"/>
                <a:gd name="connsiteY1" fmla="*/ 68471 h 77408"/>
                <a:gd name="connsiteX2" fmla="*/ 45870 w 79359"/>
                <a:gd name="connsiteY2" fmla="*/ 3355 h 77408"/>
                <a:gd name="connsiteX3" fmla="*/ 39480 w 79359"/>
                <a:gd name="connsiteY3" fmla="*/ 163 h 77408"/>
                <a:gd name="connsiteX4" fmla="*/ 33090 w 79359"/>
                <a:gd name="connsiteY4" fmla="*/ 3355 h 77408"/>
                <a:gd name="connsiteX5" fmla="*/ 501 w 79359"/>
                <a:gd name="connsiteY5" fmla="*/ 68471 h 77408"/>
                <a:gd name="connsiteX6" fmla="*/ 3057 w 79359"/>
                <a:gd name="connsiteY6" fmla="*/ 76770 h 77408"/>
                <a:gd name="connsiteX7" fmla="*/ 5613 w 79359"/>
                <a:gd name="connsiteY7" fmla="*/ 77409 h 77408"/>
                <a:gd name="connsiteX8" fmla="*/ 11364 w 79359"/>
                <a:gd name="connsiteY8" fmla="*/ 73578 h 77408"/>
                <a:gd name="connsiteX9" fmla="*/ 38841 w 79359"/>
                <a:gd name="connsiteY9" fmla="*/ 18676 h 77408"/>
                <a:gd name="connsiteX10" fmla="*/ 66318 w 79359"/>
                <a:gd name="connsiteY10" fmla="*/ 73578 h 77408"/>
                <a:gd name="connsiteX11" fmla="*/ 72069 w 79359"/>
                <a:gd name="connsiteY11" fmla="*/ 77409 h 77408"/>
                <a:gd name="connsiteX12" fmla="*/ 75903 w 79359"/>
                <a:gd name="connsiteY12" fmla="*/ 76770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59" h="77408">
                  <a:moveTo>
                    <a:pt x="75903" y="76770"/>
                  </a:moveTo>
                  <a:cubicBezTo>
                    <a:pt x="79098" y="75494"/>
                    <a:pt x="80376" y="71663"/>
                    <a:pt x="78459" y="68471"/>
                  </a:cubicBezTo>
                  <a:lnTo>
                    <a:pt x="45870" y="3355"/>
                  </a:lnTo>
                  <a:cubicBezTo>
                    <a:pt x="44592" y="801"/>
                    <a:pt x="42036" y="-476"/>
                    <a:pt x="39480" y="163"/>
                  </a:cubicBezTo>
                  <a:cubicBezTo>
                    <a:pt x="36924" y="163"/>
                    <a:pt x="34368" y="1440"/>
                    <a:pt x="33090" y="3355"/>
                  </a:cubicBezTo>
                  <a:lnTo>
                    <a:pt x="501" y="68471"/>
                  </a:lnTo>
                  <a:cubicBezTo>
                    <a:pt x="-777" y="71663"/>
                    <a:pt x="501" y="75494"/>
                    <a:pt x="3057" y="76770"/>
                  </a:cubicBezTo>
                  <a:cubicBezTo>
                    <a:pt x="3696" y="77409"/>
                    <a:pt x="4974" y="77409"/>
                    <a:pt x="5613" y="77409"/>
                  </a:cubicBezTo>
                  <a:cubicBezTo>
                    <a:pt x="8169" y="77409"/>
                    <a:pt x="10086" y="76132"/>
                    <a:pt x="11364" y="73578"/>
                  </a:cubicBezTo>
                  <a:lnTo>
                    <a:pt x="38841" y="18676"/>
                  </a:lnTo>
                  <a:lnTo>
                    <a:pt x="66318" y="73578"/>
                  </a:lnTo>
                  <a:cubicBezTo>
                    <a:pt x="67596" y="76132"/>
                    <a:pt x="69513" y="77409"/>
                    <a:pt x="72069" y="77409"/>
                  </a:cubicBezTo>
                  <a:cubicBezTo>
                    <a:pt x="73986" y="77409"/>
                    <a:pt x="75264" y="77409"/>
                    <a:pt x="75903" y="76770"/>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grpSp>
      <p:grpSp>
        <p:nvGrpSpPr>
          <p:cNvPr id="52" name="Graphic 4">
            <a:extLst>
              <a:ext uri="{FF2B5EF4-FFF2-40B4-BE49-F238E27FC236}">
                <a16:creationId xmlns:a16="http://schemas.microsoft.com/office/drawing/2014/main" id="{A6C25AFD-C539-8621-777C-849EA6C9DF3F}"/>
              </a:ext>
            </a:extLst>
          </p:cNvPr>
          <p:cNvGrpSpPr/>
          <p:nvPr/>
        </p:nvGrpSpPr>
        <p:grpSpPr>
          <a:xfrm>
            <a:off x="3712886" y="2155882"/>
            <a:ext cx="205740" cy="205740"/>
            <a:chOff x="9887149" y="1402085"/>
            <a:chExt cx="361670" cy="361333"/>
          </a:xfrm>
          <a:solidFill>
            <a:schemeClr val="accent2"/>
          </a:solidFill>
        </p:grpSpPr>
        <p:sp>
          <p:nvSpPr>
            <p:cNvPr id="53" name="Graphic 4">
              <a:extLst>
                <a:ext uri="{FF2B5EF4-FFF2-40B4-BE49-F238E27FC236}">
                  <a16:creationId xmlns:a16="http://schemas.microsoft.com/office/drawing/2014/main" id="{E1E8B2E8-9979-F479-73CC-9ADD4478BFA9}"/>
                </a:ext>
              </a:extLst>
            </p:cNvPr>
            <p:cNvSpPr/>
            <p:nvPr/>
          </p:nvSpPr>
          <p:spPr>
            <a:xfrm>
              <a:off x="9887149" y="1402085"/>
              <a:ext cx="361670" cy="361333"/>
            </a:xfrm>
            <a:custGeom>
              <a:avLst/>
              <a:gdLst>
                <a:gd name="connsiteX0" fmla="*/ 180835 w 361670"/>
                <a:gd name="connsiteY0" fmla="*/ 0 h 361333"/>
                <a:gd name="connsiteX1" fmla="*/ 0 w 361670"/>
                <a:gd name="connsiteY1" fmla="*/ 180667 h 361333"/>
                <a:gd name="connsiteX2" fmla="*/ 180835 w 361670"/>
                <a:gd name="connsiteY2" fmla="*/ 361333 h 361333"/>
                <a:gd name="connsiteX3" fmla="*/ 361670 w 361670"/>
                <a:gd name="connsiteY3" fmla="*/ 180667 h 361333"/>
                <a:gd name="connsiteX4" fmla="*/ 180835 w 361670"/>
                <a:gd name="connsiteY4" fmla="*/ 0 h 361333"/>
                <a:gd name="connsiteX5" fmla="*/ 180835 w 361670"/>
                <a:gd name="connsiteY5" fmla="*/ 349204 h 361333"/>
                <a:gd name="connsiteX6" fmla="*/ 12780 w 361670"/>
                <a:gd name="connsiteY6" fmla="*/ 181305 h 361333"/>
                <a:gd name="connsiteX7" fmla="*/ 180835 w 361670"/>
                <a:gd name="connsiteY7" fmla="*/ 13406 h 361333"/>
                <a:gd name="connsiteX8" fmla="*/ 348890 w 361670"/>
                <a:gd name="connsiteY8" fmla="*/ 181305 h 361333"/>
                <a:gd name="connsiteX9" fmla="*/ 180835 w 361670"/>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0" h="361333">
                  <a:moveTo>
                    <a:pt x="180835" y="0"/>
                  </a:moveTo>
                  <a:cubicBezTo>
                    <a:pt x="80513" y="0"/>
                    <a:pt x="0" y="81077"/>
                    <a:pt x="0" y="180667"/>
                  </a:cubicBezTo>
                  <a:cubicBezTo>
                    <a:pt x="0" y="280257"/>
                    <a:pt x="81152" y="361333"/>
                    <a:pt x="180835" y="361333"/>
                  </a:cubicBezTo>
                  <a:cubicBezTo>
                    <a:pt x="281157" y="361333"/>
                    <a:pt x="361670" y="280257"/>
                    <a:pt x="361670" y="180667"/>
                  </a:cubicBezTo>
                  <a:cubicBezTo>
                    <a:pt x="361670" y="81077"/>
                    <a:pt x="281157" y="0"/>
                    <a:pt x="180835" y="0"/>
                  </a:cubicBezTo>
                  <a:close/>
                  <a:moveTo>
                    <a:pt x="180835" y="349204"/>
                  </a:moveTo>
                  <a:cubicBezTo>
                    <a:pt x="88181" y="349204"/>
                    <a:pt x="12780" y="273873"/>
                    <a:pt x="12780" y="181305"/>
                  </a:cubicBezTo>
                  <a:cubicBezTo>
                    <a:pt x="12780" y="88737"/>
                    <a:pt x="88181" y="13406"/>
                    <a:pt x="180835" y="13406"/>
                  </a:cubicBezTo>
                  <a:cubicBezTo>
                    <a:pt x="273489" y="13406"/>
                    <a:pt x="348890" y="88737"/>
                    <a:pt x="348890" y="181305"/>
                  </a:cubicBezTo>
                  <a:cubicBezTo>
                    <a:pt x="348890" y="273873"/>
                    <a:pt x="273489" y="349204"/>
                    <a:pt x="180835"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54" name="Graphic 4">
              <a:extLst>
                <a:ext uri="{FF2B5EF4-FFF2-40B4-BE49-F238E27FC236}">
                  <a16:creationId xmlns:a16="http://schemas.microsoft.com/office/drawing/2014/main" id="{486A53D8-6630-807F-AE03-F91D9F551979}"/>
                </a:ext>
              </a:extLst>
            </p:cNvPr>
            <p:cNvSpPr/>
            <p:nvPr/>
          </p:nvSpPr>
          <p:spPr>
            <a:xfrm>
              <a:off x="9952965" y="1507420"/>
              <a:ext cx="230676" cy="151300"/>
            </a:xfrm>
            <a:custGeom>
              <a:avLst/>
              <a:gdLst>
                <a:gd name="connsiteX0" fmla="*/ 223648 w 230676"/>
                <a:gd name="connsiteY0" fmla="*/ 0 h 151300"/>
                <a:gd name="connsiteX1" fmla="*/ 40896 w 230676"/>
                <a:gd name="connsiteY1" fmla="*/ 0 h 151300"/>
                <a:gd name="connsiteX2" fmla="*/ 34506 w 230676"/>
                <a:gd name="connsiteY2" fmla="*/ 6384 h 151300"/>
                <a:gd name="connsiteX3" fmla="*/ 34506 w 230676"/>
                <a:gd name="connsiteY3" fmla="*/ 34473 h 151300"/>
                <a:gd name="connsiteX4" fmla="*/ 6390 w 230676"/>
                <a:gd name="connsiteY4" fmla="*/ 34473 h 151300"/>
                <a:gd name="connsiteX5" fmla="*/ 0 w 230676"/>
                <a:gd name="connsiteY5" fmla="*/ 40857 h 151300"/>
                <a:gd name="connsiteX6" fmla="*/ 0 w 230676"/>
                <a:gd name="connsiteY6" fmla="*/ 144916 h 151300"/>
                <a:gd name="connsiteX7" fmla="*/ 6390 w 230676"/>
                <a:gd name="connsiteY7" fmla="*/ 151300 h 151300"/>
                <a:gd name="connsiteX8" fmla="*/ 189142 w 230676"/>
                <a:gd name="connsiteY8" fmla="*/ 151300 h 151300"/>
                <a:gd name="connsiteX9" fmla="*/ 195532 w 230676"/>
                <a:gd name="connsiteY9" fmla="*/ 144916 h 151300"/>
                <a:gd name="connsiteX10" fmla="*/ 195532 w 230676"/>
                <a:gd name="connsiteY10" fmla="*/ 116188 h 151300"/>
                <a:gd name="connsiteX11" fmla="*/ 198088 w 230676"/>
                <a:gd name="connsiteY11" fmla="*/ 116827 h 151300"/>
                <a:gd name="connsiteX12" fmla="*/ 224287 w 230676"/>
                <a:gd name="connsiteY12" fmla="*/ 116827 h 151300"/>
                <a:gd name="connsiteX13" fmla="*/ 230677 w 230676"/>
                <a:gd name="connsiteY13" fmla="*/ 110443 h 151300"/>
                <a:gd name="connsiteX14" fmla="*/ 230677 w 230676"/>
                <a:gd name="connsiteY14" fmla="*/ 6384 h 151300"/>
                <a:gd name="connsiteX15" fmla="*/ 223648 w 230676"/>
                <a:gd name="connsiteY15" fmla="*/ 0 h 151300"/>
                <a:gd name="connsiteX16" fmla="*/ 182752 w 230676"/>
                <a:gd name="connsiteY16" fmla="*/ 139171 h 151300"/>
                <a:gd name="connsiteX17" fmla="*/ 12780 w 230676"/>
                <a:gd name="connsiteY17" fmla="*/ 139171 h 151300"/>
                <a:gd name="connsiteX18" fmla="*/ 12780 w 230676"/>
                <a:gd name="connsiteY18" fmla="*/ 47880 h 151300"/>
                <a:gd name="connsiteX19" fmla="*/ 182752 w 230676"/>
                <a:gd name="connsiteY19" fmla="*/ 47880 h 151300"/>
                <a:gd name="connsiteX20" fmla="*/ 182752 w 230676"/>
                <a:gd name="connsiteY20" fmla="*/ 139171 h 151300"/>
                <a:gd name="connsiteX21" fmla="*/ 217258 w 230676"/>
                <a:gd name="connsiteY21" fmla="*/ 104059 h 151300"/>
                <a:gd name="connsiteX22" fmla="*/ 197449 w 230676"/>
                <a:gd name="connsiteY22" fmla="*/ 104059 h 151300"/>
                <a:gd name="connsiteX23" fmla="*/ 194893 w 230676"/>
                <a:gd name="connsiteY23" fmla="*/ 104697 h 151300"/>
                <a:gd name="connsiteX24" fmla="*/ 194893 w 230676"/>
                <a:gd name="connsiteY24" fmla="*/ 40857 h 151300"/>
                <a:gd name="connsiteX25" fmla="*/ 188503 w 230676"/>
                <a:gd name="connsiteY25" fmla="*/ 34473 h 151300"/>
                <a:gd name="connsiteX26" fmla="*/ 47286 w 230676"/>
                <a:gd name="connsiteY26" fmla="*/ 34473 h 151300"/>
                <a:gd name="connsiteX27" fmla="*/ 47286 w 230676"/>
                <a:gd name="connsiteY27" fmla="*/ 12768 h 151300"/>
                <a:gd name="connsiteX28" fmla="*/ 217258 w 230676"/>
                <a:gd name="connsiteY28" fmla="*/ 12768 h 151300"/>
                <a:gd name="connsiteX29" fmla="*/ 217258 w 230676"/>
                <a:gd name="connsiteY29" fmla="*/ 104059 h 15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676" h="151300">
                  <a:moveTo>
                    <a:pt x="223648" y="0"/>
                  </a:moveTo>
                  <a:lnTo>
                    <a:pt x="40896" y="0"/>
                  </a:lnTo>
                  <a:cubicBezTo>
                    <a:pt x="37062" y="0"/>
                    <a:pt x="34506" y="2554"/>
                    <a:pt x="34506" y="6384"/>
                  </a:cubicBezTo>
                  <a:lnTo>
                    <a:pt x="34506" y="34473"/>
                  </a:lnTo>
                  <a:lnTo>
                    <a:pt x="6390" y="34473"/>
                  </a:lnTo>
                  <a:cubicBezTo>
                    <a:pt x="2556" y="34473"/>
                    <a:pt x="0" y="37027"/>
                    <a:pt x="0" y="40857"/>
                  </a:cubicBezTo>
                  <a:lnTo>
                    <a:pt x="0" y="144916"/>
                  </a:lnTo>
                  <a:cubicBezTo>
                    <a:pt x="0" y="148747"/>
                    <a:pt x="2556" y="151300"/>
                    <a:pt x="6390" y="151300"/>
                  </a:cubicBezTo>
                  <a:lnTo>
                    <a:pt x="189142" y="151300"/>
                  </a:lnTo>
                  <a:cubicBezTo>
                    <a:pt x="192977" y="151300"/>
                    <a:pt x="195532" y="148747"/>
                    <a:pt x="195532" y="144916"/>
                  </a:cubicBezTo>
                  <a:lnTo>
                    <a:pt x="195532" y="116188"/>
                  </a:lnTo>
                  <a:cubicBezTo>
                    <a:pt x="196172" y="116188"/>
                    <a:pt x="196810" y="116827"/>
                    <a:pt x="198088" y="116827"/>
                  </a:cubicBezTo>
                  <a:lnTo>
                    <a:pt x="224287" y="116827"/>
                  </a:lnTo>
                  <a:cubicBezTo>
                    <a:pt x="228121" y="116827"/>
                    <a:pt x="230677" y="114273"/>
                    <a:pt x="230677" y="110443"/>
                  </a:cubicBezTo>
                  <a:lnTo>
                    <a:pt x="230677" y="6384"/>
                  </a:lnTo>
                  <a:cubicBezTo>
                    <a:pt x="230038" y="3192"/>
                    <a:pt x="227482" y="0"/>
                    <a:pt x="223648" y="0"/>
                  </a:cubicBezTo>
                  <a:close/>
                  <a:moveTo>
                    <a:pt x="182752" y="139171"/>
                  </a:moveTo>
                  <a:lnTo>
                    <a:pt x="12780" y="139171"/>
                  </a:lnTo>
                  <a:lnTo>
                    <a:pt x="12780" y="47880"/>
                  </a:lnTo>
                  <a:lnTo>
                    <a:pt x="182752" y="47880"/>
                  </a:lnTo>
                  <a:lnTo>
                    <a:pt x="182752" y="139171"/>
                  </a:lnTo>
                  <a:close/>
                  <a:moveTo>
                    <a:pt x="217258" y="104059"/>
                  </a:moveTo>
                  <a:lnTo>
                    <a:pt x="197449" y="104059"/>
                  </a:lnTo>
                  <a:cubicBezTo>
                    <a:pt x="196810" y="104059"/>
                    <a:pt x="196172" y="104059"/>
                    <a:pt x="194893" y="104697"/>
                  </a:cubicBezTo>
                  <a:lnTo>
                    <a:pt x="194893" y="40857"/>
                  </a:lnTo>
                  <a:cubicBezTo>
                    <a:pt x="194893" y="37027"/>
                    <a:pt x="192337" y="34473"/>
                    <a:pt x="188503" y="34473"/>
                  </a:cubicBezTo>
                  <a:lnTo>
                    <a:pt x="47286" y="34473"/>
                  </a:lnTo>
                  <a:lnTo>
                    <a:pt x="47286" y="12768"/>
                  </a:lnTo>
                  <a:lnTo>
                    <a:pt x="217258" y="12768"/>
                  </a:lnTo>
                  <a:lnTo>
                    <a:pt x="217258" y="104059"/>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55" name="Graphic 4">
              <a:extLst>
                <a:ext uri="{FF2B5EF4-FFF2-40B4-BE49-F238E27FC236}">
                  <a16:creationId xmlns:a16="http://schemas.microsoft.com/office/drawing/2014/main" id="{6C20446B-6DF3-06F1-6ECE-32F381B5F7CC}"/>
                </a:ext>
              </a:extLst>
            </p:cNvPr>
            <p:cNvSpPr/>
            <p:nvPr/>
          </p:nvSpPr>
          <p:spPr>
            <a:xfrm>
              <a:off x="10033478" y="1564238"/>
              <a:ext cx="35144" cy="73415"/>
            </a:xfrm>
            <a:custGeom>
              <a:avLst/>
              <a:gdLst>
                <a:gd name="connsiteX0" fmla="*/ 17253 w 35144"/>
                <a:gd name="connsiteY0" fmla="*/ 55541 h 73415"/>
                <a:gd name="connsiteX1" fmla="*/ 10225 w 35144"/>
                <a:gd name="connsiteY1" fmla="*/ 48518 h 73415"/>
                <a:gd name="connsiteX2" fmla="*/ 5112 w 35144"/>
                <a:gd name="connsiteY2" fmla="*/ 43411 h 73415"/>
                <a:gd name="connsiteX3" fmla="*/ 0 w 35144"/>
                <a:gd name="connsiteY3" fmla="*/ 48518 h 73415"/>
                <a:gd name="connsiteX4" fmla="*/ 12141 w 35144"/>
                <a:gd name="connsiteY4" fmla="*/ 64478 h 73415"/>
                <a:gd name="connsiteX5" fmla="*/ 12141 w 35144"/>
                <a:gd name="connsiteY5" fmla="*/ 68309 h 73415"/>
                <a:gd name="connsiteX6" fmla="*/ 17253 w 35144"/>
                <a:gd name="connsiteY6" fmla="*/ 73416 h 73415"/>
                <a:gd name="connsiteX7" fmla="*/ 22365 w 35144"/>
                <a:gd name="connsiteY7" fmla="*/ 68309 h 73415"/>
                <a:gd name="connsiteX8" fmla="*/ 22365 w 35144"/>
                <a:gd name="connsiteY8" fmla="*/ 64478 h 73415"/>
                <a:gd name="connsiteX9" fmla="*/ 34506 w 35144"/>
                <a:gd name="connsiteY9" fmla="*/ 48518 h 73415"/>
                <a:gd name="connsiteX10" fmla="*/ 17892 w 35144"/>
                <a:gd name="connsiteY10" fmla="*/ 31920 h 73415"/>
                <a:gd name="connsiteX11" fmla="*/ 10863 w 35144"/>
                <a:gd name="connsiteY11" fmla="*/ 24898 h 73415"/>
                <a:gd name="connsiteX12" fmla="*/ 17892 w 35144"/>
                <a:gd name="connsiteY12" fmla="*/ 17875 h 73415"/>
                <a:gd name="connsiteX13" fmla="*/ 24921 w 35144"/>
                <a:gd name="connsiteY13" fmla="*/ 24898 h 73415"/>
                <a:gd name="connsiteX14" fmla="*/ 30033 w 35144"/>
                <a:gd name="connsiteY14" fmla="*/ 30005 h 73415"/>
                <a:gd name="connsiteX15" fmla="*/ 35145 w 35144"/>
                <a:gd name="connsiteY15" fmla="*/ 24898 h 73415"/>
                <a:gd name="connsiteX16" fmla="*/ 23004 w 35144"/>
                <a:gd name="connsiteY16" fmla="*/ 8938 h 73415"/>
                <a:gd name="connsiteX17" fmla="*/ 23004 w 35144"/>
                <a:gd name="connsiteY17" fmla="*/ 5107 h 73415"/>
                <a:gd name="connsiteX18" fmla="*/ 17892 w 35144"/>
                <a:gd name="connsiteY18" fmla="*/ 0 h 73415"/>
                <a:gd name="connsiteX19" fmla="*/ 12780 w 35144"/>
                <a:gd name="connsiteY19" fmla="*/ 5107 h 73415"/>
                <a:gd name="connsiteX20" fmla="*/ 12780 w 35144"/>
                <a:gd name="connsiteY20" fmla="*/ 8938 h 73415"/>
                <a:gd name="connsiteX21" fmla="*/ 640 w 35144"/>
                <a:gd name="connsiteY21" fmla="*/ 24898 h 73415"/>
                <a:gd name="connsiteX22" fmla="*/ 17253 w 35144"/>
                <a:gd name="connsiteY22" fmla="*/ 41496 h 73415"/>
                <a:gd name="connsiteX23" fmla="*/ 24282 w 35144"/>
                <a:gd name="connsiteY23" fmla="*/ 48518 h 73415"/>
                <a:gd name="connsiteX24" fmla="*/ 17253 w 35144"/>
                <a:gd name="connsiteY24" fmla="*/ 55541 h 7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144" h="73415">
                  <a:moveTo>
                    <a:pt x="17253" y="55541"/>
                  </a:moveTo>
                  <a:cubicBezTo>
                    <a:pt x="13419" y="55541"/>
                    <a:pt x="10225" y="52349"/>
                    <a:pt x="10225" y="48518"/>
                  </a:cubicBezTo>
                  <a:cubicBezTo>
                    <a:pt x="10225" y="45965"/>
                    <a:pt x="8307" y="43411"/>
                    <a:pt x="5112" y="43411"/>
                  </a:cubicBezTo>
                  <a:cubicBezTo>
                    <a:pt x="1917" y="43411"/>
                    <a:pt x="0" y="45326"/>
                    <a:pt x="0" y="48518"/>
                  </a:cubicBezTo>
                  <a:cubicBezTo>
                    <a:pt x="0" y="56179"/>
                    <a:pt x="5112" y="62563"/>
                    <a:pt x="12141" y="64478"/>
                  </a:cubicBezTo>
                  <a:lnTo>
                    <a:pt x="12141" y="68309"/>
                  </a:lnTo>
                  <a:cubicBezTo>
                    <a:pt x="12141" y="70862"/>
                    <a:pt x="14058" y="73416"/>
                    <a:pt x="17253" y="73416"/>
                  </a:cubicBezTo>
                  <a:cubicBezTo>
                    <a:pt x="20448" y="73416"/>
                    <a:pt x="22365" y="71501"/>
                    <a:pt x="22365" y="68309"/>
                  </a:cubicBezTo>
                  <a:lnTo>
                    <a:pt x="22365" y="64478"/>
                  </a:lnTo>
                  <a:cubicBezTo>
                    <a:pt x="29394" y="62563"/>
                    <a:pt x="34506" y="56179"/>
                    <a:pt x="34506" y="48518"/>
                  </a:cubicBezTo>
                  <a:cubicBezTo>
                    <a:pt x="34506" y="38942"/>
                    <a:pt x="26838" y="31920"/>
                    <a:pt x="17892" y="31920"/>
                  </a:cubicBezTo>
                  <a:cubicBezTo>
                    <a:pt x="14058" y="31920"/>
                    <a:pt x="10863" y="28728"/>
                    <a:pt x="10863" y="24898"/>
                  </a:cubicBezTo>
                  <a:cubicBezTo>
                    <a:pt x="10863" y="21067"/>
                    <a:pt x="14058" y="17875"/>
                    <a:pt x="17892" y="17875"/>
                  </a:cubicBezTo>
                  <a:cubicBezTo>
                    <a:pt x="21726" y="17875"/>
                    <a:pt x="24921" y="21067"/>
                    <a:pt x="24921" y="24898"/>
                  </a:cubicBezTo>
                  <a:cubicBezTo>
                    <a:pt x="24921" y="27451"/>
                    <a:pt x="26838" y="30005"/>
                    <a:pt x="30033" y="30005"/>
                  </a:cubicBezTo>
                  <a:cubicBezTo>
                    <a:pt x="33228" y="30005"/>
                    <a:pt x="35145" y="28090"/>
                    <a:pt x="35145" y="24898"/>
                  </a:cubicBezTo>
                  <a:cubicBezTo>
                    <a:pt x="35145" y="17237"/>
                    <a:pt x="30033" y="10853"/>
                    <a:pt x="23004" y="8938"/>
                  </a:cubicBezTo>
                  <a:lnTo>
                    <a:pt x="23004" y="5107"/>
                  </a:lnTo>
                  <a:cubicBezTo>
                    <a:pt x="23004" y="2554"/>
                    <a:pt x="21087" y="0"/>
                    <a:pt x="17892" y="0"/>
                  </a:cubicBezTo>
                  <a:cubicBezTo>
                    <a:pt x="14697" y="0"/>
                    <a:pt x="12780" y="1915"/>
                    <a:pt x="12780" y="5107"/>
                  </a:cubicBezTo>
                  <a:lnTo>
                    <a:pt x="12780" y="8938"/>
                  </a:lnTo>
                  <a:cubicBezTo>
                    <a:pt x="5751" y="10853"/>
                    <a:pt x="640" y="17237"/>
                    <a:pt x="640" y="24898"/>
                  </a:cubicBezTo>
                  <a:cubicBezTo>
                    <a:pt x="640" y="33835"/>
                    <a:pt x="8307" y="41496"/>
                    <a:pt x="17253" y="41496"/>
                  </a:cubicBezTo>
                  <a:cubicBezTo>
                    <a:pt x="21087" y="41496"/>
                    <a:pt x="24282" y="44688"/>
                    <a:pt x="24282" y="48518"/>
                  </a:cubicBezTo>
                  <a:cubicBezTo>
                    <a:pt x="24282" y="52349"/>
                    <a:pt x="21087" y="55541"/>
                    <a:pt x="17253" y="55541"/>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grpSp>
    </p:spTree>
    <p:extLst>
      <p:ext uri="{BB962C8B-B14F-4D97-AF65-F5344CB8AC3E}">
        <p14:creationId xmlns:p14="http://schemas.microsoft.com/office/powerpoint/2010/main" val="1112118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08740-78D5-CB79-67B6-938A7269F91C}"/>
            </a:ext>
          </a:extLst>
        </p:cNvPr>
        <p:cNvGrpSpPr/>
        <p:nvPr/>
      </p:nvGrpSpPr>
      <p:grpSpPr>
        <a:xfrm>
          <a:off x="0" y="0"/>
          <a:ext cx="0" cy="0"/>
          <a:chOff x="0" y="0"/>
          <a:chExt cx="0" cy="0"/>
        </a:xfrm>
      </p:grpSpPr>
      <p:sp>
        <p:nvSpPr>
          <p:cNvPr id="29" name="Title 1">
            <a:extLst>
              <a:ext uri="{FF2B5EF4-FFF2-40B4-BE49-F238E27FC236}">
                <a16:creationId xmlns:a16="http://schemas.microsoft.com/office/drawing/2014/main" id="{615C9C5F-CA6E-C616-FAF1-CCE3EFC3558D}"/>
              </a:ext>
            </a:extLst>
          </p:cNvPr>
          <p:cNvSpPr txBox="1">
            <a:spLocks/>
          </p:cNvSpPr>
          <p:nvPr/>
        </p:nvSpPr>
        <p:spPr>
          <a:xfrm>
            <a:off x="2739433" y="2090803"/>
            <a:ext cx="6396038" cy="1763701"/>
          </a:xfrm>
          <a:prstGeom prst="rect">
            <a:avLst/>
          </a:prstGeom>
        </p:spPr>
        <p:txBody>
          <a:bodyPr vert="horz" lIns="0" tIns="25718" rIns="51435" bIns="0" rtlCol="0" anchor="ctr"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56" normalizeH="0" baseline="0" noProof="0">
                <a:ln>
                  <a:noFill/>
                </a:ln>
                <a:solidFill>
                  <a:srgbClr val="C12637"/>
                </a:solidFill>
                <a:effectLst/>
                <a:uLnTx/>
                <a:uFillTx/>
                <a:latin typeface="Calibri"/>
                <a:ea typeface="Georgia" charset="0"/>
                <a:cs typeface="Georgia" charset="0"/>
              </a:rPr>
              <a:t>PRC</a:t>
            </a:r>
            <a:endParaRPr kumimoji="0" lang="en-US" sz="7200" b="0" i="0" u="none" strike="noStrike" kern="1200" cap="none" spc="-56" normalizeH="0" baseline="0" noProof="0">
              <a:ln>
                <a:noFill/>
              </a:ln>
              <a:solidFill>
                <a:srgbClr val="C12637"/>
              </a:solidFill>
              <a:effectLst/>
              <a:uLnTx/>
              <a:uFillTx/>
              <a:latin typeface="Georgia"/>
              <a:ea typeface="Calibri" charset="0"/>
              <a:cs typeface="Calibri" charset="0"/>
            </a:endParaRPr>
          </a:p>
        </p:txBody>
      </p:sp>
      <p:pic>
        <p:nvPicPr>
          <p:cNvPr id="8" name="Picture 7">
            <a:extLst>
              <a:ext uri="{FF2B5EF4-FFF2-40B4-BE49-F238E27FC236}">
                <a16:creationId xmlns:a16="http://schemas.microsoft.com/office/drawing/2014/main" id="{307FF5E1-5258-ED71-EDD2-604F39E857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 y="-541"/>
            <a:ext cx="9144000" cy="1143000"/>
          </a:xfrm>
          <a:prstGeom prst="rect">
            <a:avLst/>
          </a:prstGeom>
        </p:spPr>
      </p:pic>
      <p:sp>
        <p:nvSpPr>
          <p:cNvPr id="9" name="Slide Number Placeholder 1">
            <a:extLst>
              <a:ext uri="{FF2B5EF4-FFF2-40B4-BE49-F238E27FC236}">
                <a16:creationId xmlns:a16="http://schemas.microsoft.com/office/drawing/2014/main" id="{D87C0191-2886-227B-C8C6-721AB8B28502}"/>
              </a:ext>
            </a:extLst>
          </p:cNvPr>
          <p:cNvSpPr txBox="1">
            <a:spLocks/>
          </p:cNvSpPr>
          <p:nvPr/>
        </p:nvSpPr>
        <p:spPr>
          <a:xfrm>
            <a:off x="8801100" y="4800600"/>
            <a:ext cx="342900" cy="342900"/>
          </a:xfrm>
          <a:prstGeom prst="rect">
            <a:avLst/>
          </a:prstGeom>
        </p:spPr>
        <p:txBody>
          <a:bodyPr vert="horz" lIns="68580" tIns="34290" rIns="68580" bIns="3429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2E0F7AD5-E45F-4736-83CE-D8C26C993A39}" type="slidenum">
              <a:rPr kumimoji="0" lang="en-US" sz="675" b="0" i="0" u="none" strike="noStrike" kern="1200" cap="none" spc="0" normalizeH="0" baseline="0" noProof="0" smtClean="0">
                <a:ln>
                  <a:noFill/>
                </a:ln>
                <a:solidFill>
                  <a:prstClr val="white"/>
                </a:solidFill>
                <a:effectLst/>
                <a:uLnTx/>
                <a:uFillTx/>
                <a:latin typeface="Calibri"/>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36</a:t>
            </a:fld>
            <a:endParaRPr kumimoji="0" lang="en-US" sz="675"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19A3B5E-EB93-393B-F09C-BE6BAB8662AD}"/>
              </a:ext>
            </a:extLst>
          </p:cNvPr>
          <p:cNvSpPr/>
          <p:nvPr/>
        </p:nvSpPr>
        <p:spPr>
          <a:xfrm>
            <a:off x="7487867" y="136073"/>
            <a:ext cx="1650686" cy="2869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Source Sans Pro" panose="020B0503030403020204" pitchFamily="34" charset="0"/>
                <a:ea typeface="+mn-ea"/>
                <a:cs typeface="+mn-cs"/>
              </a:rPr>
              <a:t>Health &amp; Human Services</a:t>
            </a:r>
          </a:p>
        </p:txBody>
      </p:sp>
      <p:pic>
        <p:nvPicPr>
          <p:cNvPr id="12" name="Picture 11" descr="White staircase with an arrow on the top">
            <a:extLst>
              <a:ext uri="{FF2B5EF4-FFF2-40B4-BE49-F238E27FC236}">
                <a16:creationId xmlns:a16="http://schemas.microsoft.com/office/drawing/2014/main" id="{A3FD84CD-1ADF-4D88-8FC5-BA10094930C3}"/>
              </a:ext>
            </a:extLst>
          </p:cNvPr>
          <p:cNvPicPr>
            <a:picLocks noChangeAspect="1"/>
          </p:cNvPicPr>
          <p:nvPr/>
        </p:nvPicPr>
        <p:blipFill>
          <a:blip r:embed="rId4" cstate="email">
            <a:extLst>
              <a:ext uri="{28A0092B-C50C-407E-A947-70E740481C1C}">
                <a14:useLocalDpi xmlns:a14="http://schemas.microsoft.com/office/drawing/2010/main"/>
              </a:ext>
            </a:extLst>
          </a:blip>
          <a:srcRect r="-1212"/>
          <a:stretch>
            <a:fillRect/>
          </a:stretch>
        </p:blipFill>
        <p:spPr>
          <a:xfrm>
            <a:off x="8529" y="1142459"/>
            <a:ext cx="2778468" cy="3562616"/>
          </a:xfrm>
          <a:prstGeom prst="rect">
            <a:avLst/>
          </a:prstGeom>
        </p:spPr>
      </p:pic>
    </p:spTree>
    <p:extLst>
      <p:ext uri="{BB962C8B-B14F-4D97-AF65-F5344CB8AC3E}">
        <p14:creationId xmlns:p14="http://schemas.microsoft.com/office/powerpoint/2010/main" val="3674345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EE561E-9A20-7F03-145C-47CD9542B1BE}"/>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PRC Overview </a:t>
            </a:r>
          </a:p>
        </p:txBody>
      </p:sp>
      <p:grpSp>
        <p:nvGrpSpPr>
          <p:cNvPr id="21" name="Group 20">
            <a:extLst>
              <a:ext uri="{FF2B5EF4-FFF2-40B4-BE49-F238E27FC236}">
                <a16:creationId xmlns:a16="http://schemas.microsoft.com/office/drawing/2014/main" id="{FDF4A2B2-0BE1-BA2B-130F-E87265708342}"/>
              </a:ext>
            </a:extLst>
          </p:cNvPr>
          <p:cNvGrpSpPr/>
          <p:nvPr/>
        </p:nvGrpSpPr>
        <p:grpSpPr>
          <a:xfrm>
            <a:off x="1224209" y="2390225"/>
            <a:ext cx="6695582" cy="2026157"/>
            <a:chOff x="1344044" y="3109147"/>
            <a:chExt cx="8927442" cy="2701543"/>
          </a:xfrm>
        </p:grpSpPr>
        <p:grpSp>
          <p:nvGrpSpPr>
            <p:cNvPr id="20" name="Group 19">
              <a:extLst>
                <a:ext uri="{FF2B5EF4-FFF2-40B4-BE49-F238E27FC236}">
                  <a16:creationId xmlns:a16="http://schemas.microsoft.com/office/drawing/2014/main" id="{2A1376DA-34F2-F833-7680-EC6E271A7B41}"/>
                </a:ext>
              </a:extLst>
            </p:cNvPr>
            <p:cNvGrpSpPr/>
            <p:nvPr/>
          </p:nvGrpSpPr>
          <p:grpSpPr>
            <a:xfrm>
              <a:off x="1344044" y="3109147"/>
              <a:ext cx="2714457" cy="2701543"/>
              <a:chOff x="1920514" y="3129020"/>
              <a:chExt cx="2714457" cy="2701543"/>
            </a:xfrm>
          </p:grpSpPr>
          <p:sp>
            <p:nvSpPr>
              <p:cNvPr id="5" name="object 7">
                <a:extLst>
                  <a:ext uri="{FF2B5EF4-FFF2-40B4-BE49-F238E27FC236}">
                    <a16:creationId xmlns:a16="http://schemas.microsoft.com/office/drawing/2014/main" id="{CFE072B3-FCED-B073-E647-15D5138E38D4}"/>
                  </a:ext>
                </a:extLst>
              </p:cNvPr>
              <p:cNvSpPr txBox="1">
                <a:spLocks/>
              </p:cNvSpPr>
              <p:nvPr/>
            </p:nvSpPr>
            <p:spPr>
              <a:xfrm>
                <a:off x="1920514" y="3129020"/>
                <a:ext cx="2714457" cy="2701543"/>
              </a:xfrm>
              <a:prstGeom prst="rect">
                <a:avLst/>
              </a:prstGeom>
              <a:solidFill>
                <a:schemeClr val="bg1">
                  <a:lumMod val="95000"/>
                  <a:alpha val="50000"/>
                </a:schemeClr>
              </a:solidFill>
              <a:ln w="28575">
                <a:solidFill>
                  <a:schemeClr val="accent2"/>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lvl="0" indent="-128588">
                  <a:lnSpc>
                    <a:spcPct val="115000"/>
                  </a:lnSpc>
                  <a:buClr>
                    <a:schemeClr val="tx1"/>
                  </a:buClr>
                  <a:buSzPct val="100000"/>
                  <a:buFont typeface="Arial" panose="020B0604020202020204" pitchFamily="34" charset="0"/>
                  <a:buChar char="•"/>
                  <a:defRPr/>
                </a:pPr>
                <a:r>
                  <a:rPr lang="en-US" sz="900" kern="0" spc="-4">
                    <a:ea typeface="Open Sans" panose="020B0606030504020204" pitchFamily="34" charset="0"/>
                    <a:cs typeface="Open Sans" panose="020B0606030504020204" pitchFamily="34" charset="0"/>
                  </a:rPr>
                  <a:t>Reduce need for ongoing assistance </a:t>
                </a:r>
              </a:p>
              <a:p>
                <a:pPr marL="128588" lvl="0" indent="-128588">
                  <a:lnSpc>
                    <a:spcPct val="115000"/>
                  </a:lnSpc>
                  <a:buClr>
                    <a:schemeClr val="tx1"/>
                  </a:buClr>
                  <a:buSzPct val="100000"/>
                  <a:buFont typeface="Arial" panose="020B0604020202020204" pitchFamily="34" charset="0"/>
                  <a:buChar char="•"/>
                  <a:defRPr/>
                </a:pPr>
                <a:r>
                  <a:rPr lang="en-US" sz="900" kern="0" spc="-4">
                    <a:ea typeface="Open Sans" panose="020B0606030504020204" pitchFamily="34" charset="0"/>
                    <a:cs typeface="Open Sans" panose="020B0606030504020204" pitchFamily="34" charset="0"/>
                  </a:rPr>
                  <a:t>Increase employment retention </a:t>
                </a:r>
              </a:p>
              <a:p>
                <a:pPr marL="128588" lvl="0" indent="-128588">
                  <a:lnSpc>
                    <a:spcPct val="115000"/>
                  </a:lnSpc>
                  <a:buClr>
                    <a:schemeClr val="tx1"/>
                  </a:buClr>
                  <a:buSzPct val="100000"/>
                  <a:buFont typeface="Arial" panose="020B0604020202020204" pitchFamily="34" charset="0"/>
                  <a:buChar char="•"/>
                  <a:defRPr/>
                </a:pPr>
                <a:r>
                  <a:rPr lang="en-US" sz="900" kern="0" spc="-4">
                    <a:ea typeface="Open Sans" panose="020B0606030504020204" pitchFamily="34" charset="0"/>
                    <a:cs typeface="Open Sans" panose="020B0606030504020204" pitchFamily="34" charset="0"/>
                  </a:rPr>
                  <a:t>Improve family stability </a:t>
                </a:r>
              </a:p>
              <a:p>
                <a:pPr marL="128588" lvl="0" indent="-128588">
                  <a:lnSpc>
                    <a:spcPct val="115000"/>
                  </a:lnSpc>
                  <a:buClr>
                    <a:schemeClr val="tx1"/>
                  </a:buClr>
                  <a:buSzPct val="100000"/>
                  <a:buFont typeface="Arial" panose="020B0604020202020204" pitchFamily="34" charset="0"/>
                  <a:buChar char="•"/>
                  <a:defRPr/>
                </a:pPr>
                <a:r>
                  <a:rPr lang="en-US" sz="900" kern="0" spc="-4">
                    <a:ea typeface="Open Sans" panose="020B0606030504020204" pitchFamily="34" charset="0"/>
                    <a:cs typeface="Open Sans" panose="020B0606030504020204" pitchFamily="34" charset="0"/>
                  </a:rPr>
                  <a:t>Rapidly respond to emergencies </a:t>
                </a:r>
              </a:p>
              <a:p>
                <a:pPr marL="128588" lvl="0" indent="-128588">
                  <a:lnSpc>
                    <a:spcPct val="115000"/>
                  </a:lnSpc>
                  <a:buClr>
                    <a:schemeClr val="tx1"/>
                  </a:buClr>
                  <a:buSzPct val="100000"/>
                  <a:buFont typeface="Arial" panose="020B0604020202020204" pitchFamily="34" charset="0"/>
                  <a:buChar char="•"/>
                  <a:defRPr/>
                </a:pPr>
                <a:r>
                  <a:rPr lang="en-US" sz="900" kern="0" spc="-4">
                    <a:ea typeface="Open Sans" panose="020B0606030504020204" pitchFamily="34" charset="0"/>
                    <a:cs typeface="Open Sans" panose="020B0606030504020204" pitchFamily="34" charset="0"/>
                  </a:rPr>
                  <a:t>Enhance self-sufficiency </a:t>
                </a:r>
              </a:p>
            </p:txBody>
          </p:sp>
          <p:sp>
            <p:nvSpPr>
              <p:cNvPr id="7" name="Oval 6">
                <a:extLst>
                  <a:ext uri="{FF2B5EF4-FFF2-40B4-BE49-F238E27FC236}">
                    <a16:creationId xmlns:a16="http://schemas.microsoft.com/office/drawing/2014/main" id="{5A19F541-D813-5A8E-3461-58608510AB40}"/>
                  </a:ext>
                </a:extLst>
              </p:cNvPr>
              <p:cNvSpPr/>
              <p:nvPr/>
            </p:nvSpPr>
            <p:spPr>
              <a:xfrm>
                <a:off x="2019705" y="3210222"/>
                <a:ext cx="776896" cy="776896"/>
              </a:xfrm>
              <a:prstGeom prst="ellipse">
                <a:avLst/>
              </a:prstGeom>
              <a:solidFill>
                <a:srgbClr val="FFFFFF"/>
              </a:solidFill>
              <a:ln w="254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10" name="Graphic 9" descr="Bullseye outline">
                <a:extLst>
                  <a:ext uri="{FF2B5EF4-FFF2-40B4-BE49-F238E27FC236}">
                    <a16:creationId xmlns:a16="http://schemas.microsoft.com/office/drawing/2014/main" id="{67B9E053-CE90-CA97-7F5B-8A04D2A5F1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88113" y="3290445"/>
                <a:ext cx="640080" cy="640080"/>
              </a:xfrm>
              <a:prstGeom prst="rect">
                <a:avLst/>
              </a:prstGeom>
            </p:spPr>
          </p:pic>
          <p:sp>
            <p:nvSpPr>
              <p:cNvPr id="12" name="TextBox 11">
                <a:extLst>
                  <a:ext uri="{FF2B5EF4-FFF2-40B4-BE49-F238E27FC236}">
                    <a16:creationId xmlns:a16="http://schemas.microsoft.com/office/drawing/2014/main" id="{5B2CB1D0-9FF5-6E93-E059-9B3B6F6A8999}"/>
                  </a:ext>
                </a:extLst>
              </p:cNvPr>
              <p:cNvSpPr txBox="1"/>
              <p:nvPr/>
            </p:nvSpPr>
            <p:spPr>
              <a:xfrm>
                <a:off x="2829289" y="3357307"/>
                <a:ext cx="1497770" cy="67710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0" cap="none" spc="-4" normalizeH="0" baseline="0" noProof="0">
                    <a:ln>
                      <a:noFill/>
                    </a:ln>
                    <a:solidFill>
                      <a:srgbClr val="C12637"/>
                    </a:solidFill>
                    <a:effectLst/>
                    <a:uLnTx/>
                    <a:uFillTx/>
                    <a:latin typeface="Open Sans" panose="020B0606030504020204" pitchFamily="34" charset="0"/>
                    <a:ea typeface="Open Sans" panose="020B0606030504020204" pitchFamily="34" charset="0"/>
                    <a:cs typeface="Open Sans" panose="020B0606030504020204" pitchFamily="34" charset="0"/>
                  </a:rPr>
                  <a:t>Program Goals</a:t>
                </a:r>
              </a:p>
            </p:txBody>
          </p:sp>
        </p:grpSp>
        <p:grpSp>
          <p:nvGrpSpPr>
            <p:cNvPr id="4" name="Group 3">
              <a:extLst>
                <a:ext uri="{FF2B5EF4-FFF2-40B4-BE49-F238E27FC236}">
                  <a16:creationId xmlns:a16="http://schemas.microsoft.com/office/drawing/2014/main" id="{9D8B236A-A1EA-B3BF-FFBA-36D0DB573266}"/>
                </a:ext>
              </a:extLst>
            </p:cNvPr>
            <p:cNvGrpSpPr/>
            <p:nvPr/>
          </p:nvGrpSpPr>
          <p:grpSpPr>
            <a:xfrm>
              <a:off x="7465580" y="3109147"/>
              <a:ext cx="2805906" cy="2701543"/>
              <a:chOff x="7465580" y="3109147"/>
              <a:chExt cx="2805906" cy="2701543"/>
            </a:xfrm>
          </p:grpSpPr>
          <p:sp>
            <p:nvSpPr>
              <p:cNvPr id="6" name="object 7">
                <a:extLst>
                  <a:ext uri="{FF2B5EF4-FFF2-40B4-BE49-F238E27FC236}">
                    <a16:creationId xmlns:a16="http://schemas.microsoft.com/office/drawing/2014/main" id="{D41C17EE-C868-1CCF-8D8C-0E16502C100B}"/>
                  </a:ext>
                </a:extLst>
              </p:cNvPr>
              <p:cNvSpPr txBox="1">
                <a:spLocks/>
              </p:cNvSpPr>
              <p:nvPr/>
            </p:nvSpPr>
            <p:spPr>
              <a:xfrm>
                <a:off x="7465580" y="3109147"/>
                <a:ext cx="2714457" cy="2701543"/>
              </a:xfrm>
              <a:prstGeom prst="rect">
                <a:avLst/>
              </a:prstGeom>
              <a:solidFill>
                <a:schemeClr val="bg1">
                  <a:lumMod val="95000"/>
                  <a:alpha val="50000"/>
                </a:schemeClr>
              </a:solidFill>
              <a:ln w="28575">
                <a:solidFill>
                  <a:schemeClr val="accent3"/>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l" defTabSz="6858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mn-ea"/>
                    <a:cs typeface="Calibri"/>
                  </a:rPr>
                  <a:t>Employed or unemployed </a:t>
                </a:r>
                <a:r>
                  <a:rPr kumimoji="0" lang="en-US" sz="900" b="1" i="0" u="none" strike="noStrike" kern="1200" cap="none" spc="0" normalizeH="0" baseline="0" noProof="0">
                    <a:ln>
                      <a:noFill/>
                    </a:ln>
                    <a:solidFill>
                      <a:prstClr val="black"/>
                    </a:solidFill>
                    <a:effectLst/>
                    <a:uLnTx/>
                    <a:uFillTx/>
                    <a:latin typeface="Calibri"/>
                    <a:ea typeface="+mn-ea"/>
                    <a:cs typeface="Calibri"/>
                  </a:rPr>
                  <a:t>parents of minor children</a:t>
                </a:r>
                <a:r>
                  <a:rPr kumimoji="0" lang="en-US" sz="900" b="0" i="0" u="none" strike="noStrike" kern="1200" cap="none" spc="0" normalizeH="0" baseline="0" noProof="0">
                    <a:ln>
                      <a:noFill/>
                    </a:ln>
                    <a:solidFill>
                      <a:prstClr val="black"/>
                    </a:solidFill>
                    <a:effectLst/>
                    <a:uLnTx/>
                    <a:uFillTx/>
                    <a:latin typeface="Calibri"/>
                    <a:ea typeface="+mn-ea"/>
                    <a:cs typeface="Calibri"/>
                  </a:rPr>
                  <a:t> who have a gross income of </a:t>
                </a:r>
                <a:r>
                  <a:rPr kumimoji="0" lang="en-US" sz="900" b="1" i="0" u="none" strike="noStrike" kern="1200" cap="none" spc="0" normalizeH="0" baseline="0" noProof="0">
                    <a:ln>
                      <a:noFill/>
                    </a:ln>
                    <a:solidFill>
                      <a:prstClr val="black"/>
                    </a:solidFill>
                    <a:effectLst/>
                    <a:uLnTx/>
                    <a:uFillTx/>
                    <a:latin typeface="Calibri"/>
                    <a:ea typeface="+mn-ea"/>
                    <a:cs typeface="Calibri"/>
                  </a:rPr>
                  <a:t>200% FPL or less </a:t>
                </a:r>
                <a:endParaRPr kumimoji="0" lang="en-US" sz="900" b="0" i="0" u="none" strike="noStrike" kern="1200" cap="none" spc="0" normalizeH="0" baseline="0" noProof="0">
                  <a:ln>
                    <a:noFill/>
                  </a:ln>
                  <a:solidFill>
                    <a:prstClr val="black"/>
                  </a:solidFill>
                  <a:effectLst/>
                  <a:uLnTx/>
                  <a:uFillTx/>
                  <a:latin typeface="Calibri"/>
                  <a:ea typeface="+mn-ea"/>
                  <a:cs typeface="Calibri"/>
                </a:endParaRPr>
              </a:p>
              <a:p>
                <a:pPr marL="128588" marR="0" lvl="0" indent="-128588" algn="l" defTabSz="685800" rtl="0" eaLnBrk="1" fontAlgn="auto" latinLnBrk="0" hangingPunct="1">
                  <a:lnSpc>
                    <a:spcPct val="100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mn-ea"/>
                    <a:cs typeface="Calibri"/>
                  </a:rPr>
                  <a:t>Includes pregnant women or teens</a:t>
                </a:r>
              </a:p>
              <a:p>
                <a:pPr marL="9525" marR="109061" lvl="0" indent="0" algn="l" defTabSz="685800" rtl="0" eaLnBrk="1" fontAlgn="auto" latinLnBrk="0" hangingPunct="1">
                  <a:lnSpc>
                    <a:spcPts val="1800"/>
                  </a:lnSpc>
                  <a:spcBef>
                    <a:spcPts val="75"/>
                  </a:spcBef>
                  <a:spcAft>
                    <a:spcPts val="450"/>
                  </a:spcAft>
                  <a:buClrTx/>
                  <a:buSzTx/>
                  <a:buFontTx/>
                  <a:buNone/>
                  <a:tabLst/>
                  <a:defRPr/>
                </a:pPr>
                <a:endParaRPr kumimoji="0" lang="en-US" sz="1350" b="1" i="0" u="none" strike="noStrike" kern="0" cap="none" spc="-4" normalizeH="0" baseline="0" noProof="0">
                  <a:ln>
                    <a:noFill/>
                  </a:ln>
                  <a:solidFill>
                    <a:srgbClr val="0098D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900" b="0" i="0" u="none" strike="noStrike" kern="0" cap="none" spc="-4" normalizeH="0" baseline="0" noProof="0">
                  <a:ln>
                    <a:noFill/>
                  </a:ln>
                  <a:solidFill>
                    <a:sysClr val="windowText" lastClr="000000"/>
                  </a:solidFill>
                  <a:effectLst/>
                  <a:uLnTx/>
                  <a:uFillTx/>
                  <a:latin typeface="Calibri"/>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788" b="0" i="0" u="none" strike="noStrike" kern="0" cap="none" spc="-4" normalizeH="0" baseline="0" noProof="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E5591D5F-7EC4-F81C-B88A-D46655FA36A5}"/>
                  </a:ext>
                </a:extLst>
              </p:cNvPr>
              <p:cNvSpPr/>
              <p:nvPr/>
            </p:nvSpPr>
            <p:spPr>
              <a:xfrm>
                <a:off x="7602053" y="3210222"/>
                <a:ext cx="776896" cy="776896"/>
              </a:xfrm>
              <a:prstGeom prst="ellipse">
                <a:avLst/>
              </a:prstGeom>
              <a:solidFill>
                <a:srgbClr val="FFFFFF"/>
              </a:solidFill>
              <a:ln w="25400" cap="flat">
                <a:solidFill>
                  <a:schemeClr val="accent3"/>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9" name="Graphic 8" descr="Checklist outline">
                <a:extLst>
                  <a:ext uri="{FF2B5EF4-FFF2-40B4-BE49-F238E27FC236}">
                    <a16:creationId xmlns:a16="http://schemas.microsoft.com/office/drawing/2014/main" id="{B240F47B-1FE9-2693-C27E-20B738BCBC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1225" y="3279883"/>
                <a:ext cx="640080" cy="640080"/>
              </a:xfrm>
              <a:prstGeom prst="rect">
                <a:avLst/>
              </a:prstGeom>
            </p:spPr>
          </p:pic>
          <p:sp>
            <p:nvSpPr>
              <p:cNvPr id="13" name="TextBox 12">
                <a:extLst>
                  <a:ext uri="{FF2B5EF4-FFF2-40B4-BE49-F238E27FC236}">
                    <a16:creationId xmlns:a16="http://schemas.microsoft.com/office/drawing/2014/main" id="{A430FED9-5225-3C6E-228D-3616AD84AC58}"/>
                  </a:ext>
                </a:extLst>
              </p:cNvPr>
              <p:cNvSpPr txBox="1"/>
              <p:nvPr/>
            </p:nvSpPr>
            <p:spPr>
              <a:xfrm>
                <a:off x="8409612" y="3266512"/>
                <a:ext cx="1861874" cy="690574"/>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9525" marR="109061" lvl="0" indent="0" algn="l" defTabSz="685800" rtl="0" eaLnBrk="1" fontAlgn="auto" latinLnBrk="0" hangingPunct="1">
                  <a:lnSpc>
                    <a:spcPts val="1800"/>
                  </a:lnSpc>
                  <a:spcBef>
                    <a:spcPts val="75"/>
                  </a:spcBef>
                  <a:spcAft>
                    <a:spcPts val="450"/>
                  </a:spcAft>
                  <a:buClrTx/>
                  <a:buSzTx/>
                  <a:buFontTx/>
                  <a:buNone/>
                  <a:tabLst/>
                  <a:defRPr/>
                </a:pPr>
                <a:r>
                  <a:rPr kumimoji="0" lang="en-US" sz="1350" b="1" i="0" u="none" strike="noStrike" kern="0" cap="none" spc="-4" normalizeH="0" baseline="0" noProof="0">
                    <a:ln>
                      <a:noFill/>
                    </a:ln>
                    <a:solidFill>
                      <a:schemeClr val="accent3"/>
                    </a:solidFill>
                    <a:effectLst/>
                    <a:uLnTx/>
                    <a:uFillTx/>
                    <a:latin typeface="Open Sans" panose="020B0606030504020204" pitchFamily="34" charset="0"/>
                    <a:ea typeface="Open Sans" panose="020B0606030504020204" pitchFamily="34" charset="0"/>
                    <a:cs typeface="Open Sans" panose="020B0606030504020204" pitchFamily="34" charset="0"/>
                  </a:rPr>
                  <a:t>Eligibility Criteria</a:t>
                </a:r>
              </a:p>
            </p:txBody>
          </p:sp>
        </p:grpSp>
        <p:grpSp>
          <p:nvGrpSpPr>
            <p:cNvPr id="19" name="Group 18">
              <a:extLst>
                <a:ext uri="{FF2B5EF4-FFF2-40B4-BE49-F238E27FC236}">
                  <a16:creationId xmlns:a16="http://schemas.microsoft.com/office/drawing/2014/main" id="{04B16266-2207-A82B-1478-14DA2EE6EE12}"/>
                </a:ext>
              </a:extLst>
            </p:cNvPr>
            <p:cNvGrpSpPr/>
            <p:nvPr/>
          </p:nvGrpSpPr>
          <p:grpSpPr>
            <a:xfrm>
              <a:off x="4359088" y="3109147"/>
              <a:ext cx="2805906" cy="2701543"/>
              <a:chOff x="4577358" y="3129020"/>
              <a:chExt cx="2805906" cy="2701543"/>
            </a:xfrm>
          </p:grpSpPr>
          <p:sp>
            <p:nvSpPr>
              <p:cNvPr id="14" name="object 7">
                <a:extLst>
                  <a:ext uri="{FF2B5EF4-FFF2-40B4-BE49-F238E27FC236}">
                    <a16:creationId xmlns:a16="http://schemas.microsoft.com/office/drawing/2014/main" id="{CD10F52C-ED51-548C-C92D-5D5156D275A0}"/>
                  </a:ext>
                </a:extLst>
              </p:cNvPr>
              <p:cNvSpPr txBox="1">
                <a:spLocks/>
              </p:cNvSpPr>
              <p:nvPr/>
            </p:nvSpPr>
            <p:spPr>
              <a:xfrm>
                <a:off x="4577358" y="3129020"/>
                <a:ext cx="2714457" cy="2701543"/>
              </a:xfrm>
              <a:prstGeom prst="rect">
                <a:avLst/>
              </a:prstGeom>
              <a:solidFill>
                <a:schemeClr val="bg1">
                  <a:lumMod val="95000"/>
                  <a:alpha val="50000"/>
                </a:schemeClr>
              </a:solidFill>
              <a:ln w="28575">
                <a:solidFill>
                  <a:schemeClr val="accent1"/>
                </a:solidFill>
              </a:ln>
            </p:spPr>
            <p:txBody>
              <a:bodyPr vert="horz" wrap="square" lIns="68580" tIns="754380" rIns="68580" bIns="68580" rtlCol="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128588" marR="0" lvl="0" indent="-128588" algn="l" defTabSz="685800" rtl="0" eaLnBrk="1" fontAlgn="auto" latinLnBrk="0" hangingPunct="1">
                  <a:lnSpc>
                    <a:spcPct val="115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County-tailored program</a:t>
                </a:r>
              </a:p>
              <a:p>
                <a:pPr marL="128588" marR="0" lvl="0" indent="-128588" algn="l" defTabSz="685800" rtl="0" eaLnBrk="1" fontAlgn="auto" latinLnBrk="0" hangingPunct="1">
                  <a:lnSpc>
                    <a:spcPct val="115000"/>
                  </a:lnSpc>
                  <a:spcBef>
                    <a:spcPts val="450"/>
                  </a:spcBef>
                  <a:spcAft>
                    <a:spcPts val="0"/>
                  </a:spcAft>
                  <a:buClrTx/>
                  <a:buSzTx/>
                  <a:buFont typeface="Arial" panose="020B0604020202020204" pitchFamily="34" charset="0"/>
                  <a:buChar char="•"/>
                  <a:tabLst/>
                  <a:defRPr/>
                </a:pPr>
                <a:r>
                  <a:rPr kumimoji="0" lang="en-US" sz="900" b="0" i="0" u="none" strike="noStrike" kern="1200" cap="none" spc="0" normalizeH="0" baseline="0" noProof="0">
                    <a:ln>
                      <a:noFill/>
                    </a:ln>
                    <a:solidFill>
                      <a:prstClr val="black"/>
                    </a:solidFill>
                    <a:effectLst/>
                    <a:uLnTx/>
                    <a:uFillTx/>
                    <a:latin typeface="Calibri"/>
                    <a:ea typeface="Calibri" panose="020F0502020204030204" pitchFamily="34" charset="0"/>
                    <a:cs typeface="Arial" panose="020B0604020202020204" pitchFamily="34" charset="0"/>
                  </a:rPr>
                  <a:t>Focus on prevention, employment retention, and crisis response </a:t>
                </a:r>
              </a:p>
              <a:p>
                <a:pPr marL="9525" marR="109061" lvl="0" indent="0" algn="l" defTabSz="685800" rtl="0" eaLnBrk="1" fontAlgn="auto" latinLnBrk="0" hangingPunct="1">
                  <a:lnSpc>
                    <a:spcPts val="1800"/>
                  </a:lnSpc>
                  <a:spcBef>
                    <a:spcPts val="75"/>
                  </a:spcBef>
                  <a:spcAft>
                    <a:spcPts val="450"/>
                  </a:spcAft>
                  <a:buClrTx/>
                  <a:buSzTx/>
                  <a:buFontTx/>
                  <a:buNone/>
                  <a:tabLst/>
                  <a:defRPr/>
                </a:pPr>
                <a:endParaRPr kumimoji="0" lang="en-US" sz="1350" b="1" i="0" u="none" strike="noStrike" kern="0" cap="none" spc="-4" normalizeH="0" baseline="0" noProof="0">
                  <a:ln>
                    <a:noFill/>
                  </a:ln>
                  <a:solidFill>
                    <a:srgbClr val="0098D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900" b="0" i="0" u="none" strike="noStrike" kern="0" cap="none" spc="-4" normalizeH="0" baseline="0" noProof="0">
                  <a:ln>
                    <a:noFill/>
                  </a:ln>
                  <a:solidFill>
                    <a:sysClr val="windowText" lastClr="000000"/>
                  </a:solidFill>
                  <a:effectLst/>
                  <a:uLnTx/>
                  <a:uFillTx/>
                  <a:latin typeface="Calibri"/>
                  <a:ea typeface="Open Sans" panose="020B0606030504020204" pitchFamily="34" charset="0"/>
                  <a:cs typeface="Open Sans" panose="020B0606030504020204" pitchFamily="34" charset="0"/>
                </a:endParaRPr>
              </a:p>
              <a:p>
                <a:pPr marL="9525" marR="109061" lvl="0" indent="0" algn="l" defTabSz="685800" rtl="0" eaLnBrk="1" fontAlgn="auto" latinLnBrk="0" hangingPunct="1">
                  <a:lnSpc>
                    <a:spcPct val="113100"/>
                  </a:lnSpc>
                  <a:spcBef>
                    <a:spcPts val="75"/>
                  </a:spcBef>
                  <a:spcAft>
                    <a:spcPts val="0"/>
                  </a:spcAft>
                  <a:buClrTx/>
                  <a:buSzTx/>
                  <a:buFontTx/>
                  <a:buNone/>
                  <a:tabLst/>
                  <a:defRPr/>
                </a:pPr>
                <a:endParaRPr kumimoji="0" lang="en-US" sz="788" b="0" i="0" u="none" strike="noStrike" kern="0" cap="none" spc="-4" normalizeH="0" baseline="0" noProof="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Oval 14">
                <a:extLst>
                  <a:ext uri="{FF2B5EF4-FFF2-40B4-BE49-F238E27FC236}">
                    <a16:creationId xmlns:a16="http://schemas.microsoft.com/office/drawing/2014/main" id="{B762F1BA-9D87-75BC-6C5F-2D880F503844}"/>
                  </a:ext>
                </a:extLst>
              </p:cNvPr>
              <p:cNvSpPr/>
              <p:nvPr/>
            </p:nvSpPr>
            <p:spPr>
              <a:xfrm>
                <a:off x="4713831" y="3210222"/>
                <a:ext cx="776896" cy="776896"/>
              </a:xfrm>
              <a:prstGeom prst="ellipse">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0">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Open Sans"/>
                  <a:ea typeface="Open Sans"/>
                  <a:cs typeface="Open Sans"/>
                  <a:sym typeface="Open Sans"/>
                </a:endParaRPr>
              </a:p>
            </p:txBody>
          </p:sp>
          <p:pic>
            <p:nvPicPr>
              <p:cNvPr id="16" name="Graphic 15">
                <a:extLst>
                  <a:ext uri="{FF2B5EF4-FFF2-40B4-BE49-F238E27FC236}">
                    <a16:creationId xmlns:a16="http://schemas.microsoft.com/office/drawing/2014/main" id="{AB32F486-6EE5-1283-FD69-6FC72B07B48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93003" y="3299756"/>
                <a:ext cx="640080" cy="640080"/>
              </a:xfrm>
              <a:prstGeom prst="rect">
                <a:avLst/>
              </a:prstGeom>
            </p:spPr>
          </p:pic>
          <p:sp>
            <p:nvSpPr>
              <p:cNvPr id="18" name="TextBox 17">
                <a:extLst>
                  <a:ext uri="{FF2B5EF4-FFF2-40B4-BE49-F238E27FC236}">
                    <a16:creationId xmlns:a16="http://schemas.microsoft.com/office/drawing/2014/main" id="{E48C95EC-159E-C501-F161-32B7EB61F6B9}"/>
                  </a:ext>
                </a:extLst>
              </p:cNvPr>
              <p:cNvSpPr txBox="1"/>
              <p:nvPr/>
            </p:nvSpPr>
            <p:spPr>
              <a:xfrm>
                <a:off x="5521390" y="3286385"/>
                <a:ext cx="1861874" cy="690574"/>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9525" marR="109061" lvl="0" indent="0" algn="l" defTabSz="685800" rtl="0" eaLnBrk="1" fontAlgn="auto" latinLnBrk="0" hangingPunct="1">
                  <a:lnSpc>
                    <a:spcPts val="1800"/>
                  </a:lnSpc>
                  <a:buClrTx/>
                  <a:buSzTx/>
                  <a:buFontTx/>
                  <a:buNone/>
                  <a:tabLst/>
                  <a:defRPr/>
                </a:pPr>
                <a:r>
                  <a:rPr kumimoji="0" lang="en-US" sz="1350" b="1" i="0" u="none" strike="noStrike" kern="0" cap="none" spc="-4" normalizeH="0" baseline="0" noProof="0">
                    <a:ln>
                      <a:noFill/>
                    </a:ln>
                    <a:solidFill>
                      <a:srgbClr val="0E3F75"/>
                    </a:solidFill>
                    <a:effectLst/>
                    <a:uLnTx/>
                    <a:uFillTx/>
                    <a:latin typeface="Open Sans" panose="020B0606030504020204" pitchFamily="34" charset="0"/>
                    <a:ea typeface="Open Sans" panose="020B0606030504020204" pitchFamily="34" charset="0"/>
                    <a:cs typeface="Open Sans" panose="020B0606030504020204" pitchFamily="34" charset="0"/>
                  </a:rPr>
                  <a:t>Key </a:t>
                </a:r>
              </a:p>
              <a:p>
                <a:pPr marL="9525" marR="109061" lvl="0" indent="0" algn="l" defTabSz="685800" rtl="0" eaLnBrk="1" fontAlgn="auto" latinLnBrk="0" hangingPunct="1">
                  <a:lnSpc>
                    <a:spcPts val="1800"/>
                  </a:lnSpc>
                  <a:buClrTx/>
                  <a:buSzTx/>
                  <a:buFontTx/>
                  <a:buNone/>
                  <a:tabLst/>
                  <a:defRPr/>
                </a:pPr>
                <a:r>
                  <a:rPr kumimoji="0" lang="en-US" sz="1350" b="1" i="0" u="none" strike="noStrike" kern="0" cap="none" spc="-4" normalizeH="0" baseline="0" noProof="0">
                    <a:ln>
                      <a:noFill/>
                    </a:ln>
                    <a:solidFill>
                      <a:srgbClr val="0E3F75"/>
                    </a:solidFill>
                    <a:effectLst/>
                    <a:uLnTx/>
                    <a:uFillTx/>
                    <a:latin typeface="Open Sans" panose="020B0606030504020204" pitchFamily="34" charset="0"/>
                    <a:ea typeface="Open Sans" panose="020B0606030504020204" pitchFamily="34" charset="0"/>
                    <a:cs typeface="Open Sans" panose="020B0606030504020204" pitchFamily="34" charset="0"/>
                  </a:rPr>
                  <a:t>Features</a:t>
                </a:r>
              </a:p>
            </p:txBody>
          </p:sp>
        </p:grpSp>
      </p:grpSp>
      <p:sp>
        <p:nvSpPr>
          <p:cNvPr id="32" name="TextBox 31">
            <a:extLst>
              <a:ext uri="{FF2B5EF4-FFF2-40B4-BE49-F238E27FC236}">
                <a16:creationId xmlns:a16="http://schemas.microsoft.com/office/drawing/2014/main" id="{4613D784-239B-A780-F0E1-BC852F6CE3DF}"/>
              </a:ext>
            </a:extLst>
          </p:cNvPr>
          <p:cNvSpPr txBox="1"/>
          <p:nvPr/>
        </p:nvSpPr>
        <p:spPr>
          <a:xfrm>
            <a:off x="148035" y="1787875"/>
            <a:ext cx="8991600" cy="404085"/>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13"/>
              <a:t>PRC services provide short-term, emergency assistance—such as help with rent, utilities, or employment-related needs—to eligible individuals and families facing immediate financial challenges.</a:t>
            </a:r>
          </a:p>
        </p:txBody>
      </p:sp>
    </p:spTree>
    <p:extLst>
      <p:ext uri="{BB962C8B-B14F-4D97-AF65-F5344CB8AC3E}">
        <p14:creationId xmlns:p14="http://schemas.microsoft.com/office/powerpoint/2010/main" val="1745265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33CB2-3E71-8012-CFA6-14F78C1A09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13CD00-C723-9C75-FE7D-FD50528CB789}"/>
              </a:ext>
            </a:extLst>
          </p:cNvPr>
          <p:cNvSpPr>
            <a:spLocks noGrp="1"/>
          </p:cNvSpPr>
          <p:nvPr>
            <p:ph type="title"/>
          </p:nvPr>
        </p:nvSpPr>
        <p:spPr>
          <a:xfrm>
            <a:off x="152400" y="1319375"/>
            <a:ext cx="8839200" cy="411480"/>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t>PRC Services </a:t>
            </a:r>
          </a:p>
        </p:txBody>
      </p:sp>
      <p:sp>
        <p:nvSpPr>
          <p:cNvPr id="36" name="TextBox 35">
            <a:extLst>
              <a:ext uri="{FF2B5EF4-FFF2-40B4-BE49-F238E27FC236}">
                <a16:creationId xmlns:a16="http://schemas.microsoft.com/office/drawing/2014/main" id="{90CF1691-DAF7-B46C-FB8D-4168B517DC46}"/>
              </a:ext>
            </a:extLst>
          </p:cNvPr>
          <p:cNvSpPr txBox="1"/>
          <p:nvPr/>
        </p:nvSpPr>
        <p:spPr>
          <a:xfrm>
            <a:off x="152400" y="1704487"/>
            <a:ext cx="8670373" cy="404085"/>
          </a:xfrm>
          <a:prstGeom prst="rect">
            <a:avLst/>
          </a:prstGeom>
          <a:noFill/>
        </p:spPr>
        <p:txBody>
          <a:bodyPr wrap="square" lIns="91440" tIns="45720" rIns="91440" bIns="4572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00"/>
              <a:t>Caseworkers partner closely with each applicant, helping them identify urgent needs and connecting them to tailored assistance that supports their family’s stability and self-sufficiency.</a:t>
            </a:r>
          </a:p>
        </p:txBody>
      </p:sp>
      <p:graphicFrame>
        <p:nvGraphicFramePr>
          <p:cNvPr id="4" name="Table 3">
            <a:extLst>
              <a:ext uri="{FF2B5EF4-FFF2-40B4-BE49-F238E27FC236}">
                <a16:creationId xmlns:a16="http://schemas.microsoft.com/office/drawing/2014/main" id="{C83B9460-9863-1FBE-3E10-8F63682E66B0}"/>
              </a:ext>
            </a:extLst>
          </p:cNvPr>
          <p:cNvGraphicFramePr>
            <a:graphicFrameLocks noGrp="1"/>
          </p:cNvGraphicFramePr>
          <p:nvPr>
            <p:extLst>
              <p:ext uri="{D42A27DB-BD31-4B8C-83A1-F6EECF244321}">
                <p14:modId xmlns:p14="http://schemas.microsoft.com/office/powerpoint/2010/main" val="3858250428"/>
              </p:ext>
            </p:extLst>
          </p:nvPr>
        </p:nvGraphicFramePr>
        <p:xfrm>
          <a:off x="218873" y="2197121"/>
          <a:ext cx="8579796" cy="2474283"/>
        </p:xfrm>
        <a:graphic>
          <a:graphicData uri="http://schemas.openxmlformats.org/drawingml/2006/table">
            <a:tbl>
              <a:tblPr firstRow="1" bandRow="1"/>
              <a:tblGrid>
                <a:gridCol w="2859932">
                  <a:extLst>
                    <a:ext uri="{9D8B030D-6E8A-4147-A177-3AD203B41FA5}">
                      <a16:colId xmlns:a16="http://schemas.microsoft.com/office/drawing/2014/main" val="20001"/>
                    </a:ext>
                  </a:extLst>
                </a:gridCol>
                <a:gridCol w="2859932">
                  <a:extLst>
                    <a:ext uri="{9D8B030D-6E8A-4147-A177-3AD203B41FA5}">
                      <a16:colId xmlns:a16="http://schemas.microsoft.com/office/drawing/2014/main" val="20002"/>
                    </a:ext>
                  </a:extLst>
                </a:gridCol>
                <a:gridCol w="2859932">
                  <a:extLst>
                    <a:ext uri="{9D8B030D-6E8A-4147-A177-3AD203B41FA5}">
                      <a16:colId xmlns:a16="http://schemas.microsoft.com/office/drawing/2014/main" val="20003"/>
                    </a:ext>
                  </a:extLst>
                </a:gridCol>
              </a:tblGrid>
              <a:tr h="307663">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a:solidFill>
                            <a:schemeClr val="tx1"/>
                          </a:solidFill>
                          <a:latin typeface="+mn-lt"/>
                          <a:ea typeface="Chronicle Display Light" charset="0"/>
                          <a:cs typeface="Chronicle Display Light" charset="0"/>
                        </a:rPr>
                        <a:t>Job Skills</a:t>
                      </a:r>
                    </a:p>
                  </a:txBody>
                  <a:tcPr marL="68580" marR="68580" marT="34290" marB="685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baseline="0">
                          <a:solidFill>
                            <a:schemeClr val="tx1"/>
                          </a:solidFill>
                          <a:latin typeface="+mn-lt"/>
                          <a:ea typeface="Chronicle Display Light" charset="0"/>
                          <a:cs typeface="Chronicle Display Light" charset="0"/>
                        </a:rPr>
                        <a:t>Income Supports</a:t>
                      </a:r>
                      <a:endParaRPr lang="en-US" sz="1200" b="1" i="0">
                        <a:solidFill>
                          <a:schemeClr val="tx1"/>
                        </a:solidFill>
                        <a:latin typeface="+mn-lt"/>
                        <a:ea typeface="Chronicle Display Light" charset="0"/>
                        <a:cs typeface="Chronicle Display Light" charset="0"/>
                      </a:endParaRPr>
                    </a:p>
                  </a:txBody>
                  <a:tcPr marL="68580" marR="68580" marT="34290" marB="6858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200" b="1" i="0">
                          <a:solidFill>
                            <a:schemeClr val="tx1"/>
                          </a:solidFill>
                          <a:latin typeface="+mn-lt"/>
                          <a:ea typeface="Chronicle Display Light" charset="0"/>
                          <a:cs typeface="Chronicle Display Light" charset="0"/>
                        </a:rPr>
                        <a:t>Life Skills</a:t>
                      </a:r>
                    </a:p>
                  </a:txBody>
                  <a:tcPr marL="68580" marR="68580" marT="34290" marB="6858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381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019300">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Apprenticeships</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Career Coaching </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Subsidized Employment </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Educational Programs</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Job Readiness </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Job Retention</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Vocational Education </a:t>
                      </a:r>
                    </a:p>
                    <a:p>
                      <a:pPr marL="17145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On-the-Job Training</a:t>
                      </a:r>
                    </a:p>
                    <a:p>
                      <a:pPr marL="171450" indent="-171450">
                        <a:spcAft>
                          <a:spcPts val="200"/>
                        </a:spcAft>
                        <a:buFont typeface="Arial" panose="020B0604020202020204" pitchFamily="34" charset="0"/>
                        <a:buChar char="•"/>
                        <a:defRPr/>
                      </a:pPr>
                      <a:r>
                        <a:rPr kumimoji="0" lang="en-US" sz="1100" i="0" u="none" strike="noStrike" kern="1200" cap="none" spc="0" normalizeH="0" baseline="0" noProof="0">
                          <a:ln>
                            <a:noFill/>
                          </a:ln>
                          <a:solidFill>
                            <a:schemeClr val="dk1"/>
                          </a:solidFill>
                          <a:effectLst/>
                          <a:uLnTx/>
                          <a:uFillTx/>
                          <a:latin typeface="Calibri" panose="020F0502020204030204"/>
                          <a:ea typeface="Open Sans" panose="020B0606030504020204" pitchFamily="34" charset="0"/>
                          <a:cs typeface="Open Sans" panose="020B0606030504020204" pitchFamily="34" charset="0"/>
                        </a:rPr>
                        <a:t>Job Search Training</a:t>
                      </a:r>
                    </a:p>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Supervised Job Search</a:t>
                      </a:r>
                    </a:p>
                    <a:p>
                      <a:pPr marL="17145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Work Experience</a:t>
                      </a:r>
                    </a:p>
                  </a:txBody>
                  <a:tcPr marL="68580" marR="68580" marT="34290" marB="34290">
                    <a:lnL w="12700" cap="flat" cmpd="sng" algn="ctr">
                      <a:solidFill>
                        <a:sysClr val="window" lastClr="FFFFFF"/>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marR="0" lvl="0" indent="-171450" algn="l" defTabSz="6858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Cash Assistance</a:t>
                      </a:r>
                    </a:p>
                    <a:p>
                      <a:pPr marL="171450" marR="0" lvl="0" indent="-171450" algn="l" defTabSz="6858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Emergent Needs</a:t>
                      </a:r>
                    </a:p>
                    <a:p>
                      <a:pPr marL="171450" indent="-171450">
                        <a:spcAft>
                          <a:spcPts val="200"/>
                        </a:spcAft>
                        <a:buFont typeface="Arial" panose="020B0604020202020204" pitchFamily="34" charset="0"/>
                        <a:buChar char="•"/>
                        <a:defRPr/>
                      </a:pPr>
                      <a:r>
                        <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Supportive Services</a:t>
                      </a:r>
                    </a:p>
                    <a:p>
                      <a:pPr marL="171450" indent="-171450">
                        <a:spcAft>
                          <a:spcPts val="200"/>
                        </a:spcAft>
                        <a:buFont typeface="Arial" panose="020B0604020202020204" pitchFamily="34" charset="0"/>
                        <a:buChar char="•"/>
                        <a:defRPr/>
                      </a:pPr>
                      <a:endParaRPr lang="en-US"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34290" marB="34290">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lumMod val="95000"/>
                        </a:sysClr>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71450" lvl="0" indent="-171450">
                        <a:spcAft>
                          <a:spcPts val="200"/>
                        </a:spcAft>
                        <a:buFont typeface="Arial" panose="020B0604020202020204" pitchFamily="34" charset="0"/>
                        <a:buChar char="•"/>
                        <a:defRPr/>
                      </a:pPr>
                      <a:r>
                        <a:rPr lang="en-US" sz="1100" kern="1200">
                          <a:solidFill>
                            <a:schemeClr val="dk1"/>
                          </a:solidFill>
                          <a:latin typeface="Calibri" panose="020F0502020204030204"/>
                          <a:ea typeface="Open Sans" panose="020B0606030504020204" pitchFamily="34" charset="0"/>
                          <a:cs typeface="Open Sans" panose="020B0606030504020204" pitchFamily="34" charset="0"/>
                        </a:rPr>
                        <a:t>Counseling</a:t>
                      </a:r>
                    </a:p>
                  </a:txBody>
                  <a:tcPr marL="68580" marR="68580" marT="34290" marB="34290">
                    <a:lnL w="12700" cap="flat" cmpd="sng" algn="ctr">
                      <a:solidFill>
                        <a:sysClr val="window" lastClr="FFFFFF">
                          <a:lumMod val="95000"/>
                        </a:sysClr>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grpSp>
        <p:nvGrpSpPr>
          <p:cNvPr id="32" name="Graphic 4">
            <a:extLst>
              <a:ext uri="{FF2B5EF4-FFF2-40B4-BE49-F238E27FC236}">
                <a16:creationId xmlns:a16="http://schemas.microsoft.com/office/drawing/2014/main" id="{0B9DA87D-F277-5DDB-3D21-ECAE9BE7A41C}"/>
              </a:ext>
            </a:extLst>
          </p:cNvPr>
          <p:cNvGrpSpPr/>
          <p:nvPr/>
        </p:nvGrpSpPr>
        <p:grpSpPr>
          <a:xfrm>
            <a:off x="1090400" y="2213860"/>
            <a:ext cx="205740" cy="205740"/>
            <a:chOff x="467104" y="2371173"/>
            <a:chExt cx="362309" cy="362610"/>
          </a:xfrm>
          <a:solidFill>
            <a:schemeClr val="accent2"/>
          </a:solidFill>
        </p:grpSpPr>
        <p:sp>
          <p:nvSpPr>
            <p:cNvPr id="33" name="Graphic 4">
              <a:extLst>
                <a:ext uri="{FF2B5EF4-FFF2-40B4-BE49-F238E27FC236}">
                  <a16:creationId xmlns:a16="http://schemas.microsoft.com/office/drawing/2014/main" id="{7BB57B3E-174D-D41B-B045-5446EA3CFA05}"/>
                </a:ext>
              </a:extLst>
            </p:cNvPr>
            <p:cNvSpPr/>
            <p:nvPr/>
          </p:nvSpPr>
          <p:spPr>
            <a:xfrm>
              <a:off x="467104" y="2371173"/>
              <a:ext cx="362309" cy="362610"/>
            </a:xfrm>
            <a:custGeom>
              <a:avLst/>
              <a:gdLst>
                <a:gd name="connsiteX0" fmla="*/ 181474 w 362309"/>
                <a:gd name="connsiteY0" fmla="*/ 0 h 362610"/>
                <a:gd name="connsiteX1" fmla="*/ 0 w 362309"/>
                <a:gd name="connsiteY1" fmla="*/ 181305 h 362610"/>
                <a:gd name="connsiteX2" fmla="*/ 181474 w 362309"/>
                <a:gd name="connsiteY2" fmla="*/ 362610 h 362610"/>
                <a:gd name="connsiteX3" fmla="*/ 362309 w 362309"/>
                <a:gd name="connsiteY3" fmla="*/ 181305 h 362610"/>
                <a:gd name="connsiteX4" fmla="*/ 181474 w 362309"/>
                <a:gd name="connsiteY4" fmla="*/ 0 h 362610"/>
                <a:gd name="connsiteX5" fmla="*/ 181474 w 362309"/>
                <a:gd name="connsiteY5" fmla="*/ 0 h 362610"/>
                <a:gd name="connsiteX6" fmla="*/ 181474 w 362309"/>
                <a:gd name="connsiteY6" fmla="*/ 349204 h 362610"/>
                <a:gd name="connsiteX7" fmla="*/ 13419 w 362309"/>
                <a:gd name="connsiteY7" fmla="*/ 180667 h 362610"/>
                <a:gd name="connsiteX8" fmla="*/ 181474 w 362309"/>
                <a:gd name="connsiteY8" fmla="*/ 12130 h 362610"/>
                <a:gd name="connsiteX9" fmla="*/ 349530 w 362309"/>
                <a:gd name="connsiteY9" fmla="*/ 180667 h 362610"/>
                <a:gd name="connsiteX10" fmla="*/ 349530 w 362309"/>
                <a:gd name="connsiteY10" fmla="*/ 180667 h 362610"/>
                <a:gd name="connsiteX11" fmla="*/ 181474 w 362309"/>
                <a:gd name="connsiteY11" fmla="*/ 349204 h 36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309" h="362610">
                  <a:moveTo>
                    <a:pt x="181474" y="0"/>
                  </a:moveTo>
                  <a:cubicBezTo>
                    <a:pt x="81152" y="0"/>
                    <a:pt x="0" y="81077"/>
                    <a:pt x="0" y="181305"/>
                  </a:cubicBezTo>
                  <a:cubicBezTo>
                    <a:pt x="0" y="281534"/>
                    <a:pt x="81152" y="362610"/>
                    <a:pt x="181474" y="362610"/>
                  </a:cubicBezTo>
                  <a:cubicBezTo>
                    <a:pt x="281796" y="362610"/>
                    <a:pt x="362309" y="281534"/>
                    <a:pt x="362309" y="181305"/>
                  </a:cubicBezTo>
                  <a:cubicBezTo>
                    <a:pt x="362309" y="81077"/>
                    <a:pt x="281796" y="0"/>
                    <a:pt x="181474" y="0"/>
                  </a:cubicBezTo>
                  <a:cubicBezTo>
                    <a:pt x="181474" y="0"/>
                    <a:pt x="181474" y="0"/>
                    <a:pt x="181474" y="0"/>
                  </a:cubicBezTo>
                  <a:close/>
                  <a:moveTo>
                    <a:pt x="181474" y="349204"/>
                  </a:moveTo>
                  <a:cubicBezTo>
                    <a:pt x="88181" y="349204"/>
                    <a:pt x="13419" y="273873"/>
                    <a:pt x="13419" y="180667"/>
                  </a:cubicBezTo>
                  <a:cubicBezTo>
                    <a:pt x="13419" y="87461"/>
                    <a:pt x="88820" y="12130"/>
                    <a:pt x="181474" y="12130"/>
                  </a:cubicBezTo>
                  <a:cubicBezTo>
                    <a:pt x="274128" y="12130"/>
                    <a:pt x="349530" y="87461"/>
                    <a:pt x="349530" y="180667"/>
                  </a:cubicBezTo>
                  <a:cubicBezTo>
                    <a:pt x="349530" y="180667"/>
                    <a:pt x="349530" y="180667"/>
                    <a:pt x="349530" y="180667"/>
                  </a:cubicBezTo>
                  <a:cubicBezTo>
                    <a:pt x="349530" y="273873"/>
                    <a:pt x="274128" y="349204"/>
                    <a:pt x="181474"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200"/>
            </a:p>
          </p:txBody>
        </p:sp>
        <p:sp>
          <p:nvSpPr>
            <p:cNvPr id="34" name="Graphic 4">
              <a:extLst>
                <a:ext uri="{FF2B5EF4-FFF2-40B4-BE49-F238E27FC236}">
                  <a16:creationId xmlns:a16="http://schemas.microsoft.com/office/drawing/2014/main" id="{DF52B42A-2FC8-A260-F91A-1051CCE0F63E}"/>
                </a:ext>
              </a:extLst>
            </p:cNvPr>
            <p:cNvSpPr/>
            <p:nvPr/>
          </p:nvSpPr>
          <p:spPr>
            <a:xfrm>
              <a:off x="537393" y="2456080"/>
              <a:ext cx="221380" cy="192157"/>
            </a:xfrm>
            <a:custGeom>
              <a:avLst/>
              <a:gdLst>
                <a:gd name="connsiteX0" fmla="*/ 215980 w 221380"/>
                <a:gd name="connsiteY0" fmla="*/ 30005 h 192157"/>
                <a:gd name="connsiteX1" fmla="*/ 147608 w 221380"/>
                <a:gd name="connsiteY1" fmla="*/ 30005 h 192157"/>
                <a:gd name="connsiteX2" fmla="*/ 147608 w 221380"/>
                <a:gd name="connsiteY2" fmla="*/ 6384 h 192157"/>
                <a:gd name="connsiteX3" fmla="*/ 141218 w 221380"/>
                <a:gd name="connsiteY3" fmla="*/ 0 h 192157"/>
                <a:gd name="connsiteX4" fmla="*/ 81791 w 221380"/>
                <a:gd name="connsiteY4" fmla="*/ 0 h 192157"/>
                <a:gd name="connsiteX5" fmla="*/ 75401 w 221380"/>
                <a:gd name="connsiteY5" fmla="*/ 6384 h 192157"/>
                <a:gd name="connsiteX6" fmla="*/ 75401 w 221380"/>
                <a:gd name="connsiteY6" fmla="*/ 30005 h 192157"/>
                <a:gd name="connsiteX7" fmla="*/ 6390 w 221380"/>
                <a:gd name="connsiteY7" fmla="*/ 30005 h 192157"/>
                <a:gd name="connsiteX8" fmla="*/ 0 w 221380"/>
                <a:gd name="connsiteY8" fmla="*/ 36389 h 192157"/>
                <a:gd name="connsiteX9" fmla="*/ 0 w 221380"/>
                <a:gd name="connsiteY9" fmla="*/ 111081 h 192157"/>
                <a:gd name="connsiteX10" fmla="*/ 6390 w 221380"/>
                <a:gd name="connsiteY10" fmla="*/ 117465 h 192157"/>
                <a:gd name="connsiteX11" fmla="*/ 14697 w 221380"/>
                <a:gd name="connsiteY11" fmla="*/ 117465 h 192157"/>
                <a:gd name="connsiteX12" fmla="*/ 14697 w 221380"/>
                <a:gd name="connsiteY12" fmla="*/ 185774 h 192157"/>
                <a:gd name="connsiteX13" fmla="*/ 21087 w 221380"/>
                <a:gd name="connsiteY13" fmla="*/ 192158 h 192157"/>
                <a:gd name="connsiteX14" fmla="*/ 200005 w 221380"/>
                <a:gd name="connsiteY14" fmla="*/ 192158 h 192157"/>
                <a:gd name="connsiteX15" fmla="*/ 206395 w 221380"/>
                <a:gd name="connsiteY15" fmla="*/ 185774 h 192157"/>
                <a:gd name="connsiteX16" fmla="*/ 206395 w 221380"/>
                <a:gd name="connsiteY16" fmla="*/ 117465 h 192157"/>
                <a:gd name="connsiteX17" fmla="*/ 214702 w 221380"/>
                <a:gd name="connsiteY17" fmla="*/ 117465 h 192157"/>
                <a:gd name="connsiteX18" fmla="*/ 221092 w 221380"/>
                <a:gd name="connsiteY18" fmla="*/ 111081 h 192157"/>
                <a:gd name="connsiteX19" fmla="*/ 221092 w 221380"/>
                <a:gd name="connsiteY19" fmla="*/ 36389 h 192157"/>
                <a:gd name="connsiteX20" fmla="*/ 215980 w 221380"/>
                <a:gd name="connsiteY20" fmla="*/ 30005 h 192157"/>
                <a:gd name="connsiteX21" fmla="*/ 88181 w 221380"/>
                <a:gd name="connsiteY21" fmla="*/ 12768 h 192157"/>
                <a:gd name="connsiteX22" fmla="*/ 134828 w 221380"/>
                <a:gd name="connsiteY22" fmla="*/ 12768 h 192157"/>
                <a:gd name="connsiteX23" fmla="*/ 134828 w 221380"/>
                <a:gd name="connsiteY23" fmla="*/ 30005 h 192157"/>
                <a:gd name="connsiteX24" fmla="*/ 87542 w 221380"/>
                <a:gd name="connsiteY24" fmla="*/ 30005 h 192157"/>
                <a:gd name="connsiteX25" fmla="*/ 88181 w 221380"/>
                <a:gd name="connsiteY25" fmla="*/ 12768 h 192157"/>
                <a:gd name="connsiteX26" fmla="*/ 194893 w 221380"/>
                <a:gd name="connsiteY26" fmla="*/ 179390 h 192157"/>
                <a:gd name="connsiteX27" fmla="*/ 28755 w 221380"/>
                <a:gd name="connsiteY27" fmla="*/ 179390 h 192157"/>
                <a:gd name="connsiteX28" fmla="*/ 28755 w 221380"/>
                <a:gd name="connsiteY28" fmla="*/ 117465 h 192157"/>
                <a:gd name="connsiteX29" fmla="*/ 60704 w 221380"/>
                <a:gd name="connsiteY29" fmla="*/ 117465 h 192157"/>
                <a:gd name="connsiteX30" fmla="*/ 60704 w 221380"/>
                <a:gd name="connsiteY30" fmla="*/ 125764 h 192157"/>
                <a:gd name="connsiteX31" fmla="*/ 67094 w 221380"/>
                <a:gd name="connsiteY31" fmla="*/ 132148 h 192157"/>
                <a:gd name="connsiteX32" fmla="*/ 73484 w 221380"/>
                <a:gd name="connsiteY32" fmla="*/ 125764 h 192157"/>
                <a:gd name="connsiteX33" fmla="*/ 73484 w 221380"/>
                <a:gd name="connsiteY33" fmla="*/ 117465 h 192157"/>
                <a:gd name="connsiteX34" fmla="*/ 150164 w 221380"/>
                <a:gd name="connsiteY34" fmla="*/ 117465 h 192157"/>
                <a:gd name="connsiteX35" fmla="*/ 150164 w 221380"/>
                <a:gd name="connsiteY35" fmla="*/ 125764 h 192157"/>
                <a:gd name="connsiteX36" fmla="*/ 156553 w 221380"/>
                <a:gd name="connsiteY36" fmla="*/ 132148 h 192157"/>
                <a:gd name="connsiteX37" fmla="*/ 162943 w 221380"/>
                <a:gd name="connsiteY37" fmla="*/ 125764 h 192157"/>
                <a:gd name="connsiteX38" fmla="*/ 162943 w 221380"/>
                <a:gd name="connsiteY38" fmla="*/ 117465 h 192157"/>
                <a:gd name="connsiteX39" fmla="*/ 194893 w 221380"/>
                <a:gd name="connsiteY39" fmla="*/ 117465 h 192157"/>
                <a:gd name="connsiteX40" fmla="*/ 194893 w 221380"/>
                <a:gd name="connsiteY40" fmla="*/ 179390 h 192157"/>
                <a:gd name="connsiteX41" fmla="*/ 209590 w 221380"/>
                <a:gd name="connsiteY41" fmla="*/ 104697 h 192157"/>
                <a:gd name="connsiteX42" fmla="*/ 162943 w 221380"/>
                <a:gd name="connsiteY42" fmla="*/ 104697 h 192157"/>
                <a:gd name="connsiteX43" fmla="*/ 162943 w 221380"/>
                <a:gd name="connsiteY43" fmla="*/ 96398 h 192157"/>
                <a:gd name="connsiteX44" fmla="*/ 156553 w 221380"/>
                <a:gd name="connsiteY44" fmla="*/ 90014 h 192157"/>
                <a:gd name="connsiteX45" fmla="*/ 150164 w 221380"/>
                <a:gd name="connsiteY45" fmla="*/ 96398 h 192157"/>
                <a:gd name="connsiteX46" fmla="*/ 150164 w 221380"/>
                <a:gd name="connsiteY46" fmla="*/ 104697 h 192157"/>
                <a:gd name="connsiteX47" fmla="*/ 73484 w 221380"/>
                <a:gd name="connsiteY47" fmla="*/ 104697 h 192157"/>
                <a:gd name="connsiteX48" fmla="*/ 73484 w 221380"/>
                <a:gd name="connsiteY48" fmla="*/ 96398 h 192157"/>
                <a:gd name="connsiteX49" fmla="*/ 67094 w 221380"/>
                <a:gd name="connsiteY49" fmla="*/ 90014 h 192157"/>
                <a:gd name="connsiteX50" fmla="*/ 60704 w 221380"/>
                <a:gd name="connsiteY50" fmla="*/ 96398 h 192157"/>
                <a:gd name="connsiteX51" fmla="*/ 60704 w 221380"/>
                <a:gd name="connsiteY51" fmla="*/ 104697 h 192157"/>
                <a:gd name="connsiteX52" fmla="*/ 13419 w 221380"/>
                <a:gd name="connsiteY52" fmla="*/ 104697 h 192157"/>
                <a:gd name="connsiteX53" fmla="*/ 13419 w 221380"/>
                <a:gd name="connsiteY53" fmla="*/ 42773 h 192157"/>
                <a:gd name="connsiteX54" fmla="*/ 209590 w 221380"/>
                <a:gd name="connsiteY54" fmla="*/ 42773 h 192157"/>
                <a:gd name="connsiteX55" fmla="*/ 209590 w 221380"/>
                <a:gd name="connsiteY55" fmla="*/ 104697 h 19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21380" h="192157">
                  <a:moveTo>
                    <a:pt x="215980" y="30005"/>
                  </a:moveTo>
                  <a:lnTo>
                    <a:pt x="147608" y="30005"/>
                  </a:lnTo>
                  <a:lnTo>
                    <a:pt x="147608" y="6384"/>
                  </a:lnTo>
                  <a:cubicBezTo>
                    <a:pt x="147608" y="2554"/>
                    <a:pt x="145052" y="0"/>
                    <a:pt x="141218" y="0"/>
                  </a:cubicBezTo>
                  <a:lnTo>
                    <a:pt x="81791" y="0"/>
                  </a:lnTo>
                  <a:cubicBezTo>
                    <a:pt x="77957" y="0"/>
                    <a:pt x="75401" y="2554"/>
                    <a:pt x="75401" y="6384"/>
                  </a:cubicBezTo>
                  <a:lnTo>
                    <a:pt x="75401" y="30005"/>
                  </a:lnTo>
                  <a:lnTo>
                    <a:pt x="6390" y="30005"/>
                  </a:lnTo>
                  <a:cubicBezTo>
                    <a:pt x="2556" y="30005"/>
                    <a:pt x="0" y="32558"/>
                    <a:pt x="0" y="36389"/>
                  </a:cubicBezTo>
                  <a:lnTo>
                    <a:pt x="0" y="111081"/>
                  </a:lnTo>
                  <a:cubicBezTo>
                    <a:pt x="0" y="114912"/>
                    <a:pt x="2556" y="117465"/>
                    <a:pt x="6390" y="117465"/>
                  </a:cubicBezTo>
                  <a:lnTo>
                    <a:pt x="14697" y="117465"/>
                  </a:lnTo>
                  <a:lnTo>
                    <a:pt x="14697" y="185774"/>
                  </a:lnTo>
                  <a:cubicBezTo>
                    <a:pt x="14697" y="189604"/>
                    <a:pt x="17253" y="192158"/>
                    <a:pt x="21087" y="192158"/>
                  </a:cubicBezTo>
                  <a:lnTo>
                    <a:pt x="200005" y="192158"/>
                  </a:lnTo>
                  <a:cubicBezTo>
                    <a:pt x="203839" y="192158"/>
                    <a:pt x="206395" y="189604"/>
                    <a:pt x="206395" y="185774"/>
                  </a:cubicBezTo>
                  <a:lnTo>
                    <a:pt x="206395" y="117465"/>
                  </a:lnTo>
                  <a:lnTo>
                    <a:pt x="214702" y="117465"/>
                  </a:lnTo>
                  <a:cubicBezTo>
                    <a:pt x="218536" y="117465"/>
                    <a:pt x="221092" y="114912"/>
                    <a:pt x="221092" y="111081"/>
                  </a:cubicBezTo>
                  <a:lnTo>
                    <a:pt x="221092" y="36389"/>
                  </a:lnTo>
                  <a:cubicBezTo>
                    <a:pt x="222370" y="32558"/>
                    <a:pt x="219175" y="30005"/>
                    <a:pt x="215980" y="30005"/>
                  </a:cubicBezTo>
                  <a:close/>
                  <a:moveTo>
                    <a:pt x="88181" y="12768"/>
                  </a:moveTo>
                  <a:lnTo>
                    <a:pt x="134828" y="12768"/>
                  </a:lnTo>
                  <a:lnTo>
                    <a:pt x="134828" y="30005"/>
                  </a:lnTo>
                  <a:lnTo>
                    <a:pt x="87542" y="30005"/>
                  </a:lnTo>
                  <a:lnTo>
                    <a:pt x="88181" y="12768"/>
                  </a:lnTo>
                  <a:close/>
                  <a:moveTo>
                    <a:pt x="194893" y="179390"/>
                  </a:moveTo>
                  <a:lnTo>
                    <a:pt x="28755" y="179390"/>
                  </a:lnTo>
                  <a:lnTo>
                    <a:pt x="28755" y="117465"/>
                  </a:lnTo>
                  <a:lnTo>
                    <a:pt x="60704" y="117465"/>
                  </a:lnTo>
                  <a:lnTo>
                    <a:pt x="60704" y="125764"/>
                  </a:lnTo>
                  <a:cubicBezTo>
                    <a:pt x="60704" y="129595"/>
                    <a:pt x="63260" y="132148"/>
                    <a:pt x="67094" y="132148"/>
                  </a:cubicBezTo>
                  <a:cubicBezTo>
                    <a:pt x="70928" y="132148"/>
                    <a:pt x="73484" y="129595"/>
                    <a:pt x="73484" y="125764"/>
                  </a:cubicBezTo>
                  <a:lnTo>
                    <a:pt x="73484" y="117465"/>
                  </a:lnTo>
                  <a:lnTo>
                    <a:pt x="150164" y="117465"/>
                  </a:lnTo>
                  <a:lnTo>
                    <a:pt x="150164" y="125764"/>
                  </a:lnTo>
                  <a:cubicBezTo>
                    <a:pt x="150164" y="129595"/>
                    <a:pt x="152720" y="132148"/>
                    <a:pt x="156553" y="132148"/>
                  </a:cubicBezTo>
                  <a:cubicBezTo>
                    <a:pt x="160387" y="132148"/>
                    <a:pt x="162943" y="129595"/>
                    <a:pt x="162943" y="125764"/>
                  </a:cubicBezTo>
                  <a:lnTo>
                    <a:pt x="162943" y="117465"/>
                  </a:lnTo>
                  <a:lnTo>
                    <a:pt x="194893" y="117465"/>
                  </a:lnTo>
                  <a:lnTo>
                    <a:pt x="194893" y="179390"/>
                  </a:lnTo>
                  <a:close/>
                  <a:moveTo>
                    <a:pt x="209590" y="104697"/>
                  </a:moveTo>
                  <a:lnTo>
                    <a:pt x="162943" y="104697"/>
                  </a:lnTo>
                  <a:lnTo>
                    <a:pt x="162943" y="96398"/>
                  </a:lnTo>
                  <a:cubicBezTo>
                    <a:pt x="162943" y="92568"/>
                    <a:pt x="160387" y="90014"/>
                    <a:pt x="156553" y="90014"/>
                  </a:cubicBezTo>
                  <a:cubicBezTo>
                    <a:pt x="152720" y="90014"/>
                    <a:pt x="150164" y="92568"/>
                    <a:pt x="150164" y="96398"/>
                  </a:cubicBezTo>
                  <a:lnTo>
                    <a:pt x="150164" y="104697"/>
                  </a:lnTo>
                  <a:lnTo>
                    <a:pt x="73484" y="104697"/>
                  </a:lnTo>
                  <a:lnTo>
                    <a:pt x="73484" y="96398"/>
                  </a:lnTo>
                  <a:cubicBezTo>
                    <a:pt x="73484" y="92568"/>
                    <a:pt x="70928" y="90014"/>
                    <a:pt x="67094" y="90014"/>
                  </a:cubicBezTo>
                  <a:cubicBezTo>
                    <a:pt x="63260" y="90014"/>
                    <a:pt x="60704" y="92568"/>
                    <a:pt x="60704" y="96398"/>
                  </a:cubicBezTo>
                  <a:lnTo>
                    <a:pt x="60704" y="104697"/>
                  </a:lnTo>
                  <a:lnTo>
                    <a:pt x="13419" y="104697"/>
                  </a:lnTo>
                  <a:lnTo>
                    <a:pt x="13419" y="42773"/>
                  </a:lnTo>
                  <a:lnTo>
                    <a:pt x="209590" y="42773"/>
                  </a:lnTo>
                  <a:lnTo>
                    <a:pt x="209590" y="104697"/>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200"/>
            </a:p>
          </p:txBody>
        </p:sp>
      </p:grpSp>
      <p:grpSp>
        <p:nvGrpSpPr>
          <p:cNvPr id="35" name="Graphic 4">
            <a:extLst>
              <a:ext uri="{FF2B5EF4-FFF2-40B4-BE49-F238E27FC236}">
                <a16:creationId xmlns:a16="http://schemas.microsoft.com/office/drawing/2014/main" id="{08AD1C25-4C7C-A113-158C-A730C909D3ED}"/>
              </a:ext>
            </a:extLst>
          </p:cNvPr>
          <p:cNvGrpSpPr/>
          <p:nvPr/>
        </p:nvGrpSpPr>
        <p:grpSpPr>
          <a:xfrm>
            <a:off x="6818279" y="2213860"/>
            <a:ext cx="205740" cy="205740"/>
            <a:chOff x="3607758" y="4792617"/>
            <a:chExt cx="361674" cy="361333"/>
          </a:xfrm>
          <a:solidFill>
            <a:schemeClr val="accent2"/>
          </a:solidFill>
        </p:grpSpPr>
        <p:sp>
          <p:nvSpPr>
            <p:cNvPr id="37" name="Graphic 4">
              <a:extLst>
                <a:ext uri="{FF2B5EF4-FFF2-40B4-BE49-F238E27FC236}">
                  <a16:creationId xmlns:a16="http://schemas.microsoft.com/office/drawing/2014/main" id="{DF4F2477-297E-8875-5A2C-215EB69DBBBE}"/>
                </a:ext>
              </a:extLst>
            </p:cNvPr>
            <p:cNvSpPr/>
            <p:nvPr/>
          </p:nvSpPr>
          <p:spPr>
            <a:xfrm>
              <a:off x="3607758" y="4792617"/>
              <a:ext cx="361674" cy="361333"/>
            </a:xfrm>
            <a:custGeom>
              <a:avLst/>
              <a:gdLst>
                <a:gd name="connsiteX0" fmla="*/ 180836 w 361674"/>
                <a:gd name="connsiteY0" fmla="*/ 0 h 361333"/>
                <a:gd name="connsiteX1" fmla="*/ 0 w 361674"/>
                <a:gd name="connsiteY1" fmla="*/ 180667 h 361333"/>
                <a:gd name="connsiteX2" fmla="*/ 180836 w 361674"/>
                <a:gd name="connsiteY2" fmla="*/ 361334 h 361333"/>
                <a:gd name="connsiteX3" fmla="*/ 361671 w 361674"/>
                <a:gd name="connsiteY3" fmla="*/ 180667 h 361333"/>
                <a:gd name="connsiteX4" fmla="*/ 180836 w 361674"/>
                <a:gd name="connsiteY4" fmla="*/ 0 h 361333"/>
                <a:gd name="connsiteX5" fmla="*/ 180836 w 361674"/>
                <a:gd name="connsiteY5" fmla="*/ 349204 h 361333"/>
                <a:gd name="connsiteX6" fmla="*/ 12780 w 361674"/>
                <a:gd name="connsiteY6" fmla="*/ 181305 h 361333"/>
                <a:gd name="connsiteX7" fmla="*/ 180836 w 361674"/>
                <a:gd name="connsiteY7" fmla="*/ 13407 h 361333"/>
                <a:gd name="connsiteX8" fmla="*/ 348891 w 361674"/>
                <a:gd name="connsiteY8" fmla="*/ 181305 h 361333"/>
                <a:gd name="connsiteX9" fmla="*/ 180836 w 361674"/>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4" h="361333">
                  <a:moveTo>
                    <a:pt x="180836" y="0"/>
                  </a:moveTo>
                  <a:cubicBezTo>
                    <a:pt x="80513" y="0"/>
                    <a:pt x="0" y="81077"/>
                    <a:pt x="0" y="180667"/>
                  </a:cubicBezTo>
                  <a:cubicBezTo>
                    <a:pt x="0" y="280895"/>
                    <a:pt x="81152" y="361334"/>
                    <a:pt x="180836" y="361334"/>
                  </a:cubicBezTo>
                  <a:cubicBezTo>
                    <a:pt x="280518" y="361334"/>
                    <a:pt x="361671" y="280257"/>
                    <a:pt x="361671" y="180667"/>
                  </a:cubicBezTo>
                  <a:cubicBezTo>
                    <a:pt x="362310" y="81077"/>
                    <a:pt x="281157" y="0"/>
                    <a:pt x="180836" y="0"/>
                  </a:cubicBezTo>
                  <a:close/>
                  <a:moveTo>
                    <a:pt x="180836" y="349204"/>
                  </a:moveTo>
                  <a:cubicBezTo>
                    <a:pt x="88181" y="349204"/>
                    <a:pt x="12780" y="273873"/>
                    <a:pt x="12780" y="181305"/>
                  </a:cubicBezTo>
                  <a:cubicBezTo>
                    <a:pt x="12780" y="88738"/>
                    <a:pt x="88181" y="13407"/>
                    <a:pt x="180836" y="13407"/>
                  </a:cubicBezTo>
                  <a:cubicBezTo>
                    <a:pt x="273490" y="13407"/>
                    <a:pt x="348891" y="88738"/>
                    <a:pt x="348891" y="181305"/>
                  </a:cubicBezTo>
                  <a:cubicBezTo>
                    <a:pt x="349530" y="273873"/>
                    <a:pt x="274128" y="349204"/>
                    <a:pt x="180836"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38" name="Graphic 4">
              <a:extLst>
                <a:ext uri="{FF2B5EF4-FFF2-40B4-BE49-F238E27FC236}">
                  <a16:creationId xmlns:a16="http://schemas.microsoft.com/office/drawing/2014/main" id="{C8A2600E-A977-B1FA-8B50-99A29AD03954}"/>
                </a:ext>
              </a:extLst>
            </p:cNvPr>
            <p:cNvSpPr/>
            <p:nvPr/>
          </p:nvSpPr>
          <p:spPr>
            <a:xfrm>
              <a:off x="3711275"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5975"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39" name="Graphic 4">
              <a:extLst>
                <a:ext uri="{FF2B5EF4-FFF2-40B4-BE49-F238E27FC236}">
                  <a16:creationId xmlns:a16="http://schemas.microsoft.com/office/drawing/2014/main" id="{3DBA3415-301A-E690-6B67-477008B3B666}"/>
                </a:ext>
              </a:extLst>
            </p:cNvPr>
            <p:cNvSpPr/>
            <p:nvPr/>
          </p:nvSpPr>
          <p:spPr>
            <a:xfrm>
              <a:off x="3702717" y="4938811"/>
              <a:ext cx="58010" cy="148108"/>
            </a:xfrm>
            <a:custGeom>
              <a:avLst/>
              <a:gdLst>
                <a:gd name="connsiteX0" fmla="*/ 36034 w 58010"/>
                <a:gd name="connsiteY0" fmla="*/ 0 h 148108"/>
                <a:gd name="connsiteX1" fmla="*/ 21337 w 58010"/>
                <a:gd name="connsiteY1" fmla="*/ 0 h 148108"/>
                <a:gd name="connsiteX2" fmla="*/ 1494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2424 w 58010"/>
                <a:gd name="connsiteY19" fmla="*/ 5107 h 148108"/>
                <a:gd name="connsiteX20" fmla="*/ 36034 w 58010"/>
                <a:gd name="connsiteY20" fmla="*/ 0 h 148108"/>
                <a:gd name="connsiteX21" fmla="*/ 14309 w 58010"/>
                <a:gd name="connsiteY21" fmla="*/ 72778 h 148108"/>
                <a:gd name="connsiteX22" fmla="*/ 26449 w 58010"/>
                <a:gd name="connsiteY22" fmla="*/ 12768 h 148108"/>
                <a:gd name="connsiteX23" fmla="*/ 30283 w 58010"/>
                <a:gd name="connsiteY23" fmla="*/ 12768 h 148108"/>
                <a:gd name="connsiteX24" fmla="*/ 43063 w 58010"/>
                <a:gd name="connsiteY24" fmla="*/ 72778 h 148108"/>
                <a:gd name="connsiteX25" fmla="*/ 14309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034" y="0"/>
                  </a:moveTo>
                  <a:lnTo>
                    <a:pt x="21337" y="0"/>
                  </a:lnTo>
                  <a:cubicBezTo>
                    <a:pt x="18142" y="0"/>
                    <a:pt x="15587" y="1915"/>
                    <a:pt x="1494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4"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715"/>
                    <a:pt x="58399" y="79800"/>
                    <a:pt x="57760" y="77885"/>
                  </a:cubicBezTo>
                  <a:lnTo>
                    <a:pt x="42424" y="5107"/>
                  </a:lnTo>
                  <a:cubicBezTo>
                    <a:pt x="41785" y="1915"/>
                    <a:pt x="39229" y="0"/>
                    <a:pt x="36034" y="0"/>
                  </a:cubicBezTo>
                  <a:close/>
                  <a:moveTo>
                    <a:pt x="14309" y="72778"/>
                  </a:moveTo>
                  <a:lnTo>
                    <a:pt x="26449" y="12768"/>
                  </a:lnTo>
                  <a:lnTo>
                    <a:pt x="30283" y="12768"/>
                  </a:lnTo>
                  <a:lnTo>
                    <a:pt x="43063" y="72778"/>
                  </a:lnTo>
                  <a:lnTo>
                    <a:pt x="14309"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0" name="Graphic 4">
              <a:extLst>
                <a:ext uri="{FF2B5EF4-FFF2-40B4-BE49-F238E27FC236}">
                  <a16:creationId xmlns:a16="http://schemas.microsoft.com/office/drawing/2014/main" id="{4E658BCE-F6FA-5BCF-85AD-80DEDA82E0B8}"/>
                </a:ext>
              </a:extLst>
            </p:cNvPr>
            <p:cNvSpPr/>
            <p:nvPr/>
          </p:nvSpPr>
          <p:spPr>
            <a:xfrm>
              <a:off x="3654404" y="4942003"/>
              <a:ext cx="53675" cy="53625"/>
            </a:xfrm>
            <a:custGeom>
              <a:avLst/>
              <a:gdLst>
                <a:gd name="connsiteX0" fmla="*/ 51759 w 53675"/>
                <a:gd name="connsiteY0" fmla="*/ 1915 h 53625"/>
                <a:gd name="connsiteX1" fmla="*/ 42812 w 53675"/>
                <a:gd name="connsiteY1" fmla="*/ 1915 h 53625"/>
                <a:gd name="connsiteX2" fmla="*/ 1917 w 53675"/>
                <a:gd name="connsiteY2" fmla="*/ 42773 h 53625"/>
                <a:gd name="connsiteX3" fmla="*/ 1917 w 53675"/>
                <a:gd name="connsiteY3" fmla="*/ 51710 h 53625"/>
                <a:gd name="connsiteX4" fmla="*/ 6390 w 53675"/>
                <a:gd name="connsiteY4" fmla="*/ 53626 h 53625"/>
                <a:gd name="connsiteX5" fmla="*/ 10863 w 53675"/>
                <a:gd name="connsiteY5" fmla="*/ 51710 h 53625"/>
                <a:gd name="connsiteX6" fmla="*/ 51759 w 53675"/>
                <a:gd name="connsiteY6" fmla="*/ 10853 h 53625"/>
                <a:gd name="connsiteX7" fmla="*/ 51759 w 53675"/>
                <a:gd name="connsiteY7" fmla="*/ 1915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1915"/>
                  </a:moveTo>
                  <a:cubicBezTo>
                    <a:pt x="49202" y="-638"/>
                    <a:pt x="45369" y="-638"/>
                    <a:pt x="42812" y="1915"/>
                  </a:cubicBezTo>
                  <a:lnTo>
                    <a:pt x="1917" y="42773"/>
                  </a:lnTo>
                  <a:cubicBezTo>
                    <a:pt x="-639" y="45326"/>
                    <a:pt x="-639" y="49157"/>
                    <a:pt x="1917" y="51710"/>
                  </a:cubicBezTo>
                  <a:cubicBezTo>
                    <a:pt x="3195" y="52987"/>
                    <a:pt x="5112" y="53626"/>
                    <a:pt x="6390" y="53626"/>
                  </a:cubicBezTo>
                  <a:cubicBezTo>
                    <a:pt x="7668" y="53626"/>
                    <a:pt x="9585" y="52987"/>
                    <a:pt x="10863" y="51710"/>
                  </a:cubicBezTo>
                  <a:lnTo>
                    <a:pt x="51759" y="10853"/>
                  </a:lnTo>
                  <a:cubicBezTo>
                    <a:pt x="54315" y="8938"/>
                    <a:pt x="54315" y="4469"/>
                    <a:pt x="51759" y="1915"/>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1" name="Graphic 4">
              <a:extLst>
                <a:ext uri="{FF2B5EF4-FFF2-40B4-BE49-F238E27FC236}">
                  <a16:creationId xmlns:a16="http://schemas.microsoft.com/office/drawing/2014/main" id="{C0504DD7-0FBD-327D-7A56-D0B70484A910}"/>
                </a:ext>
              </a:extLst>
            </p:cNvPr>
            <p:cNvSpPr/>
            <p:nvPr/>
          </p:nvSpPr>
          <p:spPr>
            <a:xfrm>
              <a:off x="3831406" y="4881355"/>
              <a:ext cx="40895" cy="40857"/>
            </a:xfrm>
            <a:custGeom>
              <a:avLst/>
              <a:gdLst>
                <a:gd name="connsiteX0" fmla="*/ 20448 w 40895"/>
                <a:gd name="connsiteY0" fmla="*/ 40858 h 40857"/>
                <a:gd name="connsiteX1" fmla="*/ 40896 w 40895"/>
                <a:gd name="connsiteY1" fmla="*/ 20429 h 40857"/>
                <a:gd name="connsiteX2" fmla="*/ 20448 w 40895"/>
                <a:gd name="connsiteY2" fmla="*/ 0 h 40857"/>
                <a:gd name="connsiteX3" fmla="*/ 0 w 40895"/>
                <a:gd name="connsiteY3" fmla="*/ 20429 h 40857"/>
                <a:gd name="connsiteX4" fmla="*/ 20448 w 40895"/>
                <a:gd name="connsiteY4" fmla="*/ 40858 h 40857"/>
                <a:gd name="connsiteX5" fmla="*/ 20448 w 40895"/>
                <a:gd name="connsiteY5" fmla="*/ 12768 h 40857"/>
                <a:gd name="connsiteX6" fmla="*/ 28116 w 40895"/>
                <a:gd name="connsiteY6" fmla="*/ 20429 h 40857"/>
                <a:gd name="connsiteX7" fmla="*/ 20448 w 40895"/>
                <a:gd name="connsiteY7" fmla="*/ 28090 h 40857"/>
                <a:gd name="connsiteX8" fmla="*/ 12780 w 40895"/>
                <a:gd name="connsiteY8" fmla="*/ 20429 h 40857"/>
                <a:gd name="connsiteX9" fmla="*/ 20448 w 40895"/>
                <a:gd name="connsiteY9" fmla="*/ 12768 h 4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95" h="40857">
                  <a:moveTo>
                    <a:pt x="20448" y="40858"/>
                  </a:moveTo>
                  <a:cubicBezTo>
                    <a:pt x="31950" y="40858"/>
                    <a:pt x="40896" y="31920"/>
                    <a:pt x="40896" y="20429"/>
                  </a:cubicBezTo>
                  <a:cubicBezTo>
                    <a:pt x="40896" y="8938"/>
                    <a:pt x="31950" y="0"/>
                    <a:pt x="20448" y="0"/>
                  </a:cubicBezTo>
                  <a:cubicBezTo>
                    <a:pt x="8946" y="0"/>
                    <a:pt x="0" y="8938"/>
                    <a:pt x="0" y="20429"/>
                  </a:cubicBezTo>
                  <a:cubicBezTo>
                    <a:pt x="0" y="31920"/>
                    <a:pt x="8946" y="40858"/>
                    <a:pt x="20448" y="40858"/>
                  </a:cubicBezTo>
                  <a:close/>
                  <a:moveTo>
                    <a:pt x="20448" y="12768"/>
                  </a:moveTo>
                  <a:cubicBezTo>
                    <a:pt x="24921" y="12768"/>
                    <a:pt x="28116" y="16598"/>
                    <a:pt x="28116" y="20429"/>
                  </a:cubicBezTo>
                  <a:cubicBezTo>
                    <a:pt x="28116" y="24259"/>
                    <a:pt x="24282" y="28090"/>
                    <a:pt x="20448" y="28090"/>
                  </a:cubicBezTo>
                  <a:cubicBezTo>
                    <a:pt x="15975" y="28090"/>
                    <a:pt x="12780" y="24259"/>
                    <a:pt x="12780" y="20429"/>
                  </a:cubicBezTo>
                  <a:cubicBezTo>
                    <a:pt x="12780" y="16598"/>
                    <a:pt x="16614" y="12768"/>
                    <a:pt x="20448" y="12768"/>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2" name="Graphic 4">
              <a:extLst>
                <a:ext uri="{FF2B5EF4-FFF2-40B4-BE49-F238E27FC236}">
                  <a16:creationId xmlns:a16="http://schemas.microsoft.com/office/drawing/2014/main" id="{01C09FEE-0473-A485-DE94-5DCCE1FFB2B5}"/>
                </a:ext>
              </a:extLst>
            </p:cNvPr>
            <p:cNvSpPr/>
            <p:nvPr/>
          </p:nvSpPr>
          <p:spPr>
            <a:xfrm>
              <a:off x="3822848" y="4938811"/>
              <a:ext cx="58010" cy="148108"/>
            </a:xfrm>
            <a:custGeom>
              <a:avLst/>
              <a:gdLst>
                <a:gd name="connsiteX0" fmla="*/ 36673 w 58010"/>
                <a:gd name="connsiteY0" fmla="*/ 0 h 148108"/>
                <a:gd name="connsiteX1" fmla="*/ 21977 w 58010"/>
                <a:gd name="connsiteY1" fmla="*/ 0 h 148108"/>
                <a:gd name="connsiteX2" fmla="*/ 15587 w 58010"/>
                <a:gd name="connsiteY2" fmla="*/ 5107 h 148108"/>
                <a:gd name="connsiteX3" fmla="*/ 251 w 58010"/>
                <a:gd name="connsiteY3" fmla="*/ 77885 h 148108"/>
                <a:gd name="connsiteX4" fmla="*/ 1529 w 58010"/>
                <a:gd name="connsiteY4" fmla="*/ 82992 h 148108"/>
                <a:gd name="connsiteX5" fmla="*/ 6641 w 58010"/>
                <a:gd name="connsiteY5" fmla="*/ 85546 h 148108"/>
                <a:gd name="connsiteX6" fmla="*/ 7919 w 58010"/>
                <a:gd name="connsiteY6" fmla="*/ 85546 h 148108"/>
                <a:gd name="connsiteX7" fmla="*/ 7919 w 58010"/>
                <a:gd name="connsiteY7" fmla="*/ 141724 h 148108"/>
                <a:gd name="connsiteX8" fmla="*/ 14309 w 58010"/>
                <a:gd name="connsiteY8" fmla="*/ 148108 h 148108"/>
                <a:gd name="connsiteX9" fmla="*/ 20698 w 58010"/>
                <a:gd name="connsiteY9" fmla="*/ 141724 h 148108"/>
                <a:gd name="connsiteX10" fmla="*/ 20698 w 58010"/>
                <a:gd name="connsiteY10" fmla="*/ 85546 h 148108"/>
                <a:gd name="connsiteX11" fmla="*/ 37312 w 58010"/>
                <a:gd name="connsiteY11" fmla="*/ 85546 h 148108"/>
                <a:gd name="connsiteX12" fmla="*/ 37312 w 58010"/>
                <a:gd name="connsiteY12" fmla="*/ 141724 h 148108"/>
                <a:gd name="connsiteX13" fmla="*/ 43702 w 58010"/>
                <a:gd name="connsiteY13" fmla="*/ 148108 h 148108"/>
                <a:gd name="connsiteX14" fmla="*/ 50092 w 58010"/>
                <a:gd name="connsiteY14" fmla="*/ 141724 h 148108"/>
                <a:gd name="connsiteX15" fmla="*/ 50092 w 58010"/>
                <a:gd name="connsiteY15" fmla="*/ 85546 h 148108"/>
                <a:gd name="connsiteX16" fmla="*/ 51370 w 58010"/>
                <a:gd name="connsiteY16" fmla="*/ 85546 h 148108"/>
                <a:gd name="connsiteX17" fmla="*/ 56482 w 58010"/>
                <a:gd name="connsiteY17" fmla="*/ 82992 h 148108"/>
                <a:gd name="connsiteX18" fmla="*/ 57760 w 58010"/>
                <a:gd name="connsiteY18" fmla="*/ 77885 h 148108"/>
                <a:gd name="connsiteX19" fmla="*/ 43063 w 58010"/>
                <a:gd name="connsiteY19" fmla="*/ 5107 h 148108"/>
                <a:gd name="connsiteX20" fmla="*/ 36673 w 58010"/>
                <a:gd name="connsiteY20" fmla="*/ 0 h 148108"/>
                <a:gd name="connsiteX21" fmla="*/ 14947 w 58010"/>
                <a:gd name="connsiteY21" fmla="*/ 72778 h 148108"/>
                <a:gd name="connsiteX22" fmla="*/ 27727 w 58010"/>
                <a:gd name="connsiteY22" fmla="*/ 12768 h 148108"/>
                <a:gd name="connsiteX23" fmla="*/ 31561 w 58010"/>
                <a:gd name="connsiteY23" fmla="*/ 12768 h 148108"/>
                <a:gd name="connsiteX24" fmla="*/ 43702 w 58010"/>
                <a:gd name="connsiteY24" fmla="*/ 72778 h 148108"/>
                <a:gd name="connsiteX25" fmla="*/ 14947 w 58010"/>
                <a:gd name="connsiteY25" fmla="*/ 72778 h 14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8010" h="148108">
                  <a:moveTo>
                    <a:pt x="36673" y="0"/>
                  </a:moveTo>
                  <a:lnTo>
                    <a:pt x="21977" y="0"/>
                  </a:lnTo>
                  <a:cubicBezTo>
                    <a:pt x="18782" y="0"/>
                    <a:pt x="16225" y="1915"/>
                    <a:pt x="15587" y="5107"/>
                  </a:cubicBezTo>
                  <a:lnTo>
                    <a:pt x="251" y="77885"/>
                  </a:lnTo>
                  <a:cubicBezTo>
                    <a:pt x="-388" y="79800"/>
                    <a:pt x="251" y="81715"/>
                    <a:pt x="1529" y="82992"/>
                  </a:cubicBezTo>
                  <a:cubicBezTo>
                    <a:pt x="2807" y="84269"/>
                    <a:pt x="4724" y="85546"/>
                    <a:pt x="6641" y="85546"/>
                  </a:cubicBezTo>
                  <a:lnTo>
                    <a:pt x="7919" y="85546"/>
                  </a:lnTo>
                  <a:lnTo>
                    <a:pt x="7919" y="141724"/>
                  </a:lnTo>
                  <a:cubicBezTo>
                    <a:pt x="7919" y="145555"/>
                    <a:pt x="10475" y="148108"/>
                    <a:pt x="14309" y="148108"/>
                  </a:cubicBezTo>
                  <a:cubicBezTo>
                    <a:pt x="18142" y="148108"/>
                    <a:pt x="20698" y="145555"/>
                    <a:pt x="20698" y="141724"/>
                  </a:cubicBezTo>
                  <a:lnTo>
                    <a:pt x="20698" y="85546"/>
                  </a:lnTo>
                  <a:lnTo>
                    <a:pt x="37312" y="85546"/>
                  </a:lnTo>
                  <a:lnTo>
                    <a:pt x="37312" y="141724"/>
                  </a:lnTo>
                  <a:cubicBezTo>
                    <a:pt x="37312" y="145555"/>
                    <a:pt x="39868" y="148108"/>
                    <a:pt x="43702" y="148108"/>
                  </a:cubicBezTo>
                  <a:cubicBezTo>
                    <a:pt x="47536" y="148108"/>
                    <a:pt x="50092" y="145555"/>
                    <a:pt x="50092" y="141724"/>
                  </a:cubicBezTo>
                  <a:lnTo>
                    <a:pt x="50092" y="85546"/>
                  </a:lnTo>
                  <a:lnTo>
                    <a:pt x="51370" y="85546"/>
                  </a:lnTo>
                  <a:cubicBezTo>
                    <a:pt x="53287" y="85546"/>
                    <a:pt x="55204" y="84907"/>
                    <a:pt x="56482" y="82992"/>
                  </a:cubicBezTo>
                  <a:cubicBezTo>
                    <a:pt x="57760" y="81077"/>
                    <a:pt x="58399" y="79800"/>
                    <a:pt x="57760" y="77885"/>
                  </a:cubicBezTo>
                  <a:lnTo>
                    <a:pt x="43063" y="5107"/>
                  </a:lnTo>
                  <a:cubicBezTo>
                    <a:pt x="42424" y="1915"/>
                    <a:pt x="39868" y="0"/>
                    <a:pt x="36673" y="0"/>
                  </a:cubicBezTo>
                  <a:close/>
                  <a:moveTo>
                    <a:pt x="14947" y="72778"/>
                  </a:moveTo>
                  <a:lnTo>
                    <a:pt x="27727" y="12768"/>
                  </a:lnTo>
                  <a:lnTo>
                    <a:pt x="31561" y="12768"/>
                  </a:lnTo>
                  <a:lnTo>
                    <a:pt x="43702" y="72778"/>
                  </a:lnTo>
                  <a:lnTo>
                    <a:pt x="14947" y="72778"/>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3" name="Graphic 4">
              <a:extLst>
                <a:ext uri="{FF2B5EF4-FFF2-40B4-BE49-F238E27FC236}">
                  <a16:creationId xmlns:a16="http://schemas.microsoft.com/office/drawing/2014/main" id="{62A4E33D-3D7E-157C-8ABF-CC72F362BE80}"/>
                </a:ext>
              </a:extLst>
            </p:cNvPr>
            <p:cNvSpPr/>
            <p:nvPr/>
          </p:nvSpPr>
          <p:spPr>
            <a:xfrm>
              <a:off x="3871662" y="4942003"/>
              <a:ext cx="53675" cy="53625"/>
            </a:xfrm>
            <a:custGeom>
              <a:avLst/>
              <a:gdLst>
                <a:gd name="connsiteX0" fmla="*/ 51759 w 53675"/>
                <a:gd name="connsiteY0" fmla="*/ 42773 h 53625"/>
                <a:gd name="connsiteX1" fmla="*/ 10863 w 53675"/>
                <a:gd name="connsiteY1" fmla="*/ 1915 h 53625"/>
                <a:gd name="connsiteX2" fmla="*/ 1917 w 53675"/>
                <a:gd name="connsiteY2" fmla="*/ 1915 h 53625"/>
                <a:gd name="connsiteX3" fmla="*/ 1917 w 53675"/>
                <a:gd name="connsiteY3" fmla="*/ 10853 h 53625"/>
                <a:gd name="connsiteX4" fmla="*/ 42812 w 53675"/>
                <a:gd name="connsiteY4" fmla="*/ 51710 h 53625"/>
                <a:gd name="connsiteX5" fmla="*/ 47285 w 53675"/>
                <a:gd name="connsiteY5" fmla="*/ 53626 h 53625"/>
                <a:gd name="connsiteX6" fmla="*/ 51759 w 53675"/>
                <a:gd name="connsiteY6" fmla="*/ 51710 h 53625"/>
                <a:gd name="connsiteX7" fmla="*/ 51759 w 53675"/>
                <a:gd name="connsiteY7" fmla="*/ 42773 h 5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75" h="53625">
                  <a:moveTo>
                    <a:pt x="51759" y="42773"/>
                  </a:moveTo>
                  <a:lnTo>
                    <a:pt x="10863" y="1915"/>
                  </a:lnTo>
                  <a:cubicBezTo>
                    <a:pt x="8307" y="-638"/>
                    <a:pt x="4473" y="-638"/>
                    <a:pt x="1917" y="1915"/>
                  </a:cubicBezTo>
                  <a:cubicBezTo>
                    <a:pt x="-639" y="4469"/>
                    <a:pt x="-639" y="8299"/>
                    <a:pt x="1917" y="10853"/>
                  </a:cubicBezTo>
                  <a:lnTo>
                    <a:pt x="42812" y="51710"/>
                  </a:lnTo>
                  <a:cubicBezTo>
                    <a:pt x="44091" y="52987"/>
                    <a:pt x="46007" y="53626"/>
                    <a:pt x="47285" y="53626"/>
                  </a:cubicBezTo>
                  <a:cubicBezTo>
                    <a:pt x="48564" y="53626"/>
                    <a:pt x="50480" y="52987"/>
                    <a:pt x="51759" y="51710"/>
                  </a:cubicBezTo>
                  <a:cubicBezTo>
                    <a:pt x="54315" y="49157"/>
                    <a:pt x="54315" y="45326"/>
                    <a:pt x="51759" y="42773"/>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4" name="Graphic 4">
              <a:extLst>
                <a:ext uri="{FF2B5EF4-FFF2-40B4-BE49-F238E27FC236}">
                  <a16:creationId xmlns:a16="http://schemas.microsoft.com/office/drawing/2014/main" id="{DF0FBAED-EE7B-D54F-D069-EBDB0F71456D}"/>
                </a:ext>
              </a:extLst>
            </p:cNvPr>
            <p:cNvSpPr/>
            <p:nvPr/>
          </p:nvSpPr>
          <p:spPr>
            <a:xfrm>
              <a:off x="3751669" y="4865232"/>
              <a:ext cx="79359" cy="77408"/>
            </a:xfrm>
            <a:custGeom>
              <a:avLst/>
              <a:gdLst>
                <a:gd name="connsiteX0" fmla="*/ 75903 w 79359"/>
                <a:gd name="connsiteY0" fmla="*/ 76770 h 77408"/>
                <a:gd name="connsiteX1" fmla="*/ 78459 w 79359"/>
                <a:gd name="connsiteY1" fmla="*/ 68471 h 77408"/>
                <a:gd name="connsiteX2" fmla="*/ 45870 w 79359"/>
                <a:gd name="connsiteY2" fmla="*/ 3355 h 77408"/>
                <a:gd name="connsiteX3" fmla="*/ 39480 w 79359"/>
                <a:gd name="connsiteY3" fmla="*/ 163 h 77408"/>
                <a:gd name="connsiteX4" fmla="*/ 33090 w 79359"/>
                <a:gd name="connsiteY4" fmla="*/ 3355 h 77408"/>
                <a:gd name="connsiteX5" fmla="*/ 501 w 79359"/>
                <a:gd name="connsiteY5" fmla="*/ 68471 h 77408"/>
                <a:gd name="connsiteX6" fmla="*/ 3057 w 79359"/>
                <a:gd name="connsiteY6" fmla="*/ 76770 h 77408"/>
                <a:gd name="connsiteX7" fmla="*/ 5613 w 79359"/>
                <a:gd name="connsiteY7" fmla="*/ 77409 h 77408"/>
                <a:gd name="connsiteX8" fmla="*/ 11364 w 79359"/>
                <a:gd name="connsiteY8" fmla="*/ 73578 h 77408"/>
                <a:gd name="connsiteX9" fmla="*/ 38841 w 79359"/>
                <a:gd name="connsiteY9" fmla="*/ 18676 h 77408"/>
                <a:gd name="connsiteX10" fmla="*/ 66318 w 79359"/>
                <a:gd name="connsiteY10" fmla="*/ 73578 h 77408"/>
                <a:gd name="connsiteX11" fmla="*/ 72069 w 79359"/>
                <a:gd name="connsiteY11" fmla="*/ 77409 h 77408"/>
                <a:gd name="connsiteX12" fmla="*/ 75903 w 79359"/>
                <a:gd name="connsiteY12" fmla="*/ 76770 h 7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359" h="77408">
                  <a:moveTo>
                    <a:pt x="75903" y="76770"/>
                  </a:moveTo>
                  <a:cubicBezTo>
                    <a:pt x="79098" y="75494"/>
                    <a:pt x="80376" y="71663"/>
                    <a:pt x="78459" y="68471"/>
                  </a:cubicBezTo>
                  <a:lnTo>
                    <a:pt x="45870" y="3355"/>
                  </a:lnTo>
                  <a:cubicBezTo>
                    <a:pt x="44592" y="801"/>
                    <a:pt x="42036" y="-476"/>
                    <a:pt x="39480" y="163"/>
                  </a:cubicBezTo>
                  <a:cubicBezTo>
                    <a:pt x="36924" y="163"/>
                    <a:pt x="34368" y="1440"/>
                    <a:pt x="33090" y="3355"/>
                  </a:cubicBezTo>
                  <a:lnTo>
                    <a:pt x="501" y="68471"/>
                  </a:lnTo>
                  <a:cubicBezTo>
                    <a:pt x="-777" y="71663"/>
                    <a:pt x="501" y="75494"/>
                    <a:pt x="3057" y="76770"/>
                  </a:cubicBezTo>
                  <a:cubicBezTo>
                    <a:pt x="3696" y="77409"/>
                    <a:pt x="4974" y="77409"/>
                    <a:pt x="5613" y="77409"/>
                  </a:cubicBezTo>
                  <a:cubicBezTo>
                    <a:pt x="8169" y="77409"/>
                    <a:pt x="10086" y="76132"/>
                    <a:pt x="11364" y="73578"/>
                  </a:cubicBezTo>
                  <a:lnTo>
                    <a:pt x="38841" y="18676"/>
                  </a:lnTo>
                  <a:lnTo>
                    <a:pt x="66318" y="73578"/>
                  </a:lnTo>
                  <a:cubicBezTo>
                    <a:pt x="67596" y="76132"/>
                    <a:pt x="69513" y="77409"/>
                    <a:pt x="72069" y="77409"/>
                  </a:cubicBezTo>
                  <a:cubicBezTo>
                    <a:pt x="73986" y="77409"/>
                    <a:pt x="75264" y="77409"/>
                    <a:pt x="75903" y="76770"/>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grpSp>
      <p:grpSp>
        <p:nvGrpSpPr>
          <p:cNvPr id="45" name="Graphic 4">
            <a:extLst>
              <a:ext uri="{FF2B5EF4-FFF2-40B4-BE49-F238E27FC236}">
                <a16:creationId xmlns:a16="http://schemas.microsoft.com/office/drawing/2014/main" id="{6CE9D9F2-77CA-FA60-801B-2B3AE0A9C82E}"/>
              </a:ext>
            </a:extLst>
          </p:cNvPr>
          <p:cNvGrpSpPr/>
          <p:nvPr/>
        </p:nvGrpSpPr>
        <p:grpSpPr>
          <a:xfrm>
            <a:off x="3712886" y="2213860"/>
            <a:ext cx="205740" cy="205740"/>
            <a:chOff x="9887149" y="1402085"/>
            <a:chExt cx="361670" cy="361333"/>
          </a:xfrm>
          <a:solidFill>
            <a:schemeClr val="accent2"/>
          </a:solidFill>
        </p:grpSpPr>
        <p:sp>
          <p:nvSpPr>
            <p:cNvPr id="46" name="Graphic 4">
              <a:extLst>
                <a:ext uri="{FF2B5EF4-FFF2-40B4-BE49-F238E27FC236}">
                  <a16:creationId xmlns:a16="http://schemas.microsoft.com/office/drawing/2014/main" id="{ED149CEB-2C19-80D4-41C6-742191D14C12}"/>
                </a:ext>
              </a:extLst>
            </p:cNvPr>
            <p:cNvSpPr/>
            <p:nvPr/>
          </p:nvSpPr>
          <p:spPr>
            <a:xfrm>
              <a:off x="9887149" y="1402085"/>
              <a:ext cx="361670" cy="361333"/>
            </a:xfrm>
            <a:custGeom>
              <a:avLst/>
              <a:gdLst>
                <a:gd name="connsiteX0" fmla="*/ 180835 w 361670"/>
                <a:gd name="connsiteY0" fmla="*/ 0 h 361333"/>
                <a:gd name="connsiteX1" fmla="*/ 0 w 361670"/>
                <a:gd name="connsiteY1" fmla="*/ 180667 h 361333"/>
                <a:gd name="connsiteX2" fmla="*/ 180835 w 361670"/>
                <a:gd name="connsiteY2" fmla="*/ 361333 h 361333"/>
                <a:gd name="connsiteX3" fmla="*/ 361670 w 361670"/>
                <a:gd name="connsiteY3" fmla="*/ 180667 h 361333"/>
                <a:gd name="connsiteX4" fmla="*/ 180835 w 361670"/>
                <a:gd name="connsiteY4" fmla="*/ 0 h 361333"/>
                <a:gd name="connsiteX5" fmla="*/ 180835 w 361670"/>
                <a:gd name="connsiteY5" fmla="*/ 349204 h 361333"/>
                <a:gd name="connsiteX6" fmla="*/ 12780 w 361670"/>
                <a:gd name="connsiteY6" fmla="*/ 181305 h 361333"/>
                <a:gd name="connsiteX7" fmla="*/ 180835 w 361670"/>
                <a:gd name="connsiteY7" fmla="*/ 13406 h 361333"/>
                <a:gd name="connsiteX8" fmla="*/ 348890 w 361670"/>
                <a:gd name="connsiteY8" fmla="*/ 181305 h 361333"/>
                <a:gd name="connsiteX9" fmla="*/ 180835 w 361670"/>
                <a:gd name="connsiteY9" fmla="*/ 34920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70" h="361333">
                  <a:moveTo>
                    <a:pt x="180835" y="0"/>
                  </a:moveTo>
                  <a:cubicBezTo>
                    <a:pt x="80513" y="0"/>
                    <a:pt x="0" y="81077"/>
                    <a:pt x="0" y="180667"/>
                  </a:cubicBezTo>
                  <a:cubicBezTo>
                    <a:pt x="0" y="280257"/>
                    <a:pt x="81152" y="361333"/>
                    <a:pt x="180835" y="361333"/>
                  </a:cubicBezTo>
                  <a:cubicBezTo>
                    <a:pt x="281157" y="361333"/>
                    <a:pt x="361670" y="280257"/>
                    <a:pt x="361670" y="180667"/>
                  </a:cubicBezTo>
                  <a:cubicBezTo>
                    <a:pt x="361670" y="81077"/>
                    <a:pt x="281157" y="0"/>
                    <a:pt x="180835" y="0"/>
                  </a:cubicBezTo>
                  <a:close/>
                  <a:moveTo>
                    <a:pt x="180835" y="349204"/>
                  </a:moveTo>
                  <a:cubicBezTo>
                    <a:pt x="88181" y="349204"/>
                    <a:pt x="12780" y="273873"/>
                    <a:pt x="12780" y="181305"/>
                  </a:cubicBezTo>
                  <a:cubicBezTo>
                    <a:pt x="12780" y="88737"/>
                    <a:pt x="88181" y="13406"/>
                    <a:pt x="180835" y="13406"/>
                  </a:cubicBezTo>
                  <a:cubicBezTo>
                    <a:pt x="273489" y="13406"/>
                    <a:pt x="348890" y="88737"/>
                    <a:pt x="348890" y="181305"/>
                  </a:cubicBezTo>
                  <a:cubicBezTo>
                    <a:pt x="348890" y="273873"/>
                    <a:pt x="273489" y="349204"/>
                    <a:pt x="180835" y="349204"/>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7" name="Graphic 4">
              <a:extLst>
                <a:ext uri="{FF2B5EF4-FFF2-40B4-BE49-F238E27FC236}">
                  <a16:creationId xmlns:a16="http://schemas.microsoft.com/office/drawing/2014/main" id="{BEC1E1B1-09E3-6561-AE88-E16F876F3603}"/>
                </a:ext>
              </a:extLst>
            </p:cNvPr>
            <p:cNvSpPr/>
            <p:nvPr/>
          </p:nvSpPr>
          <p:spPr>
            <a:xfrm>
              <a:off x="9952965" y="1507420"/>
              <a:ext cx="230676" cy="151300"/>
            </a:xfrm>
            <a:custGeom>
              <a:avLst/>
              <a:gdLst>
                <a:gd name="connsiteX0" fmla="*/ 223648 w 230676"/>
                <a:gd name="connsiteY0" fmla="*/ 0 h 151300"/>
                <a:gd name="connsiteX1" fmla="*/ 40896 w 230676"/>
                <a:gd name="connsiteY1" fmla="*/ 0 h 151300"/>
                <a:gd name="connsiteX2" fmla="*/ 34506 w 230676"/>
                <a:gd name="connsiteY2" fmla="*/ 6384 h 151300"/>
                <a:gd name="connsiteX3" fmla="*/ 34506 w 230676"/>
                <a:gd name="connsiteY3" fmla="*/ 34473 h 151300"/>
                <a:gd name="connsiteX4" fmla="*/ 6390 w 230676"/>
                <a:gd name="connsiteY4" fmla="*/ 34473 h 151300"/>
                <a:gd name="connsiteX5" fmla="*/ 0 w 230676"/>
                <a:gd name="connsiteY5" fmla="*/ 40857 h 151300"/>
                <a:gd name="connsiteX6" fmla="*/ 0 w 230676"/>
                <a:gd name="connsiteY6" fmla="*/ 144916 h 151300"/>
                <a:gd name="connsiteX7" fmla="*/ 6390 w 230676"/>
                <a:gd name="connsiteY7" fmla="*/ 151300 h 151300"/>
                <a:gd name="connsiteX8" fmla="*/ 189142 w 230676"/>
                <a:gd name="connsiteY8" fmla="*/ 151300 h 151300"/>
                <a:gd name="connsiteX9" fmla="*/ 195532 w 230676"/>
                <a:gd name="connsiteY9" fmla="*/ 144916 h 151300"/>
                <a:gd name="connsiteX10" fmla="*/ 195532 w 230676"/>
                <a:gd name="connsiteY10" fmla="*/ 116188 h 151300"/>
                <a:gd name="connsiteX11" fmla="*/ 198088 w 230676"/>
                <a:gd name="connsiteY11" fmla="*/ 116827 h 151300"/>
                <a:gd name="connsiteX12" fmla="*/ 224287 w 230676"/>
                <a:gd name="connsiteY12" fmla="*/ 116827 h 151300"/>
                <a:gd name="connsiteX13" fmla="*/ 230677 w 230676"/>
                <a:gd name="connsiteY13" fmla="*/ 110443 h 151300"/>
                <a:gd name="connsiteX14" fmla="*/ 230677 w 230676"/>
                <a:gd name="connsiteY14" fmla="*/ 6384 h 151300"/>
                <a:gd name="connsiteX15" fmla="*/ 223648 w 230676"/>
                <a:gd name="connsiteY15" fmla="*/ 0 h 151300"/>
                <a:gd name="connsiteX16" fmla="*/ 182752 w 230676"/>
                <a:gd name="connsiteY16" fmla="*/ 139171 h 151300"/>
                <a:gd name="connsiteX17" fmla="*/ 12780 w 230676"/>
                <a:gd name="connsiteY17" fmla="*/ 139171 h 151300"/>
                <a:gd name="connsiteX18" fmla="*/ 12780 w 230676"/>
                <a:gd name="connsiteY18" fmla="*/ 47880 h 151300"/>
                <a:gd name="connsiteX19" fmla="*/ 182752 w 230676"/>
                <a:gd name="connsiteY19" fmla="*/ 47880 h 151300"/>
                <a:gd name="connsiteX20" fmla="*/ 182752 w 230676"/>
                <a:gd name="connsiteY20" fmla="*/ 139171 h 151300"/>
                <a:gd name="connsiteX21" fmla="*/ 217258 w 230676"/>
                <a:gd name="connsiteY21" fmla="*/ 104059 h 151300"/>
                <a:gd name="connsiteX22" fmla="*/ 197449 w 230676"/>
                <a:gd name="connsiteY22" fmla="*/ 104059 h 151300"/>
                <a:gd name="connsiteX23" fmla="*/ 194893 w 230676"/>
                <a:gd name="connsiteY23" fmla="*/ 104697 h 151300"/>
                <a:gd name="connsiteX24" fmla="*/ 194893 w 230676"/>
                <a:gd name="connsiteY24" fmla="*/ 40857 h 151300"/>
                <a:gd name="connsiteX25" fmla="*/ 188503 w 230676"/>
                <a:gd name="connsiteY25" fmla="*/ 34473 h 151300"/>
                <a:gd name="connsiteX26" fmla="*/ 47286 w 230676"/>
                <a:gd name="connsiteY26" fmla="*/ 34473 h 151300"/>
                <a:gd name="connsiteX27" fmla="*/ 47286 w 230676"/>
                <a:gd name="connsiteY27" fmla="*/ 12768 h 151300"/>
                <a:gd name="connsiteX28" fmla="*/ 217258 w 230676"/>
                <a:gd name="connsiteY28" fmla="*/ 12768 h 151300"/>
                <a:gd name="connsiteX29" fmla="*/ 217258 w 230676"/>
                <a:gd name="connsiteY29" fmla="*/ 104059 h 15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0676" h="151300">
                  <a:moveTo>
                    <a:pt x="223648" y="0"/>
                  </a:moveTo>
                  <a:lnTo>
                    <a:pt x="40896" y="0"/>
                  </a:lnTo>
                  <a:cubicBezTo>
                    <a:pt x="37062" y="0"/>
                    <a:pt x="34506" y="2554"/>
                    <a:pt x="34506" y="6384"/>
                  </a:cubicBezTo>
                  <a:lnTo>
                    <a:pt x="34506" y="34473"/>
                  </a:lnTo>
                  <a:lnTo>
                    <a:pt x="6390" y="34473"/>
                  </a:lnTo>
                  <a:cubicBezTo>
                    <a:pt x="2556" y="34473"/>
                    <a:pt x="0" y="37027"/>
                    <a:pt x="0" y="40857"/>
                  </a:cubicBezTo>
                  <a:lnTo>
                    <a:pt x="0" y="144916"/>
                  </a:lnTo>
                  <a:cubicBezTo>
                    <a:pt x="0" y="148747"/>
                    <a:pt x="2556" y="151300"/>
                    <a:pt x="6390" y="151300"/>
                  </a:cubicBezTo>
                  <a:lnTo>
                    <a:pt x="189142" y="151300"/>
                  </a:lnTo>
                  <a:cubicBezTo>
                    <a:pt x="192977" y="151300"/>
                    <a:pt x="195532" y="148747"/>
                    <a:pt x="195532" y="144916"/>
                  </a:cubicBezTo>
                  <a:lnTo>
                    <a:pt x="195532" y="116188"/>
                  </a:lnTo>
                  <a:cubicBezTo>
                    <a:pt x="196172" y="116188"/>
                    <a:pt x="196810" y="116827"/>
                    <a:pt x="198088" y="116827"/>
                  </a:cubicBezTo>
                  <a:lnTo>
                    <a:pt x="224287" y="116827"/>
                  </a:lnTo>
                  <a:cubicBezTo>
                    <a:pt x="228121" y="116827"/>
                    <a:pt x="230677" y="114273"/>
                    <a:pt x="230677" y="110443"/>
                  </a:cubicBezTo>
                  <a:lnTo>
                    <a:pt x="230677" y="6384"/>
                  </a:lnTo>
                  <a:cubicBezTo>
                    <a:pt x="230038" y="3192"/>
                    <a:pt x="227482" y="0"/>
                    <a:pt x="223648" y="0"/>
                  </a:cubicBezTo>
                  <a:close/>
                  <a:moveTo>
                    <a:pt x="182752" y="139171"/>
                  </a:moveTo>
                  <a:lnTo>
                    <a:pt x="12780" y="139171"/>
                  </a:lnTo>
                  <a:lnTo>
                    <a:pt x="12780" y="47880"/>
                  </a:lnTo>
                  <a:lnTo>
                    <a:pt x="182752" y="47880"/>
                  </a:lnTo>
                  <a:lnTo>
                    <a:pt x="182752" y="139171"/>
                  </a:lnTo>
                  <a:close/>
                  <a:moveTo>
                    <a:pt x="217258" y="104059"/>
                  </a:moveTo>
                  <a:lnTo>
                    <a:pt x="197449" y="104059"/>
                  </a:lnTo>
                  <a:cubicBezTo>
                    <a:pt x="196810" y="104059"/>
                    <a:pt x="196172" y="104059"/>
                    <a:pt x="194893" y="104697"/>
                  </a:cubicBezTo>
                  <a:lnTo>
                    <a:pt x="194893" y="40857"/>
                  </a:lnTo>
                  <a:cubicBezTo>
                    <a:pt x="194893" y="37027"/>
                    <a:pt x="192337" y="34473"/>
                    <a:pt x="188503" y="34473"/>
                  </a:cubicBezTo>
                  <a:lnTo>
                    <a:pt x="47286" y="34473"/>
                  </a:lnTo>
                  <a:lnTo>
                    <a:pt x="47286" y="12768"/>
                  </a:lnTo>
                  <a:lnTo>
                    <a:pt x="217258" y="12768"/>
                  </a:lnTo>
                  <a:lnTo>
                    <a:pt x="217258" y="104059"/>
                  </a:ln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sp>
          <p:nvSpPr>
            <p:cNvPr id="48" name="Graphic 4">
              <a:extLst>
                <a:ext uri="{FF2B5EF4-FFF2-40B4-BE49-F238E27FC236}">
                  <a16:creationId xmlns:a16="http://schemas.microsoft.com/office/drawing/2014/main" id="{9FA9D380-1790-41F1-C21E-762021FD29E9}"/>
                </a:ext>
              </a:extLst>
            </p:cNvPr>
            <p:cNvSpPr/>
            <p:nvPr/>
          </p:nvSpPr>
          <p:spPr>
            <a:xfrm>
              <a:off x="10033478" y="1564238"/>
              <a:ext cx="35144" cy="73415"/>
            </a:xfrm>
            <a:custGeom>
              <a:avLst/>
              <a:gdLst>
                <a:gd name="connsiteX0" fmla="*/ 17253 w 35144"/>
                <a:gd name="connsiteY0" fmla="*/ 55541 h 73415"/>
                <a:gd name="connsiteX1" fmla="*/ 10225 w 35144"/>
                <a:gd name="connsiteY1" fmla="*/ 48518 h 73415"/>
                <a:gd name="connsiteX2" fmla="*/ 5112 w 35144"/>
                <a:gd name="connsiteY2" fmla="*/ 43411 h 73415"/>
                <a:gd name="connsiteX3" fmla="*/ 0 w 35144"/>
                <a:gd name="connsiteY3" fmla="*/ 48518 h 73415"/>
                <a:gd name="connsiteX4" fmla="*/ 12141 w 35144"/>
                <a:gd name="connsiteY4" fmla="*/ 64478 h 73415"/>
                <a:gd name="connsiteX5" fmla="*/ 12141 w 35144"/>
                <a:gd name="connsiteY5" fmla="*/ 68309 h 73415"/>
                <a:gd name="connsiteX6" fmla="*/ 17253 w 35144"/>
                <a:gd name="connsiteY6" fmla="*/ 73416 h 73415"/>
                <a:gd name="connsiteX7" fmla="*/ 22365 w 35144"/>
                <a:gd name="connsiteY7" fmla="*/ 68309 h 73415"/>
                <a:gd name="connsiteX8" fmla="*/ 22365 w 35144"/>
                <a:gd name="connsiteY8" fmla="*/ 64478 h 73415"/>
                <a:gd name="connsiteX9" fmla="*/ 34506 w 35144"/>
                <a:gd name="connsiteY9" fmla="*/ 48518 h 73415"/>
                <a:gd name="connsiteX10" fmla="*/ 17892 w 35144"/>
                <a:gd name="connsiteY10" fmla="*/ 31920 h 73415"/>
                <a:gd name="connsiteX11" fmla="*/ 10863 w 35144"/>
                <a:gd name="connsiteY11" fmla="*/ 24898 h 73415"/>
                <a:gd name="connsiteX12" fmla="*/ 17892 w 35144"/>
                <a:gd name="connsiteY12" fmla="*/ 17875 h 73415"/>
                <a:gd name="connsiteX13" fmla="*/ 24921 w 35144"/>
                <a:gd name="connsiteY13" fmla="*/ 24898 h 73415"/>
                <a:gd name="connsiteX14" fmla="*/ 30033 w 35144"/>
                <a:gd name="connsiteY14" fmla="*/ 30005 h 73415"/>
                <a:gd name="connsiteX15" fmla="*/ 35145 w 35144"/>
                <a:gd name="connsiteY15" fmla="*/ 24898 h 73415"/>
                <a:gd name="connsiteX16" fmla="*/ 23004 w 35144"/>
                <a:gd name="connsiteY16" fmla="*/ 8938 h 73415"/>
                <a:gd name="connsiteX17" fmla="*/ 23004 w 35144"/>
                <a:gd name="connsiteY17" fmla="*/ 5107 h 73415"/>
                <a:gd name="connsiteX18" fmla="*/ 17892 w 35144"/>
                <a:gd name="connsiteY18" fmla="*/ 0 h 73415"/>
                <a:gd name="connsiteX19" fmla="*/ 12780 w 35144"/>
                <a:gd name="connsiteY19" fmla="*/ 5107 h 73415"/>
                <a:gd name="connsiteX20" fmla="*/ 12780 w 35144"/>
                <a:gd name="connsiteY20" fmla="*/ 8938 h 73415"/>
                <a:gd name="connsiteX21" fmla="*/ 640 w 35144"/>
                <a:gd name="connsiteY21" fmla="*/ 24898 h 73415"/>
                <a:gd name="connsiteX22" fmla="*/ 17253 w 35144"/>
                <a:gd name="connsiteY22" fmla="*/ 41496 h 73415"/>
                <a:gd name="connsiteX23" fmla="*/ 24282 w 35144"/>
                <a:gd name="connsiteY23" fmla="*/ 48518 h 73415"/>
                <a:gd name="connsiteX24" fmla="*/ 17253 w 35144"/>
                <a:gd name="connsiteY24" fmla="*/ 55541 h 7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144" h="73415">
                  <a:moveTo>
                    <a:pt x="17253" y="55541"/>
                  </a:moveTo>
                  <a:cubicBezTo>
                    <a:pt x="13419" y="55541"/>
                    <a:pt x="10225" y="52349"/>
                    <a:pt x="10225" y="48518"/>
                  </a:cubicBezTo>
                  <a:cubicBezTo>
                    <a:pt x="10225" y="45965"/>
                    <a:pt x="8307" y="43411"/>
                    <a:pt x="5112" y="43411"/>
                  </a:cubicBezTo>
                  <a:cubicBezTo>
                    <a:pt x="1917" y="43411"/>
                    <a:pt x="0" y="45326"/>
                    <a:pt x="0" y="48518"/>
                  </a:cubicBezTo>
                  <a:cubicBezTo>
                    <a:pt x="0" y="56179"/>
                    <a:pt x="5112" y="62563"/>
                    <a:pt x="12141" y="64478"/>
                  </a:cubicBezTo>
                  <a:lnTo>
                    <a:pt x="12141" y="68309"/>
                  </a:lnTo>
                  <a:cubicBezTo>
                    <a:pt x="12141" y="70862"/>
                    <a:pt x="14058" y="73416"/>
                    <a:pt x="17253" y="73416"/>
                  </a:cubicBezTo>
                  <a:cubicBezTo>
                    <a:pt x="20448" y="73416"/>
                    <a:pt x="22365" y="71501"/>
                    <a:pt x="22365" y="68309"/>
                  </a:cubicBezTo>
                  <a:lnTo>
                    <a:pt x="22365" y="64478"/>
                  </a:lnTo>
                  <a:cubicBezTo>
                    <a:pt x="29394" y="62563"/>
                    <a:pt x="34506" y="56179"/>
                    <a:pt x="34506" y="48518"/>
                  </a:cubicBezTo>
                  <a:cubicBezTo>
                    <a:pt x="34506" y="38942"/>
                    <a:pt x="26838" y="31920"/>
                    <a:pt x="17892" y="31920"/>
                  </a:cubicBezTo>
                  <a:cubicBezTo>
                    <a:pt x="14058" y="31920"/>
                    <a:pt x="10863" y="28728"/>
                    <a:pt x="10863" y="24898"/>
                  </a:cubicBezTo>
                  <a:cubicBezTo>
                    <a:pt x="10863" y="21067"/>
                    <a:pt x="14058" y="17875"/>
                    <a:pt x="17892" y="17875"/>
                  </a:cubicBezTo>
                  <a:cubicBezTo>
                    <a:pt x="21726" y="17875"/>
                    <a:pt x="24921" y="21067"/>
                    <a:pt x="24921" y="24898"/>
                  </a:cubicBezTo>
                  <a:cubicBezTo>
                    <a:pt x="24921" y="27451"/>
                    <a:pt x="26838" y="30005"/>
                    <a:pt x="30033" y="30005"/>
                  </a:cubicBezTo>
                  <a:cubicBezTo>
                    <a:pt x="33228" y="30005"/>
                    <a:pt x="35145" y="28090"/>
                    <a:pt x="35145" y="24898"/>
                  </a:cubicBezTo>
                  <a:cubicBezTo>
                    <a:pt x="35145" y="17237"/>
                    <a:pt x="30033" y="10853"/>
                    <a:pt x="23004" y="8938"/>
                  </a:cubicBezTo>
                  <a:lnTo>
                    <a:pt x="23004" y="5107"/>
                  </a:lnTo>
                  <a:cubicBezTo>
                    <a:pt x="23004" y="2554"/>
                    <a:pt x="21087" y="0"/>
                    <a:pt x="17892" y="0"/>
                  </a:cubicBezTo>
                  <a:cubicBezTo>
                    <a:pt x="14697" y="0"/>
                    <a:pt x="12780" y="1915"/>
                    <a:pt x="12780" y="5107"/>
                  </a:cubicBezTo>
                  <a:lnTo>
                    <a:pt x="12780" y="8938"/>
                  </a:lnTo>
                  <a:cubicBezTo>
                    <a:pt x="5751" y="10853"/>
                    <a:pt x="640" y="17237"/>
                    <a:pt x="640" y="24898"/>
                  </a:cubicBezTo>
                  <a:cubicBezTo>
                    <a:pt x="640" y="33835"/>
                    <a:pt x="8307" y="41496"/>
                    <a:pt x="17253" y="41496"/>
                  </a:cubicBezTo>
                  <a:cubicBezTo>
                    <a:pt x="21087" y="41496"/>
                    <a:pt x="24282" y="44688"/>
                    <a:pt x="24282" y="48518"/>
                  </a:cubicBezTo>
                  <a:cubicBezTo>
                    <a:pt x="24282" y="52349"/>
                    <a:pt x="21087" y="55541"/>
                    <a:pt x="17253" y="55541"/>
                  </a:cubicBezTo>
                  <a:close/>
                </a:path>
              </a:pathLst>
            </a:custGeom>
            <a:grpFill/>
            <a:ln w="6390" cap="flat">
              <a:noFill/>
              <a:prstDash val="solid"/>
              <a:miter/>
            </a:ln>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50"/>
            </a:p>
          </p:txBody>
        </p:sp>
      </p:grpSp>
    </p:spTree>
    <p:extLst>
      <p:ext uri="{BB962C8B-B14F-4D97-AF65-F5344CB8AC3E}">
        <p14:creationId xmlns:p14="http://schemas.microsoft.com/office/powerpoint/2010/main" val="1323763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F9EB76-6AEE-94BA-5853-41758B6DDC2F}"/>
              </a:ext>
            </a:extLst>
          </p:cNvPr>
          <p:cNvGrpSpPr/>
          <p:nvPr/>
        </p:nvGrpSpPr>
        <p:grpSpPr>
          <a:xfrm>
            <a:off x="822960" y="1599326"/>
            <a:ext cx="7277047" cy="2761901"/>
            <a:chOff x="1097280" y="1770483"/>
            <a:chExt cx="9702729" cy="3682532"/>
          </a:xfrm>
        </p:grpSpPr>
        <p:sp>
          <p:nvSpPr>
            <p:cNvPr id="6" name="Oval 5">
              <a:extLst>
                <a:ext uri="{FF2B5EF4-FFF2-40B4-BE49-F238E27FC236}">
                  <a16:creationId xmlns:a16="http://schemas.microsoft.com/office/drawing/2014/main" id="{550DAEA2-26C3-4669-8835-605C8C134C5B}"/>
                </a:ext>
              </a:extLst>
            </p:cNvPr>
            <p:cNvSpPr/>
            <p:nvPr/>
          </p:nvSpPr>
          <p:spPr>
            <a:xfrm>
              <a:off x="2114244" y="3387457"/>
              <a:ext cx="1903464" cy="1918532"/>
            </a:xfrm>
            <a:prstGeom prst="ellipse">
              <a:avLst/>
            </a:prstGeom>
            <a:solidFill>
              <a:schemeClr val="accent2">
                <a:alpha val="50000"/>
              </a:schemeClr>
            </a:solidFill>
            <a:ln w="889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CC4C3E82-19FE-D563-6D7E-9896BC510A50}"/>
                </a:ext>
              </a:extLst>
            </p:cNvPr>
            <p:cNvSpPr/>
            <p:nvPr/>
          </p:nvSpPr>
          <p:spPr>
            <a:xfrm>
              <a:off x="2054171" y="1770483"/>
              <a:ext cx="1903464" cy="1918532"/>
            </a:xfrm>
            <a:prstGeom prst="ellipse">
              <a:avLst/>
            </a:prstGeom>
            <a:solidFill>
              <a:schemeClr val="accent1">
                <a:alpha val="50000"/>
              </a:schemeClr>
            </a:solidFill>
            <a:ln w="889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3D5357EA-1799-CE46-9A53-7E6D22D98431}"/>
                </a:ext>
              </a:extLst>
            </p:cNvPr>
            <p:cNvSpPr/>
            <p:nvPr/>
          </p:nvSpPr>
          <p:spPr>
            <a:xfrm>
              <a:off x="1097280" y="2522337"/>
              <a:ext cx="1903464" cy="1918532"/>
            </a:xfrm>
            <a:prstGeom prst="ellipse">
              <a:avLst/>
            </a:prstGeom>
            <a:solidFill>
              <a:schemeClr val="tx2">
                <a:alpha val="50000"/>
              </a:schemeClr>
            </a:solidFill>
            <a:ln w="88900" cap="flat" cmpd="sng" algn="ctr">
              <a:noFill/>
              <a:prstDash val="solid"/>
            </a:ln>
            <a:effectLst/>
          </p:spPr>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9" name="Title 1">
              <a:extLst>
                <a:ext uri="{FF2B5EF4-FFF2-40B4-BE49-F238E27FC236}">
                  <a16:creationId xmlns:a16="http://schemas.microsoft.com/office/drawing/2014/main" id="{3600BCF0-5D1C-36FC-BCCB-B99D9D84F886}"/>
                </a:ext>
              </a:extLst>
            </p:cNvPr>
            <p:cNvSpPr txBox="1">
              <a:spLocks/>
            </p:cNvSpPr>
            <p:nvPr/>
          </p:nvSpPr>
          <p:spPr>
            <a:xfrm>
              <a:off x="3222871" y="2697476"/>
              <a:ext cx="7577138" cy="2755539"/>
            </a:xfrm>
            <a:prstGeom prst="rect">
              <a:avLst/>
            </a:prstGeom>
          </p:spPr>
          <p:txBody>
            <a:bodyPr vert="horz" lIns="0" tIns="25718" rIns="51435" bIns="0" rtlCol="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51435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56" normalizeH="0" baseline="0" noProof="0">
                  <a:ln>
                    <a:noFill/>
                  </a:ln>
                  <a:solidFill>
                    <a:srgbClr val="C12637"/>
                  </a:solidFill>
                  <a:effectLst/>
                  <a:uLnTx/>
                  <a:uFillTx/>
                  <a:latin typeface="Calibri"/>
                  <a:ea typeface="Georgia" charset="0"/>
                  <a:cs typeface="Georgia" charset="0"/>
                </a:rPr>
                <a:t>THANK YOU!</a:t>
              </a:r>
              <a:endParaRPr kumimoji="0" lang="en-US" sz="7200" b="0" i="0" u="none" strike="noStrike" kern="1200" cap="none" spc="-56" normalizeH="0" baseline="0" noProof="0">
                <a:ln>
                  <a:noFill/>
                </a:ln>
                <a:solidFill>
                  <a:srgbClr val="C12637"/>
                </a:solidFill>
                <a:effectLst/>
                <a:uLnTx/>
                <a:uFillTx/>
                <a:latin typeface="Calibri"/>
                <a:ea typeface="Calibri" charset="0"/>
                <a:cs typeface="Calibri" charset="0"/>
              </a:endParaRPr>
            </a:p>
          </p:txBody>
        </p:sp>
        <p:pic>
          <p:nvPicPr>
            <p:cNvPr id="10" name="Graphic 9" descr="Thought bubble">
              <a:extLst>
                <a:ext uri="{FF2B5EF4-FFF2-40B4-BE49-F238E27FC236}">
                  <a16:creationId xmlns:a16="http://schemas.microsoft.com/office/drawing/2014/main" id="{914FAECC-164C-E49B-163B-38826848BF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42897" y="2312213"/>
              <a:ext cx="914400" cy="914400"/>
            </a:xfrm>
            <a:prstGeom prst="rect">
              <a:avLst/>
            </a:prstGeom>
          </p:spPr>
        </p:pic>
        <p:pic>
          <p:nvPicPr>
            <p:cNvPr id="11" name="Graphic 10" descr="Customer Review">
              <a:extLst>
                <a:ext uri="{FF2B5EF4-FFF2-40B4-BE49-F238E27FC236}">
                  <a16:creationId xmlns:a16="http://schemas.microsoft.com/office/drawing/2014/main" id="{33F84B49-908C-77D2-BAA1-BD94573713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36898" y="3097667"/>
              <a:ext cx="914400" cy="914400"/>
            </a:xfrm>
            <a:prstGeom prst="rect">
              <a:avLst/>
            </a:prstGeom>
          </p:spPr>
        </p:pic>
        <p:pic>
          <p:nvPicPr>
            <p:cNvPr id="12" name="Graphic 11" descr="Exclamation mark with solid fill">
              <a:extLst>
                <a:ext uri="{FF2B5EF4-FFF2-40B4-BE49-F238E27FC236}">
                  <a16:creationId xmlns:a16="http://schemas.microsoft.com/office/drawing/2014/main" id="{A1A2999D-4A68-41A9-16C8-B2C82B5D1F9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86879" y="4055165"/>
              <a:ext cx="914400" cy="914400"/>
            </a:xfrm>
            <a:prstGeom prst="rect">
              <a:avLst/>
            </a:prstGeom>
          </p:spPr>
        </p:pic>
      </p:grpSp>
    </p:spTree>
    <p:extLst>
      <p:ext uri="{BB962C8B-B14F-4D97-AF65-F5344CB8AC3E}">
        <p14:creationId xmlns:p14="http://schemas.microsoft.com/office/powerpoint/2010/main" val="3714627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Promoting Economic Stability &amp; Mobility</a:t>
            </a:r>
          </a:p>
        </p:txBody>
      </p:sp>
      <p:sp>
        <p:nvSpPr>
          <p:cNvPr id="3" name="Subtitle 2"/>
          <p:cNvSpPr>
            <a:spLocks noGrp="1"/>
          </p:cNvSpPr>
          <p:nvPr>
            <p:ph type="subTitle" idx="1"/>
          </p:nvPr>
        </p:nvSpPr>
        <p:spPr>
          <a:xfrm>
            <a:off x="1543050" y="2571750"/>
            <a:ext cx="6057900" cy="452628"/>
          </a:xfrm>
        </p:spPr>
        <p:txBody>
          <a:bodyPr>
            <a:noAutofit/>
          </a:bodyPr>
          <a:lstStyle/>
          <a:p>
            <a:r>
              <a:rPr lang="en-US" sz="1800" dirty="0"/>
              <a:t>Presented by: Ricardo Williams, </a:t>
            </a:r>
          </a:p>
          <a:p>
            <a:r>
              <a:rPr lang="en-US" sz="1050" dirty="0"/>
              <a:t>SNAP Employment and Training Manager, Louisiana Department of Children and Family Services</a:t>
            </a:r>
          </a:p>
        </p:txBody>
      </p:sp>
    </p:spTree>
    <p:extLst>
      <p:ext uri="{BB962C8B-B14F-4D97-AF65-F5344CB8AC3E}">
        <p14:creationId xmlns:p14="http://schemas.microsoft.com/office/powerpoint/2010/main" val="361287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Louisiana’s 'Set for Success' Model</a:t>
            </a:r>
          </a:p>
        </p:txBody>
      </p:sp>
      <p:sp>
        <p:nvSpPr>
          <p:cNvPr id="3" name="Content Placeholder 2"/>
          <p:cNvSpPr>
            <a:spLocks noGrp="1"/>
          </p:cNvSpPr>
          <p:nvPr>
            <p:ph idx="1"/>
          </p:nvPr>
        </p:nvSpPr>
        <p:spPr>
          <a:xfrm>
            <a:off x="464344" y="1369219"/>
            <a:ext cx="5936456" cy="3174206"/>
          </a:xfrm>
        </p:spPr>
        <p:txBody>
          <a:bodyPr>
            <a:normAutofit/>
          </a:bodyPr>
          <a:lstStyle/>
          <a:p>
            <a:r>
              <a:rPr sz="2100" dirty="0"/>
              <a:t>SNAP E&amp;T – Voluntary training for SNAP recipients with multiple components</a:t>
            </a:r>
          </a:p>
          <a:p>
            <a:r>
              <a:rPr sz="2100" dirty="0"/>
              <a:t>STEP – TANF employment program focused on barrier removal</a:t>
            </a:r>
          </a:p>
          <a:p>
            <a:r>
              <a:rPr lang="en-US" sz="2100" dirty="0"/>
              <a:t>CSE E&amp;T – Formerly supported non-custodial parents in meeting obligations; Partnered with courts to engage participants and implemented income withholding measures.</a:t>
            </a:r>
            <a:endParaRPr sz="1800" dirty="0">
              <a:solidFill>
                <a:srgbClr val="FF0000"/>
              </a:solidFill>
            </a:endParaRPr>
          </a:p>
        </p:txBody>
      </p:sp>
      <p:pic>
        <p:nvPicPr>
          <p:cNvPr id="4" name="Picture 3" descr="SET for Success | Louisiana Department of Children &amp; Family Services">
            <a:extLst>
              <a:ext uri="{FF2B5EF4-FFF2-40B4-BE49-F238E27FC236}">
                <a16:creationId xmlns:a16="http://schemas.microsoft.com/office/drawing/2014/main" id="{FBF94D06-C239-385D-54C9-BC6FD4ABB033}"/>
              </a:ext>
            </a:extLst>
          </p:cNvPr>
          <p:cNvPicPr>
            <a:picLocks noChangeAspect="1"/>
          </p:cNvPicPr>
          <p:nvPr/>
        </p:nvPicPr>
        <p:blipFill>
          <a:blip r:embed="rId2"/>
          <a:stretch>
            <a:fillRect/>
          </a:stretch>
        </p:blipFill>
        <p:spPr>
          <a:xfrm>
            <a:off x="5981121" y="1570480"/>
            <a:ext cx="2961457" cy="16467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6405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BCE825-B8B6-1A0C-B676-F6563872CA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78353"/>
            <a:ext cx="9144000" cy="4986794"/>
          </a:xfrm>
          <a:prstGeom prst="rect">
            <a:avLst/>
          </a:prstGeom>
        </p:spPr>
      </p:pic>
    </p:spTree>
    <p:extLst>
      <p:ext uri="{BB962C8B-B14F-4D97-AF65-F5344CB8AC3E}">
        <p14:creationId xmlns:p14="http://schemas.microsoft.com/office/powerpoint/2010/main" val="2395385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C9BDBA-FC15-71F2-E583-909907FE44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105421"/>
            <a:ext cx="4199667" cy="3695178"/>
          </a:xfrm>
          <a:prstGeom prst="rect">
            <a:avLst/>
          </a:prstGeom>
        </p:spPr>
      </p:pic>
      <p:sp>
        <p:nvSpPr>
          <p:cNvPr id="2" name="Title 1"/>
          <p:cNvSpPr>
            <a:spLocks noGrp="1"/>
          </p:cNvSpPr>
          <p:nvPr>
            <p:ph type="title"/>
          </p:nvPr>
        </p:nvSpPr>
        <p:spPr>
          <a:xfrm>
            <a:off x="120563" y="84551"/>
            <a:ext cx="3896867" cy="1200150"/>
          </a:xfrm>
        </p:spPr>
        <p:txBody>
          <a:bodyPr>
            <a:normAutofit/>
          </a:bodyPr>
          <a:lstStyle/>
          <a:p>
            <a:r>
              <a:rPr lang="en-US" sz="3225" dirty="0">
                <a:latin typeface="Arial"/>
                <a:cs typeface="Arial"/>
              </a:rPr>
              <a:t>E&amp;T Supports in Louisiana</a:t>
            </a:r>
          </a:p>
        </p:txBody>
      </p:sp>
      <p:sp>
        <p:nvSpPr>
          <p:cNvPr id="3" name="Content Placeholder 2"/>
          <p:cNvSpPr>
            <a:spLocks noGrp="1"/>
          </p:cNvSpPr>
          <p:nvPr>
            <p:ph idx="1"/>
          </p:nvPr>
        </p:nvSpPr>
        <p:spPr>
          <a:xfrm>
            <a:off x="4043965" y="342901"/>
            <a:ext cx="4649978" cy="4207668"/>
          </a:xfrm>
        </p:spPr>
        <p:txBody>
          <a:bodyPr>
            <a:normAutofit/>
          </a:bodyPr>
          <a:lstStyle/>
          <a:p>
            <a:r>
              <a:rPr lang="en-US" sz="2100" dirty="0"/>
              <a:t>Reimbursements: transportation, childcare, internet, uniforms, certifications</a:t>
            </a:r>
          </a:p>
          <a:p>
            <a:r>
              <a:rPr lang="en-US" sz="2100" dirty="0"/>
              <a:t>Individualized employment plans</a:t>
            </a:r>
          </a:p>
          <a:p>
            <a:r>
              <a:rPr lang="en-US" sz="2100" dirty="0"/>
              <a:t>Real-time participant tracking through SNAP Works</a:t>
            </a:r>
          </a:p>
          <a:p>
            <a:r>
              <a:rPr lang="en-US" sz="2100" dirty="0"/>
              <a:t>Quarterly provider meetings and cross-training</a:t>
            </a:r>
          </a:p>
        </p:txBody>
      </p:sp>
    </p:spTree>
    <p:extLst>
      <p:ext uri="{BB962C8B-B14F-4D97-AF65-F5344CB8AC3E}">
        <p14:creationId xmlns:p14="http://schemas.microsoft.com/office/powerpoint/2010/main" val="37305987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Why Employment &amp; Training Services Matter</a:t>
            </a:r>
          </a:p>
        </p:txBody>
      </p:sp>
      <p:sp>
        <p:nvSpPr>
          <p:cNvPr id="3" name="Content Placeholder 2"/>
          <p:cNvSpPr>
            <a:spLocks noGrp="1"/>
          </p:cNvSpPr>
          <p:nvPr>
            <p:ph sz="half" idx="1"/>
          </p:nvPr>
        </p:nvSpPr>
        <p:spPr/>
        <p:txBody>
          <a:bodyPr>
            <a:normAutofit/>
          </a:bodyPr>
          <a:lstStyle/>
          <a:p>
            <a:r>
              <a:rPr sz="2100" dirty="0"/>
              <a:t>Connects public benefit recipients to long-term economic stability</a:t>
            </a:r>
          </a:p>
          <a:p>
            <a:r>
              <a:rPr sz="2100" dirty="0"/>
              <a:t>Provides skills training, work experience, and wraparound supports</a:t>
            </a:r>
          </a:p>
          <a:p>
            <a:r>
              <a:rPr sz="2100" dirty="0"/>
              <a:t>Empowers families to transition from survival to sustainable income</a:t>
            </a:r>
            <a:endParaRPr lang="en-US" sz="2100" dirty="0"/>
          </a:p>
          <a:p>
            <a:endParaRPr lang="en-US" sz="2100" dirty="0"/>
          </a:p>
          <a:p>
            <a:endParaRPr lang="en-US" sz="2100" dirty="0"/>
          </a:p>
        </p:txBody>
      </p:sp>
      <p:pic>
        <p:nvPicPr>
          <p:cNvPr id="5" name="Content Placeholder 4">
            <a:extLst>
              <a:ext uri="{FF2B5EF4-FFF2-40B4-BE49-F238E27FC236}">
                <a16:creationId xmlns:a16="http://schemas.microsoft.com/office/drawing/2014/main" id="{7455E200-BA76-7FF6-2FA2-2160A43A1E28}"/>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262925" y="374965"/>
            <a:ext cx="4444947" cy="4238919"/>
          </a:xfrm>
          <a:prstGeom prst="rect">
            <a:avLst/>
          </a:prstGeom>
        </p:spPr>
      </p:pic>
    </p:spTree>
    <p:extLst>
      <p:ext uri="{BB962C8B-B14F-4D97-AF65-F5344CB8AC3E}">
        <p14:creationId xmlns:p14="http://schemas.microsoft.com/office/powerpoint/2010/main" val="2893439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16" y="2074609"/>
            <a:ext cx="3269412" cy="994172"/>
          </a:xfrm>
        </p:spPr>
        <p:txBody>
          <a:bodyPr>
            <a:normAutofit fontScale="90000"/>
          </a:bodyPr>
          <a:lstStyle/>
          <a:p>
            <a:r>
              <a:t>Why Employment &amp; Training Services Matter</a:t>
            </a:r>
          </a:p>
        </p:txBody>
      </p:sp>
      <p:sp>
        <p:nvSpPr>
          <p:cNvPr id="3" name="Content Placeholder 2"/>
          <p:cNvSpPr>
            <a:spLocks noGrp="1"/>
          </p:cNvSpPr>
          <p:nvPr>
            <p:ph sz="half" idx="1"/>
          </p:nvPr>
        </p:nvSpPr>
        <p:spPr>
          <a:xfrm>
            <a:off x="3451240" y="1973068"/>
            <a:ext cx="5387600" cy="3174206"/>
          </a:xfrm>
        </p:spPr>
        <p:txBody>
          <a:bodyPr>
            <a:normAutofit/>
          </a:bodyPr>
          <a:lstStyle/>
          <a:p>
            <a:r>
              <a:rPr lang="en-US" sz="2100" dirty="0"/>
              <a:t>Non-Custodial Parents: Builds job skills, connects to stable employment, reduces barriers, and supports meeting child support obligations.</a:t>
            </a:r>
          </a:p>
          <a:p>
            <a:r>
              <a:rPr lang="en-US" sz="2100" dirty="0"/>
              <a:t>Custodial Parents: Increases earning potential, provides supportive services, and promotes family stability and self-sufficiency.</a:t>
            </a:r>
          </a:p>
          <a:p>
            <a:endParaRPr lang="en-US" sz="2100" dirty="0"/>
          </a:p>
          <a:p>
            <a:endParaRPr lang="en-US" sz="2100" dirty="0"/>
          </a:p>
        </p:txBody>
      </p:sp>
      <p:pic>
        <p:nvPicPr>
          <p:cNvPr id="9" name="Picture 8" descr="Employment &amp; Training">
            <a:extLst>
              <a:ext uri="{FF2B5EF4-FFF2-40B4-BE49-F238E27FC236}">
                <a16:creationId xmlns:a16="http://schemas.microsoft.com/office/drawing/2014/main" id="{B00AA86B-A4D3-8FD8-0CEE-03B81E39710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1688" y="648"/>
            <a:ext cx="6866626" cy="1853385"/>
          </a:xfrm>
          <a:prstGeom prst="rect">
            <a:avLst/>
          </a:prstGeom>
        </p:spPr>
      </p:pic>
    </p:spTree>
    <p:extLst>
      <p:ext uri="{BB962C8B-B14F-4D97-AF65-F5344CB8AC3E}">
        <p14:creationId xmlns:p14="http://schemas.microsoft.com/office/powerpoint/2010/main" val="22243613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Rectangle 29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301" name="Title 1">
            <a:extLst>
              <a:ext uri="{FF2B5EF4-FFF2-40B4-BE49-F238E27FC236}">
                <a16:creationId xmlns:a16="http://schemas.microsoft.com/office/drawing/2014/main" id="{9BA3A8E4-DC86-1ECA-1604-86E5DE516280}"/>
              </a:ext>
            </a:extLst>
          </p:cNvPr>
          <p:cNvSpPr>
            <a:spLocks noGrp="1"/>
          </p:cNvSpPr>
          <p:nvPr/>
        </p:nvSpPr>
        <p:spPr>
          <a:xfrm>
            <a:off x="307531" y="82282"/>
            <a:ext cx="3341150" cy="1467631"/>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4000" b="1" kern="1200" baseline="0">
                <a:solidFill>
                  <a:srgbClr val="003595"/>
                </a:solidFill>
                <a:latin typeface="Arial" panose="020B0604020202020204" pitchFamily="34" charset="0"/>
                <a:ea typeface="+mj-ea"/>
                <a:cs typeface="Arial" panose="020B0604020202020204" pitchFamily="34" charset="0"/>
              </a:defRPr>
            </a:lvl1pPr>
          </a:lstStyle>
          <a:p>
            <a:pPr defTabSz="685800">
              <a:buClrTx/>
            </a:pPr>
            <a:r>
              <a:rPr lang="en-US" sz="3150" dirty="0">
                <a:latin typeface="Arial"/>
                <a:cs typeface="Arial"/>
              </a:rPr>
              <a:t>Understanding the Benefits Cliff</a:t>
            </a:r>
          </a:p>
        </p:txBody>
      </p:sp>
      <p:sp>
        <p:nvSpPr>
          <p:cNvPr id="30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0060" y="1940246"/>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rgbClr val="003595"/>
          </a:solidFill>
          <a:ln w="44450" cap="rnd">
            <a:solidFill>
              <a:srgbClr val="003595"/>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303" name="Content Placeholder 2">
            <a:extLst>
              <a:ext uri="{FF2B5EF4-FFF2-40B4-BE49-F238E27FC236}">
                <a16:creationId xmlns:a16="http://schemas.microsoft.com/office/drawing/2014/main" id="{4544980B-EECE-93DB-7139-14A197F00ECC}"/>
              </a:ext>
            </a:extLst>
          </p:cNvPr>
          <p:cNvSpPr>
            <a:spLocks noGrp="1"/>
          </p:cNvSpPr>
          <p:nvPr/>
        </p:nvSpPr>
        <p:spPr>
          <a:xfrm>
            <a:off x="188919" y="2100760"/>
            <a:ext cx="3797324" cy="2490501"/>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Clr>
                <a:srgbClr val="61A60E"/>
              </a:buClr>
              <a:buFont typeface="Wingdings" panose="05000000000000000000" pitchFamily="2" charset="2"/>
              <a:buChar char="§"/>
              <a:defRPr sz="32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Clr>
                <a:srgbClr val="61A60E"/>
              </a:buClr>
              <a:buFont typeface="Arial" panose="020B0604020202020204" pitchFamily="34" charset="0"/>
              <a:buChar char="•"/>
              <a:defRPr sz="2800" kern="1200">
                <a:solidFill>
                  <a:schemeClr val="bg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61A60E"/>
              </a:buClr>
              <a:buFont typeface="Wingdings" panose="05000000000000000000" pitchFamily="2" charset="2"/>
              <a:buChar char="§"/>
              <a:defRPr sz="2000" kern="1200">
                <a:solidFill>
                  <a:schemeClr val="bg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61A60E"/>
              </a:buClr>
              <a:buFont typeface="Arial" panose="020B0604020202020204" pitchFamily="34" charset="0"/>
              <a:buChar char="•"/>
              <a:defRPr sz="20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61A60E"/>
              </a:buClr>
              <a:buFont typeface="Wingdings" panose="05000000000000000000" pitchFamily="2" charset="2"/>
              <a:buChar char="§"/>
              <a:defRPr sz="20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1950" dirty="0">
                <a:solidFill>
                  <a:srgbClr val="E7E6E6">
                    <a:lumMod val="50000"/>
                  </a:srgbClr>
                </a:solidFill>
                <a:latin typeface="Calibri" panose="020F0502020204030204"/>
              </a:rPr>
              <a:t>Definition: Sudden loss/reduction of benefits when income increases slightly</a:t>
            </a:r>
            <a:endParaRPr lang="en-US" sz="1950">
              <a:solidFill>
                <a:srgbClr val="E7E6E6">
                  <a:lumMod val="50000"/>
                </a:srgbClr>
              </a:solidFill>
              <a:latin typeface="Calibri" panose="020F0502020204030204"/>
              <a:ea typeface="Calibri"/>
              <a:cs typeface="Calibri"/>
            </a:endParaRPr>
          </a:p>
          <a:p>
            <a:pPr marL="171450" indent="-171450" defTabSz="685800">
              <a:spcBef>
                <a:spcPts val="750"/>
              </a:spcBef>
            </a:pPr>
            <a:r>
              <a:rPr lang="en-US" sz="1950" dirty="0">
                <a:solidFill>
                  <a:srgbClr val="E7E6E6">
                    <a:lumMod val="50000"/>
                  </a:srgbClr>
                </a:solidFill>
                <a:latin typeface="Calibri" panose="020F0502020204030204"/>
              </a:rPr>
              <a:t>Impact: Discourages advancement and disrupts financial stability</a:t>
            </a:r>
            <a:endParaRPr lang="en-US" sz="1950">
              <a:solidFill>
                <a:srgbClr val="E7E6E6">
                  <a:lumMod val="50000"/>
                </a:srgbClr>
              </a:solidFill>
              <a:latin typeface="Calibri" panose="020F0502020204030204"/>
              <a:ea typeface="Calibri"/>
              <a:cs typeface="Calibri"/>
            </a:endParaRPr>
          </a:p>
          <a:p>
            <a:pPr marL="171450" indent="-171450" defTabSz="685800">
              <a:spcBef>
                <a:spcPts val="750"/>
              </a:spcBef>
            </a:pPr>
            <a:r>
              <a:rPr lang="en-US" sz="1950" dirty="0">
                <a:solidFill>
                  <a:srgbClr val="E7E6E6">
                    <a:lumMod val="50000"/>
                  </a:srgbClr>
                </a:solidFill>
                <a:latin typeface="Calibri" panose="020F0502020204030204"/>
              </a:rPr>
              <a:t>Solution: Policies and tools to smooth the transition to higher wages</a:t>
            </a:r>
            <a:endParaRPr lang="en-US" sz="1950" dirty="0">
              <a:solidFill>
                <a:srgbClr val="E7E6E6">
                  <a:lumMod val="50000"/>
                </a:srgbClr>
              </a:solidFill>
              <a:latin typeface="Calibri" panose="020F0502020204030204"/>
              <a:ea typeface="Calibri"/>
              <a:cs typeface="Calibri"/>
            </a:endParaRPr>
          </a:p>
        </p:txBody>
      </p:sp>
      <p:pic>
        <p:nvPicPr>
          <p:cNvPr id="304" name="Picture 303" descr="graphic of a person standing on the edge of a cliff">
            <a:extLst>
              <a:ext uri="{FF2B5EF4-FFF2-40B4-BE49-F238E27FC236}">
                <a16:creationId xmlns:a16="http://schemas.microsoft.com/office/drawing/2014/main" id="{C030B99E-1FBE-2D25-4EBF-86E71A2235B4}"/>
              </a:ext>
            </a:extLst>
          </p:cNvPr>
          <p:cNvPicPr>
            <a:picLocks noChangeAspect="1"/>
          </p:cNvPicPr>
          <p:nvPr/>
        </p:nvPicPr>
        <p:blipFill>
          <a:blip r:embed="rId2" cstate="email">
            <a:extLst>
              <a:ext uri="{28A0092B-C50C-407E-A947-70E740481C1C}">
                <a14:useLocalDpi xmlns:a14="http://schemas.microsoft.com/office/drawing/2010/main"/>
              </a:ext>
            </a:extLst>
          </a:blip>
          <a:srcRect t="-84" b="-481"/>
          <a:stretch>
            <a:fillRect/>
          </a:stretch>
        </p:blipFill>
        <p:spPr>
          <a:xfrm>
            <a:off x="3983777" y="-3756"/>
            <a:ext cx="5164805" cy="445722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54811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Louisiana’s Approach to Mitigating Benefit Cliffs</a:t>
            </a:r>
          </a:p>
        </p:txBody>
      </p:sp>
      <p:sp>
        <p:nvSpPr>
          <p:cNvPr id="3" name="Content Placeholder 2"/>
          <p:cNvSpPr>
            <a:spLocks noGrp="1"/>
          </p:cNvSpPr>
          <p:nvPr>
            <p:ph idx="1"/>
          </p:nvPr>
        </p:nvSpPr>
        <p:spPr>
          <a:xfrm>
            <a:off x="464344" y="1369219"/>
            <a:ext cx="4362136" cy="3174206"/>
          </a:xfrm>
        </p:spPr>
        <p:txBody>
          <a:bodyPr>
            <a:normAutofit fontScale="92500"/>
          </a:bodyPr>
          <a:lstStyle/>
          <a:p>
            <a:r>
              <a:rPr lang="en-US" sz="2100" dirty="0"/>
              <a:t>Partnership with United Way Southeast Louisiana</a:t>
            </a:r>
          </a:p>
          <a:p>
            <a:r>
              <a:rPr lang="en-US" sz="2100" dirty="0"/>
              <a:t>Use of benefit cliff calculators in case management</a:t>
            </a:r>
          </a:p>
          <a:p>
            <a:r>
              <a:rPr lang="en-US" sz="2100" dirty="0"/>
              <a:t>Financial coaching to support transition</a:t>
            </a:r>
          </a:p>
          <a:p>
            <a:r>
              <a:rPr lang="en-US" sz="2100" dirty="0"/>
              <a:t>Policy advocacy to reduce benefit loss</a:t>
            </a:r>
          </a:p>
          <a:p>
            <a:r>
              <a:rPr lang="en-US" sz="2100" dirty="0"/>
              <a:t>Cross-program integration: SNAP E&amp;T, STEP (TANF Work program), with Workforce Boards</a:t>
            </a:r>
          </a:p>
        </p:txBody>
      </p:sp>
      <p:pic>
        <p:nvPicPr>
          <p:cNvPr id="5" name="Picture 4" descr="Corporate Partners - United Way of Southeast Louisiana">
            <a:extLst>
              <a:ext uri="{FF2B5EF4-FFF2-40B4-BE49-F238E27FC236}">
                <a16:creationId xmlns:a16="http://schemas.microsoft.com/office/drawing/2014/main" id="{B8C07CF4-ED77-9782-D3A1-73630BDD29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37264" y="1947485"/>
            <a:ext cx="4677671" cy="1259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04220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1" y="1"/>
            <a:ext cx="9143771"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grpSp>
        <p:nvGrpSpPr>
          <p:cNvPr id="18" name="Group 17">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nvGrpSpPr>
        <p:grpSpPr>
          <a:xfrm>
            <a:off x="-6103" y="1"/>
            <a:ext cx="4235231" cy="4862306"/>
            <a:chOff x="-8137" y="0"/>
            <a:chExt cx="5646974" cy="6483075"/>
          </a:xfrm>
        </p:grpSpPr>
        <p:sp>
          <p:nvSpPr>
            <p:cNvPr id="21" name="Freeform: Shape 20">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nvSpPr>
          <p:spPr>
            <a:xfrm>
              <a:off x="-8136"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22" name="Freeform: Shape 21">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nvSpPr>
          <p:spPr>
            <a:xfrm>
              <a:off x="-8137"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23" name="Freeform: Shape 22">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nvSpPr>
          <p:spPr>
            <a:xfrm>
              <a:off x="-8137"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24" name="Freeform: Shape 23">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nvSpPr>
          <p:spPr>
            <a:xfrm>
              <a:off x="-8136"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25" name="Freeform: Shape 24">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nvSpPr>
          <p:spPr>
            <a:xfrm>
              <a:off x="-8137"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grpSp>
      <p:sp>
        <p:nvSpPr>
          <p:cNvPr id="19" name="Title 1">
            <a:extLst>
              <a:ext uri="{FF2B5EF4-FFF2-40B4-BE49-F238E27FC236}">
                <a16:creationId xmlns:a16="http://schemas.microsoft.com/office/drawing/2014/main" id="{9F479BFA-C678-C814-0BD5-3BC8607F54C6}"/>
              </a:ext>
            </a:extLst>
          </p:cNvPr>
          <p:cNvSpPr>
            <a:spLocks noGrp="1"/>
          </p:cNvSpPr>
          <p:nvPr/>
        </p:nvSpPr>
        <p:spPr>
          <a:xfrm>
            <a:off x="301580" y="1400051"/>
            <a:ext cx="2751871" cy="2070074"/>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b="1" kern="1200" baseline="0">
                <a:solidFill>
                  <a:srgbClr val="003595"/>
                </a:solidFill>
                <a:latin typeface="Arial" panose="020B0604020202020204" pitchFamily="34" charset="0"/>
                <a:ea typeface="+mj-ea"/>
                <a:cs typeface="Arial" panose="020B0604020202020204" pitchFamily="34" charset="0"/>
              </a:defRPr>
            </a:lvl1pPr>
          </a:lstStyle>
          <a:p>
            <a:pPr defTabSz="685800">
              <a:buClrTx/>
            </a:pPr>
            <a:r>
              <a:rPr lang="en-US" sz="3225" dirty="0">
                <a:latin typeface="Arial"/>
                <a:cs typeface="Arial"/>
              </a:rPr>
              <a:t>'One Door' Reform Overview</a:t>
            </a:r>
          </a:p>
        </p:txBody>
      </p:sp>
      <p:sp>
        <p:nvSpPr>
          <p:cNvPr id="20" name="Content Placeholder 2">
            <a:extLst>
              <a:ext uri="{FF2B5EF4-FFF2-40B4-BE49-F238E27FC236}">
                <a16:creationId xmlns:a16="http://schemas.microsoft.com/office/drawing/2014/main" id="{D8B3CC5C-7D29-A242-0A9B-B80EEBA45300}"/>
              </a:ext>
            </a:extLst>
          </p:cNvPr>
          <p:cNvSpPr>
            <a:spLocks noGrp="1"/>
          </p:cNvSpPr>
          <p:nvPr/>
        </p:nvSpPr>
        <p:spPr>
          <a:xfrm>
            <a:off x="2724035" y="612182"/>
            <a:ext cx="6114600" cy="3922976"/>
          </a:xfrm>
          <a:prstGeom prst="rect">
            <a:avLst/>
          </a:prstGeom>
          <a:noFill/>
          <a:ln>
            <a:noFill/>
          </a:ln>
        </p:spPr>
        <p:txBody>
          <a:bodyPr vert="horz" lIns="68580" tIns="34290" rIns="68580" bIns="34290" rtlCol="0" anchor="ctr">
            <a:noAutofit/>
          </a:bodyPr>
          <a:lstStyle>
            <a:lvl1pPr marL="228600" indent="-228600" algn="l" defTabSz="914400" rtl="0" eaLnBrk="1" latinLnBrk="0" hangingPunct="1">
              <a:lnSpc>
                <a:spcPct val="90000"/>
              </a:lnSpc>
              <a:spcBef>
                <a:spcPts val="1000"/>
              </a:spcBef>
              <a:buClr>
                <a:srgbClr val="61A60E"/>
              </a:buClr>
              <a:buFont typeface="Wingdings" panose="05000000000000000000" pitchFamily="2" charset="2"/>
              <a:buChar char="§"/>
              <a:defRPr sz="3200" kern="1200">
                <a:solidFill>
                  <a:schemeClr val="bg2">
                    <a:lumMod val="50000"/>
                  </a:schemeClr>
                </a:solidFill>
                <a:latin typeface="+mn-lt"/>
                <a:ea typeface="+mn-ea"/>
                <a:cs typeface="+mn-cs"/>
              </a:defRPr>
            </a:lvl1pPr>
            <a:lvl2pPr marL="685800" indent="-228600" algn="l" defTabSz="914400" rtl="0" eaLnBrk="1" latinLnBrk="0" hangingPunct="1">
              <a:lnSpc>
                <a:spcPct val="90000"/>
              </a:lnSpc>
              <a:spcBef>
                <a:spcPts val="500"/>
              </a:spcBef>
              <a:buClr>
                <a:srgbClr val="61A60E"/>
              </a:buClr>
              <a:buFont typeface="Arial" panose="020B0604020202020204" pitchFamily="34" charset="0"/>
              <a:buChar char="•"/>
              <a:defRPr sz="2800" kern="1200">
                <a:solidFill>
                  <a:schemeClr val="bg2">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61A60E"/>
              </a:buClr>
              <a:buFont typeface="Wingdings" panose="05000000000000000000" pitchFamily="2" charset="2"/>
              <a:buChar char="§"/>
              <a:defRPr sz="2000" kern="1200">
                <a:solidFill>
                  <a:schemeClr val="bg2">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61A60E"/>
              </a:buClr>
              <a:buFont typeface="Arial" panose="020B0604020202020204" pitchFamily="34" charset="0"/>
              <a:buChar char="•"/>
              <a:defRPr sz="2000" kern="1200">
                <a:solidFill>
                  <a:schemeClr val="bg2">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61A60E"/>
              </a:buClr>
              <a:buFont typeface="Wingdings" panose="05000000000000000000" pitchFamily="2" charset="2"/>
              <a:buChar char="§"/>
              <a:defRPr sz="2000" kern="1200">
                <a:solidFill>
                  <a:schemeClr val="bg2">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2100" dirty="0">
                <a:solidFill>
                  <a:srgbClr val="44546A"/>
                </a:solidFill>
                <a:latin typeface="Calibri" panose="020F0502020204030204"/>
              </a:rPr>
              <a:t>Transfers DCFS Workforce Development Workforce programs from DCFS to Louisiana Workforce Commission ('Louisiana Works')</a:t>
            </a:r>
            <a:endParaRPr lang="en-US" sz="2100" dirty="0">
              <a:solidFill>
                <a:srgbClr val="44546A"/>
              </a:solidFill>
              <a:latin typeface="Calibri" panose="020F0502020204030204"/>
              <a:ea typeface="Calibri"/>
              <a:cs typeface="Calibri"/>
            </a:endParaRPr>
          </a:p>
          <a:p>
            <a:pPr marL="171450" indent="-171450" defTabSz="685800">
              <a:spcBef>
                <a:spcPts val="750"/>
              </a:spcBef>
            </a:pPr>
            <a:r>
              <a:rPr lang="en-US" sz="2100" dirty="0">
                <a:solidFill>
                  <a:srgbClr val="44546A"/>
                </a:solidFill>
                <a:latin typeface="Calibri" panose="020F0502020204030204"/>
              </a:rPr>
              <a:t>Implementation: Programs transfer by Oct 2025; </a:t>
            </a:r>
            <a:endParaRPr lang="en-US" sz="2100" dirty="0">
              <a:solidFill>
                <a:srgbClr val="44546A"/>
              </a:solidFill>
              <a:latin typeface="Calibri" panose="020F0502020204030204"/>
              <a:ea typeface="Calibri"/>
              <a:cs typeface="Calibri"/>
            </a:endParaRPr>
          </a:p>
          <a:p>
            <a:pPr marL="171450" indent="-171450" defTabSz="685800">
              <a:spcBef>
                <a:spcPts val="750"/>
              </a:spcBef>
            </a:pPr>
            <a:r>
              <a:rPr lang="en-US" sz="2100" dirty="0">
                <a:solidFill>
                  <a:srgbClr val="44546A"/>
                </a:solidFill>
                <a:latin typeface="Calibri" panose="020F0502020204030204"/>
              </a:rPr>
              <a:t>SNAP &amp; disability determination services move to Louisiana Dept. of Health</a:t>
            </a:r>
            <a:endParaRPr lang="en-US" sz="2100" dirty="0">
              <a:solidFill>
                <a:srgbClr val="44546A"/>
              </a:solidFill>
              <a:latin typeface="Calibri" panose="020F0502020204030204"/>
              <a:ea typeface="Calibri"/>
              <a:cs typeface="Calibri"/>
            </a:endParaRPr>
          </a:p>
          <a:p>
            <a:pPr marL="171450" indent="-171450" defTabSz="685800">
              <a:spcBef>
                <a:spcPts val="750"/>
              </a:spcBef>
            </a:pPr>
            <a:r>
              <a:rPr lang="en-US" sz="2100" dirty="0">
                <a:solidFill>
                  <a:srgbClr val="44546A"/>
                </a:solidFill>
                <a:latin typeface="Calibri" panose="020F0502020204030204"/>
              </a:rPr>
              <a:t>Impact: Fully integrated benefits access and workforce development</a:t>
            </a:r>
            <a:endParaRPr lang="en-US" sz="2100" dirty="0">
              <a:solidFill>
                <a:srgbClr val="44546A"/>
              </a:solidFill>
              <a:latin typeface="Calibri" panose="020F0502020204030204"/>
              <a:ea typeface="Calibri"/>
              <a:cs typeface="Calibri"/>
            </a:endParaRPr>
          </a:p>
          <a:p>
            <a:pPr marL="171450" indent="-171450" defTabSz="685800">
              <a:spcBef>
                <a:spcPts val="750"/>
              </a:spcBef>
            </a:pPr>
            <a:r>
              <a:rPr lang="en-US" sz="2100" dirty="0">
                <a:solidFill>
                  <a:srgbClr val="44546A"/>
                </a:solidFill>
                <a:latin typeface="Calibri" panose="020F0502020204030204"/>
              </a:rPr>
              <a:t>Integration with Workforce Development Boards for regional labor market match</a:t>
            </a:r>
            <a:endParaRPr lang="en-US" sz="2100" dirty="0">
              <a:solidFill>
                <a:srgbClr val="44546A"/>
              </a:solidFill>
              <a:latin typeface="Calibri" panose="020F0502020204030204"/>
              <a:ea typeface="Calibri"/>
              <a:cs typeface="Calibri"/>
            </a:endParaRPr>
          </a:p>
          <a:p>
            <a:pPr marL="171450" indent="-171450" defTabSz="685800">
              <a:spcBef>
                <a:spcPts val="750"/>
              </a:spcBef>
            </a:pPr>
            <a:r>
              <a:rPr lang="en-US" sz="2100" dirty="0">
                <a:solidFill>
                  <a:srgbClr val="44546A"/>
                </a:solidFill>
                <a:latin typeface="Calibri" panose="020F0502020204030204"/>
              </a:rPr>
              <a:t>Pilot co-location sites for one-stop access</a:t>
            </a:r>
            <a:endParaRPr lang="en-US" sz="2100" dirty="0">
              <a:solidFill>
                <a:srgbClr val="44546A"/>
              </a:solidFill>
              <a:latin typeface="Calibri" panose="020F0502020204030204"/>
              <a:ea typeface="Calibri"/>
              <a:cs typeface="Calibri"/>
            </a:endParaRPr>
          </a:p>
          <a:p>
            <a:pPr marL="171450" indent="-171450" defTabSz="685800">
              <a:spcBef>
                <a:spcPts val="750"/>
              </a:spcBef>
            </a:pPr>
            <a:endParaRPr lang="en-US" sz="1350">
              <a:solidFill>
                <a:srgbClr val="44546A"/>
              </a:solidFill>
              <a:latin typeface="Calibri" panose="020F0502020204030204"/>
            </a:endParaRPr>
          </a:p>
        </p:txBody>
      </p:sp>
    </p:spTree>
    <p:extLst>
      <p:ext uri="{BB962C8B-B14F-4D97-AF65-F5344CB8AC3E}">
        <p14:creationId xmlns:p14="http://schemas.microsoft.com/office/powerpoint/2010/main" val="2165543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Impact on Families</a:t>
            </a:r>
          </a:p>
        </p:txBody>
      </p:sp>
      <p:graphicFrame>
        <p:nvGraphicFramePr>
          <p:cNvPr id="4" name="Diagram 3">
            <a:extLst>
              <a:ext uri="{FF2B5EF4-FFF2-40B4-BE49-F238E27FC236}">
                <a16:creationId xmlns:a16="http://schemas.microsoft.com/office/drawing/2014/main" id="{2FBC1252-933D-4489-5AEF-37C3235EC454}"/>
              </a:ext>
            </a:extLst>
          </p:cNvPr>
          <p:cNvGraphicFramePr/>
          <p:nvPr/>
        </p:nvGraphicFramePr>
        <p:xfrm>
          <a:off x="711680" y="402207"/>
          <a:ext cx="7979434" cy="4339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4759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21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1"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sp>
        <p:nvSpPr>
          <p:cNvPr id="212" name="Title 1">
            <a:extLst>
              <a:ext uri="{FF2B5EF4-FFF2-40B4-BE49-F238E27FC236}">
                <a16:creationId xmlns:a16="http://schemas.microsoft.com/office/drawing/2014/main" id="{6E2EF181-F780-8EB8-A58F-EF23C342379E}"/>
              </a:ext>
            </a:extLst>
          </p:cNvPr>
          <p:cNvSpPr>
            <a:spLocks noGrp="1"/>
          </p:cNvSpPr>
          <p:nvPr/>
        </p:nvSpPr>
        <p:spPr>
          <a:xfrm>
            <a:off x="779612" y="611986"/>
            <a:ext cx="7886700" cy="850124"/>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000" b="1" kern="1200" baseline="0">
                <a:solidFill>
                  <a:srgbClr val="003595"/>
                </a:solidFill>
                <a:latin typeface="Arial" panose="020B0604020202020204" pitchFamily="34" charset="0"/>
                <a:ea typeface="+mj-ea"/>
                <a:cs typeface="Arial" panose="020B0604020202020204" pitchFamily="34" charset="0"/>
              </a:defRPr>
            </a:lvl1pPr>
          </a:lstStyle>
          <a:p>
            <a:pPr algn="ctr" defTabSz="685800">
              <a:buClrTx/>
            </a:pPr>
            <a:r>
              <a:rPr lang="en-US" sz="3900"/>
              <a:t>Call to Action</a:t>
            </a:r>
          </a:p>
        </p:txBody>
      </p:sp>
      <p:sp>
        <p:nvSpPr>
          <p:cNvPr id="213" name="Rectangle 2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bwMode="white">
          <a:xfrm>
            <a:off x="0" y="0"/>
            <a:ext cx="9144000" cy="5143500"/>
          </a:xfrm>
          <a:prstGeom prst="rect">
            <a:avLst/>
          </a:prstGeom>
          <a:no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Calibri" panose="020F0502020204030204"/>
            </a:endParaRPr>
          </a:p>
        </p:txBody>
      </p:sp>
      <p:graphicFrame>
        <p:nvGraphicFramePr>
          <p:cNvPr id="214" name="Content Placeholder 2">
            <a:extLst>
              <a:ext uri="{FF2B5EF4-FFF2-40B4-BE49-F238E27FC236}">
                <a16:creationId xmlns:a16="http://schemas.microsoft.com/office/drawing/2014/main" id="{2827AD81-025B-B2C6-9A2F-D35BA8BAC5CB}"/>
              </a:ext>
            </a:extLst>
          </p:cNvPr>
          <p:cNvGraphicFramePr>
            <a:graphicFrameLocks noGrp="1"/>
          </p:cNvGraphicFramePr>
          <p:nvPr/>
        </p:nvGraphicFramePr>
        <p:xfrm>
          <a:off x="628650" y="1285336"/>
          <a:ext cx="7886700" cy="3264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3688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666EEA9-8CE7-4E04-65AC-DA7C785FC920}"/>
              </a:ext>
            </a:extLst>
          </p:cNvPr>
          <p:cNvSpPr>
            <a:spLocks noGrp="1"/>
          </p:cNvSpPr>
          <p:nvPr>
            <p:ph type="body" sz="half" idx="4294967295"/>
          </p:nvPr>
        </p:nvSpPr>
        <p:spPr>
          <a:xfrm>
            <a:off x="2140295" y="4033815"/>
            <a:ext cx="4868667" cy="603108"/>
          </a:xfrm>
        </p:spPr>
        <p:txBody>
          <a:bodyPr vert="horz" lIns="68580" tIns="34290" rIns="68580" bIns="34290" rtlCol="0" anchor="t">
            <a:normAutofit/>
          </a:bodyPr>
          <a:lstStyle/>
          <a:p>
            <a:r>
              <a:rPr lang="en-US" b="1" dirty="0">
                <a:latin typeface="Arial"/>
                <a:cs typeface="Arial"/>
              </a:rPr>
              <a:t>Ricardo.Williams.DCFS@la.gov</a:t>
            </a:r>
            <a:endParaRPr lang="en-US" b="1">
              <a:ea typeface="Calibri"/>
              <a:cs typeface="Calibri"/>
            </a:endParaRPr>
          </a:p>
        </p:txBody>
      </p:sp>
    </p:spTree>
    <p:extLst>
      <p:ext uri="{BB962C8B-B14F-4D97-AF65-F5344CB8AC3E}">
        <p14:creationId xmlns:p14="http://schemas.microsoft.com/office/powerpoint/2010/main" val="10217890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0E847-E1BD-1DAA-D7F4-C8E32E354C9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84EF5B2-8B30-4640-0E0D-84E0EB4184AB}"/>
              </a:ext>
            </a:extLst>
          </p:cNvPr>
          <p:cNvSpPr/>
          <p:nvPr/>
        </p:nvSpPr>
        <p:spPr>
          <a:xfrm>
            <a:off x="144912" y="4740720"/>
            <a:ext cx="1107548" cy="3726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79CAB29A-1AE7-A514-070E-0F2E61348816}"/>
              </a:ext>
            </a:extLst>
          </p:cNvPr>
          <p:cNvSpPr>
            <a:spLocks noGrp="1"/>
          </p:cNvSpPr>
          <p:nvPr>
            <p:ph type="body" sz="quarter" idx="21"/>
          </p:nvPr>
        </p:nvSpPr>
        <p:spPr>
          <a:xfrm>
            <a:off x="445860" y="1339459"/>
            <a:ext cx="4126140" cy="3211520"/>
          </a:xfrm>
        </p:spPr>
        <p:txBody>
          <a:bodyPr lIns="0" tIns="0" rIns="0" bIns="0" anchor="t">
            <a:noAutofit/>
          </a:bodyPr>
          <a:lstStyle/>
          <a:p>
            <a:pPr marL="400050" indent="-285750">
              <a:buChar char="•"/>
            </a:pPr>
            <a:r>
              <a:rPr lang="en-US" dirty="0">
                <a:solidFill>
                  <a:schemeClr val="bg2">
                    <a:lumMod val="10000"/>
                  </a:schemeClr>
                </a:solidFill>
                <a:latin typeface="Arial"/>
                <a:cs typeface="Arial"/>
              </a:rPr>
              <a:t>The Data &amp; Impact State Action &amp; Innovation Lab ("Data SAIL") will provide hands on technical assistance and innovation funds to three states to address cross-sector misalignments in data and technology across health, human services, and workforce programs.</a:t>
            </a:r>
          </a:p>
          <a:p>
            <a:pPr marL="400050" indent="-285750">
              <a:buClr>
                <a:srgbClr val="3C3C3C"/>
              </a:buClr>
              <a:buChar char="•"/>
            </a:pPr>
            <a:r>
              <a:rPr lang="en-US" dirty="0">
                <a:solidFill>
                  <a:schemeClr val="bg2">
                    <a:lumMod val="10000"/>
                  </a:schemeClr>
                </a:solidFill>
                <a:latin typeface="Arial"/>
                <a:cs typeface="Arial"/>
              </a:rPr>
              <a:t>Cross-sector state agency teams will receive an estimated $200k innovation grant plus training and technical assistance from APHSA, NASWA, the Coleridge Initiative, and U.S. Digital Response.</a:t>
            </a:r>
          </a:p>
          <a:p>
            <a:pPr marL="400050" indent="-285750">
              <a:buClr>
                <a:srgbClr val="3C3C3C"/>
              </a:buClr>
              <a:buChar char="•"/>
            </a:pPr>
            <a:r>
              <a:rPr lang="en-US" dirty="0">
                <a:solidFill>
                  <a:schemeClr val="bg2">
                    <a:lumMod val="10000"/>
                  </a:schemeClr>
                </a:solidFill>
                <a:latin typeface="Arial"/>
                <a:cs typeface="Arial"/>
              </a:rPr>
              <a:t>RFP Information Session – 8/21 4:00 pm ET</a:t>
            </a:r>
          </a:p>
          <a:p>
            <a:pPr marL="400050" indent="-285750">
              <a:buClr>
                <a:srgbClr val="3C3C3C"/>
              </a:buClr>
              <a:buChar char="•"/>
            </a:pPr>
            <a:r>
              <a:rPr lang="en-US" dirty="0">
                <a:solidFill>
                  <a:schemeClr val="bg2">
                    <a:lumMod val="10000"/>
                  </a:schemeClr>
                </a:solidFill>
                <a:latin typeface="Arial"/>
                <a:cs typeface="Arial"/>
              </a:rPr>
              <a:t>RFP Proposal Deadline – 9/19</a:t>
            </a:r>
            <a:endParaRPr lang="en-US" dirty="0">
              <a:solidFill>
                <a:schemeClr val="bg2">
                  <a:lumMod val="10000"/>
                </a:schemeClr>
              </a:solidFill>
            </a:endParaRPr>
          </a:p>
        </p:txBody>
      </p:sp>
      <p:sp>
        <p:nvSpPr>
          <p:cNvPr id="3" name="Text Placeholder 2">
            <a:extLst>
              <a:ext uri="{FF2B5EF4-FFF2-40B4-BE49-F238E27FC236}">
                <a16:creationId xmlns:a16="http://schemas.microsoft.com/office/drawing/2014/main" id="{284A6D8F-FC51-6BE0-7F6A-37B20A15710E}"/>
              </a:ext>
            </a:extLst>
          </p:cNvPr>
          <p:cNvSpPr>
            <a:spLocks noGrp="1"/>
          </p:cNvSpPr>
          <p:nvPr>
            <p:ph type="body" sz="quarter" idx="14"/>
          </p:nvPr>
        </p:nvSpPr>
        <p:spPr/>
        <p:txBody>
          <a:bodyPr lIns="0" tIns="0" rIns="0" bIns="0" anchor="t">
            <a:normAutofit fontScale="92500" lnSpcReduction="10000"/>
          </a:bodyPr>
          <a:lstStyle/>
          <a:p>
            <a:r>
              <a:rPr lang="en-US">
                <a:latin typeface="Franklin Gothic Demi Cond"/>
              </a:rPr>
              <a:t>Join Us: State Action &amp; Innovation Lab RFP</a:t>
            </a:r>
            <a:endParaRPr lang="en-US"/>
          </a:p>
        </p:txBody>
      </p:sp>
      <p:sp>
        <p:nvSpPr>
          <p:cNvPr id="4" name="Text Placeholder 3">
            <a:extLst>
              <a:ext uri="{FF2B5EF4-FFF2-40B4-BE49-F238E27FC236}">
                <a16:creationId xmlns:a16="http://schemas.microsoft.com/office/drawing/2014/main" id="{F33E93BB-AFF3-C4DE-558C-0068B3526BEB}"/>
              </a:ext>
            </a:extLst>
          </p:cNvPr>
          <p:cNvSpPr>
            <a:spLocks noGrp="1"/>
          </p:cNvSpPr>
          <p:nvPr>
            <p:ph type="body" sz="quarter" idx="16"/>
          </p:nvPr>
        </p:nvSpPr>
        <p:spPr/>
        <p:txBody>
          <a:bodyPr lIns="0" tIns="0" rIns="0" bIns="0" anchor="t">
            <a:noAutofit/>
          </a:bodyPr>
          <a:lstStyle/>
          <a:p>
            <a:r>
              <a:rPr lang="en-US" sz="1800" b="0"/>
              <a:t>Aligned Customer-Centered Ecosystem of Services &amp; Supports (ACCESS)</a:t>
            </a:r>
          </a:p>
        </p:txBody>
      </p:sp>
      <p:sp>
        <p:nvSpPr>
          <p:cNvPr id="10" name="Text Placeholder 1">
            <a:extLst>
              <a:ext uri="{FF2B5EF4-FFF2-40B4-BE49-F238E27FC236}">
                <a16:creationId xmlns:a16="http://schemas.microsoft.com/office/drawing/2014/main" id="{DAE943DC-1EDC-DE84-37A3-B020D21CAE8D}"/>
              </a:ext>
            </a:extLst>
          </p:cNvPr>
          <p:cNvSpPr txBox="1">
            <a:spLocks/>
          </p:cNvSpPr>
          <p:nvPr/>
        </p:nvSpPr>
        <p:spPr>
          <a:xfrm>
            <a:off x="4682070" y="3889761"/>
            <a:ext cx="4317018" cy="1133650"/>
          </a:xfrm>
          <a:prstGeom prst="rect">
            <a:avLst/>
          </a:prstGeom>
        </p:spPr>
        <p:txBody>
          <a:bodyPr lIns="0" tIns="0" rIns="0" bIns="0" anchor="t">
            <a:noAutofit/>
          </a:bodyPr>
          <a:lstStyle>
            <a:defPPr marR="0" lvl="0" algn="l" rtl="0">
              <a:lnSpc>
                <a:spcPct val="100000"/>
              </a:lnSpc>
              <a:spcBef>
                <a:spcPts val="0"/>
              </a:spcBef>
              <a:spcAft>
                <a:spcPts val="0"/>
              </a:spcAft>
            </a:defPPr>
            <a:lvl1pPr marL="114300" marR="0" lvl="0" indent="0" algn="l" rtl="0" eaLnBrk="1" hangingPunct="1">
              <a:lnSpc>
                <a:spcPct val="100000"/>
              </a:lnSpc>
              <a:spcBef>
                <a:spcPts val="0"/>
              </a:spcBef>
              <a:spcAft>
                <a:spcPts val="1200"/>
              </a:spcAft>
              <a:buClr>
                <a:schemeClr val="tx2">
                  <a:lumMod val="25000"/>
                </a:schemeClr>
              </a:buClr>
              <a:buFont typeface="Arial" panose="020B0604020202020204" pitchFamily="34" charset="0"/>
              <a:buNone/>
              <a:defRPr sz="1400" b="0" i="0" u="none" strike="noStrike" cap="none">
                <a:solidFill>
                  <a:srgbClr val="696969"/>
                </a:solidFill>
                <a:latin typeface="Arial" panose="020B0604020202020204" pitchFamily="34" charset="0"/>
                <a:ea typeface="Arial"/>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300" b="1" dirty="0">
                <a:solidFill>
                  <a:schemeClr val="bg2">
                    <a:lumMod val="10000"/>
                  </a:schemeClr>
                </a:solidFill>
                <a:latin typeface="Arial"/>
                <a:cs typeface="Arial"/>
              </a:rPr>
              <a:t>To learn more about ACCESS / Data SAIL RFP</a:t>
            </a:r>
          </a:p>
          <a:p>
            <a:r>
              <a:rPr lang="en-US" sz="1300" b="1" dirty="0">
                <a:solidFill>
                  <a:schemeClr val="bg2">
                    <a:lumMod val="10000"/>
                  </a:schemeClr>
                </a:solidFill>
                <a:latin typeface="Arial"/>
                <a:cs typeface="Arial"/>
              </a:rPr>
              <a:t>Visit: </a:t>
            </a:r>
            <a:r>
              <a:rPr lang="en-US" sz="1300" dirty="0">
                <a:solidFill>
                  <a:schemeClr val="tx1"/>
                </a:solidFill>
                <a:latin typeface="Arial"/>
                <a:cs typeface="Arial"/>
                <a:hlinkClick r:id="rId2">
                  <a:extLst>
                    <a:ext uri="{A12FA001-AC4F-418D-AE19-62706E023703}">
                      <ahyp:hlinkClr xmlns:ahyp="http://schemas.microsoft.com/office/drawing/2018/hyperlinkcolor" val="tx"/>
                    </a:ext>
                  </a:extLst>
                </a:hlinkClick>
              </a:rPr>
              <a:t>www.roadmaptoaccess.com/data-sail</a:t>
            </a:r>
            <a:r>
              <a:rPr lang="en-US" sz="1300" dirty="0">
                <a:solidFill>
                  <a:schemeClr val="tx1"/>
                </a:solidFill>
                <a:latin typeface="Arial"/>
                <a:cs typeface="Arial"/>
              </a:rPr>
              <a:t> </a:t>
            </a:r>
          </a:p>
          <a:p>
            <a:r>
              <a:rPr lang="en-US" sz="1300" b="1" dirty="0">
                <a:solidFill>
                  <a:schemeClr val="bg2">
                    <a:lumMod val="10000"/>
                  </a:schemeClr>
                </a:solidFill>
                <a:latin typeface="Arial"/>
                <a:cs typeface="Arial"/>
              </a:rPr>
              <a:t>Email</a:t>
            </a:r>
            <a:r>
              <a:rPr lang="en-US" sz="1300" dirty="0">
                <a:solidFill>
                  <a:schemeClr val="bg2">
                    <a:lumMod val="10000"/>
                  </a:schemeClr>
                </a:solidFill>
                <a:latin typeface="Arial"/>
                <a:cs typeface="Arial"/>
              </a:rPr>
              <a:t>: </a:t>
            </a:r>
            <a:r>
              <a:rPr lang="en-US" sz="1300" dirty="0">
                <a:solidFill>
                  <a:schemeClr val="tx1"/>
                </a:solidFill>
                <a:latin typeface="Arial"/>
                <a:cs typeface="Arial"/>
                <a:hlinkClick r:id="rId3">
                  <a:extLst>
                    <a:ext uri="{A12FA001-AC4F-418D-AE19-62706E023703}">
                      <ahyp:hlinkClr xmlns:ahyp="http://schemas.microsoft.com/office/drawing/2018/hyperlinkcolor" val="tx"/>
                    </a:ext>
                  </a:extLst>
                </a:hlinkClick>
              </a:rPr>
              <a:t>kmonterroso@aphsa.org</a:t>
            </a:r>
            <a:r>
              <a:rPr lang="en-US" sz="1300" dirty="0">
                <a:solidFill>
                  <a:schemeClr val="tx1"/>
                </a:solidFill>
                <a:latin typeface="Arial"/>
                <a:cs typeface="Arial"/>
              </a:rPr>
              <a:t> </a:t>
            </a:r>
            <a:endParaRPr lang="en-US" dirty="0">
              <a:solidFill>
                <a:schemeClr val="tx1"/>
              </a:solidFill>
              <a:latin typeface="Arial"/>
              <a:cs typeface="Arial"/>
            </a:endParaRPr>
          </a:p>
        </p:txBody>
      </p:sp>
      <p:pic>
        <p:nvPicPr>
          <p:cNvPr id="6" name="Picture 5" descr="A qr code with a white background&#10;&#10;AI-generated content may be incorrect.">
            <a:extLst>
              <a:ext uri="{FF2B5EF4-FFF2-40B4-BE49-F238E27FC236}">
                <a16:creationId xmlns:a16="http://schemas.microsoft.com/office/drawing/2014/main" id="{E4B73DC8-1DCC-46CA-76A9-EC908517A2CC}"/>
              </a:ext>
            </a:extLst>
          </p:cNvPr>
          <p:cNvPicPr>
            <a:picLocks noChangeAspect="1"/>
          </p:cNvPicPr>
          <p:nvPr/>
        </p:nvPicPr>
        <p:blipFill>
          <a:blip r:embed="rId4"/>
          <a:stretch>
            <a:fillRect/>
          </a:stretch>
        </p:blipFill>
        <p:spPr>
          <a:xfrm>
            <a:off x="5292388" y="1339459"/>
            <a:ext cx="2363230" cy="23091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057061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409312-818C-59B2-0E9C-D0C1607EBFFE}"/>
              </a:ext>
            </a:extLst>
          </p:cNvPr>
          <p:cNvSpPr>
            <a:spLocks noGrp="1"/>
          </p:cNvSpPr>
          <p:nvPr>
            <p:ph type="body" sz="quarter" idx="21"/>
          </p:nvPr>
        </p:nvSpPr>
        <p:spPr>
          <a:xfrm>
            <a:off x="445860" y="1386589"/>
            <a:ext cx="7034232" cy="3164389"/>
          </a:xfrm>
        </p:spPr>
        <p:txBody>
          <a:bodyPr/>
          <a:lstStyle/>
          <a:p>
            <a:pPr marL="400050" indent="-285750">
              <a:buFont typeface="Arial" panose="020B0604020202020204" pitchFamily="34" charset="0"/>
              <a:buChar char="•"/>
            </a:pPr>
            <a:r>
              <a:rPr lang="en-US" dirty="0">
                <a:solidFill>
                  <a:srgbClr val="54565A"/>
                </a:solidFill>
              </a:rPr>
              <a:t>Co-hosted by the American Public Human Services Association (APHSA), National Council of Child Support Directors (NCCSD), and National Child Support Engagement Association (NCSEA)</a:t>
            </a:r>
          </a:p>
          <a:p>
            <a:pPr marL="400050" indent="-285750">
              <a:buFont typeface="Arial" panose="020B0604020202020204" pitchFamily="34" charset="0"/>
              <a:buChar char="•"/>
            </a:pPr>
            <a:r>
              <a:rPr lang="en-US" dirty="0">
                <a:solidFill>
                  <a:srgbClr val="54565A"/>
                </a:solidFill>
              </a:rPr>
              <a:t>The community provides a forum for public administrators to explore opportunities for collaboration and alignment between TANF and child support programs in the interest of shared values and outcomes for families.</a:t>
            </a:r>
          </a:p>
          <a:p>
            <a:pPr marL="400050" indent="-285750">
              <a:buFont typeface="Arial" panose="020B0604020202020204" pitchFamily="34" charset="0"/>
              <a:buChar char="•"/>
            </a:pPr>
            <a:r>
              <a:rPr lang="en-US" dirty="0">
                <a:solidFill>
                  <a:srgbClr val="54565A"/>
                </a:solidFill>
              </a:rPr>
              <a:t>Community of Practice membership is limited to state and local public sector TANF administrators and Child Support directors, or their public agency designees.</a:t>
            </a:r>
          </a:p>
          <a:p>
            <a:pPr marL="400050" indent="-285750">
              <a:buFont typeface="Arial" panose="020B0604020202020204" pitchFamily="34" charset="0"/>
              <a:buChar char="•"/>
            </a:pPr>
            <a:r>
              <a:rPr lang="en-US" dirty="0">
                <a:solidFill>
                  <a:srgbClr val="54565A"/>
                </a:solidFill>
              </a:rPr>
              <a:t>Please sign up here: </a:t>
            </a:r>
            <a:r>
              <a:rPr lang="en-US" dirty="0" err="1">
                <a:solidFill>
                  <a:srgbClr val="54565A"/>
                </a:solidFill>
                <a:hlinkClick r:id="rId2"/>
              </a:rPr>
              <a:t>SmartSheet</a:t>
            </a:r>
            <a:r>
              <a:rPr lang="en-US" dirty="0">
                <a:solidFill>
                  <a:srgbClr val="54565A"/>
                </a:solidFill>
                <a:hlinkClick r:id="rId2"/>
              </a:rPr>
              <a:t> Registration List</a:t>
            </a:r>
            <a:endParaRPr lang="en-US" dirty="0">
              <a:solidFill>
                <a:srgbClr val="54565A"/>
              </a:solidFill>
            </a:endParaRPr>
          </a:p>
          <a:p>
            <a:pPr marL="400050" indent="-285750">
              <a:buFont typeface="Arial" panose="020B0604020202020204" pitchFamily="34" charset="0"/>
              <a:buChar char="•"/>
            </a:pPr>
            <a:r>
              <a:rPr lang="en-US" dirty="0">
                <a:solidFill>
                  <a:srgbClr val="54565A"/>
                </a:solidFill>
              </a:rPr>
              <a:t>Or email Khristian Monterroso – </a:t>
            </a:r>
            <a:r>
              <a:rPr lang="en-US" dirty="0">
                <a:solidFill>
                  <a:srgbClr val="54565A"/>
                </a:solidFill>
                <a:hlinkClick r:id="rId3"/>
              </a:rPr>
              <a:t>kmonterroso@aphsa.org</a:t>
            </a:r>
            <a:r>
              <a:rPr lang="en-US" dirty="0">
                <a:solidFill>
                  <a:srgbClr val="54565A"/>
                </a:solidFill>
              </a:rPr>
              <a:t> </a:t>
            </a:r>
          </a:p>
        </p:txBody>
      </p:sp>
      <p:sp>
        <p:nvSpPr>
          <p:cNvPr id="3" name="Text Placeholder 2">
            <a:extLst>
              <a:ext uri="{FF2B5EF4-FFF2-40B4-BE49-F238E27FC236}">
                <a16:creationId xmlns:a16="http://schemas.microsoft.com/office/drawing/2014/main" id="{CBD491AA-B124-B681-BDCE-C81ED0028271}"/>
              </a:ext>
            </a:extLst>
          </p:cNvPr>
          <p:cNvSpPr>
            <a:spLocks noGrp="1"/>
          </p:cNvSpPr>
          <p:nvPr>
            <p:ph type="body" sz="quarter" idx="14"/>
          </p:nvPr>
        </p:nvSpPr>
        <p:spPr>
          <a:xfrm>
            <a:off x="342024" y="366938"/>
            <a:ext cx="7649710" cy="899731"/>
          </a:xfrm>
        </p:spPr>
        <p:txBody>
          <a:bodyPr>
            <a:normAutofit lnSpcReduction="10000"/>
          </a:bodyPr>
          <a:lstStyle/>
          <a:p>
            <a:pPr>
              <a:spcAft>
                <a:spcPts val="600"/>
              </a:spcAft>
            </a:pPr>
            <a:r>
              <a:rPr lang="en-US" dirty="0"/>
              <a:t>Join Us: Exploring Child Support – TANF </a:t>
            </a:r>
          </a:p>
          <a:p>
            <a:pPr>
              <a:spcAft>
                <a:spcPts val="600"/>
              </a:spcAft>
            </a:pPr>
            <a:r>
              <a:rPr lang="en-US" dirty="0"/>
              <a:t>Community of Practice</a:t>
            </a:r>
          </a:p>
        </p:txBody>
      </p:sp>
    </p:spTree>
    <p:extLst>
      <p:ext uri="{BB962C8B-B14F-4D97-AF65-F5344CB8AC3E}">
        <p14:creationId xmlns:p14="http://schemas.microsoft.com/office/powerpoint/2010/main" val="42036334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33237B-0C3B-E246-8BDF-09002A76F7AB}"/>
              </a:ext>
            </a:extLst>
          </p:cNvPr>
          <p:cNvSpPr>
            <a:spLocks noGrp="1"/>
          </p:cNvSpPr>
          <p:nvPr>
            <p:ph type="body" sz="quarter" idx="14"/>
          </p:nvPr>
        </p:nvSpPr>
        <p:spPr/>
        <p:txBody>
          <a:bodyPr lIns="0" tIns="0" rIns="0" bIns="0" anchor="t">
            <a:normAutofit/>
          </a:bodyPr>
          <a:lstStyle/>
          <a:p>
            <a:r>
              <a:rPr lang="en-US">
                <a:latin typeface="Franklin Gothic Demi Cond"/>
              </a:rPr>
              <a:t>Q &amp; A</a:t>
            </a:r>
            <a:endParaRPr lang="en-US"/>
          </a:p>
        </p:txBody>
      </p:sp>
      <p:pic>
        <p:nvPicPr>
          <p:cNvPr id="4" name="Picture Placeholder 3" descr="A white rectangle with a question mark and two white rectangles&#10;&#10;AI-generated content may be incorrect.">
            <a:extLst>
              <a:ext uri="{FF2B5EF4-FFF2-40B4-BE49-F238E27FC236}">
                <a16:creationId xmlns:a16="http://schemas.microsoft.com/office/drawing/2014/main" id="{CB701A72-9CB2-AF98-C0EB-2874F7816EDE}"/>
              </a:ext>
            </a:extLst>
          </p:cNvPr>
          <p:cNvPicPr>
            <a:picLocks noGrp="1" noChangeAspect="1"/>
          </p:cNvPicPr>
          <p:nvPr>
            <p:ph type="pic" sz="quarter" idx="18"/>
          </p:nvPr>
        </p:nvPicPr>
        <p:blipFill>
          <a:blip r:embed="rId2" cstate="email">
            <a:extLst>
              <a:ext uri="{28A0092B-C50C-407E-A947-70E740481C1C}">
                <a14:useLocalDpi xmlns:a14="http://schemas.microsoft.com/office/drawing/2010/main"/>
              </a:ext>
            </a:extLst>
          </a:blip>
          <a:srcRect/>
          <a:stretch/>
        </p:blipFill>
        <p:spPr>
          <a:xfrm>
            <a:off x="6110145" y="-1309"/>
            <a:ext cx="4688708" cy="5144809"/>
          </a:xfrm>
          <a:custGeom>
            <a:avLst/>
            <a:gdLst>
              <a:gd name="connsiteX0" fmla="*/ 0 w 4930008"/>
              <a:gd name="connsiteY0" fmla="*/ 5141634 h 5141634"/>
              <a:gd name="connsiteX1" fmla="*/ 1537965 w 4930008"/>
              <a:gd name="connsiteY1" fmla="*/ 0 h 5141634"/>
              <a:gd name="connsiteX2" fmla="*/ 4930008 w 4930008"/>
              <a:gd name="connsiteY2" fmla="*/ 0 h 5141634"/>
              <a:gd name="connsiteX3" fmla="*/ 3392043 w 4930008"/>
              <a:gd name="connsiteY3" fmla="*/ 5141634 h 5141634"/>
              <a:gd name="connsiteX4" fmla="*/ 0 w 4930008"/>
              <a:gd name="connsiteY4" fmla="*/ 5141634 h 5141634"/>
              <a:gd name="connsiteX0" fmla="*/ 0 w 4930008"/>
              <a:gd name="connsiteY0" fmla="*/ 5141634 h 5141634"/>
              <a:gd name="connsiteX1" fmla="*/ 601781 w 4930008"/>
              <a:gd name="connsiteY1" fmla="*/ 3119901 h 5141634"/>
              <a:gd name="connsiteX2" fmla="*/ 1537965 w 4930008"/>
              <a:gd name="connsiteY2" fmla="*/ 0 h 5141634"/>
              <a:gd name="connsiteX3" fmla="*/ 4930008 w 4930008"/>
              <a:gd name="connsiteY3" fmla="*/ 0 h 5141634"/>
              <a:gd name="connsiteX4" fmla="*/ 3392043 w 4930008"/>
              <a:gd name="connsiteY4" fmla="*/ 5141634 h 5141634"/>
              <a:gd name="connsiteX5" fmla="*/ 0 w 4930008"/>
              <a:gd name="connsiteY5" fmla="*/ 5141634 h 5141634"/>
              <a:gd name="connsiteX0" fmla="*/ 0 w 4930008"/>
              <a:gd name="connsiteY0" fmla="*/ 5141634 h 5141634"/>
              <a:gd name="connsiteX1" fmla="*/ 601781 w 4930008"/>
              <a:gd name="connsiteY1" fmla="*/ 3119901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675523 w 4930008"/>
              <a:gd name="connsiteY2" fmla="*/ 2844598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47588 w 4930008"/>
              <a:gd name="connsiteY1" fmla="*/ 3129733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6865 w 4930008"/>
              <a:gd name="connsiteY2" fmla="*/ 311006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930008"/>
              <a:gd name="connsiteY0" fmla="*/ 5141634 h 5141634"/>
              <a:gd name="connsiteX1" fmla="*/ 854028 w 4930008"/>
              <a:gd name="connsiteY1" fmla="*/ 3113634 h 5141634"/>
              <a:gd name="connsiteX2" fmla="*/ 593690 w 4930008"/>
              <a:gd name="connsiteY2" fmla="*/ 3116419 h 5141634"/>
              <a:gd name="connsiteX3" fmla="*/ 1537965 w 4930008"/>
              <a:gd name="connsiteY3" fmla="*/ 0 h 5141634"/>
              <a:gd name="connsiteX4" fmla="*/ 4930008 w 4930008"/>
              <a:gd name="connsiteY4" fmla="*/ 0 h 5141634"/>
              <a:gd name="connsiteX5" fmla="*/ 3392043 w 4930008"/>
              <a:gd name="connsiteY5" fmla="*/ 5141634 h 5141634"/>
              <a:gd name="connsiteX6" fmla="*/ 0 w 4930008"/>
              <a:gd name="connsiteY6" fmla="*/ 5141634 h 5141634"/>
              <a:gd name="connsiteX0" fmla="*/ 0 w 4688708"/>
              <a:gd name="connsiteY0" fmla="*/ 5144809 h 5144809"/>
              <a:gd name="connsiteX1" fmla="*/ 612728 w 4688708"/>
              <a:gd name="connsiteY1" fmla="*/ 3113634 h 5144809"/>
              <a:gd name="connsiteX2" fmla="*/ 352390 w 4688708"/>
              <a:gd name="connsiteY2" fmla="*/ 3116419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 name="connsiteX0" fmla="*/ 0 w 4688708"/>
              <a:gd name="connsiteY0" fmla="*/ 5144809 h 5144809"/>
              <a:gd name="connsiteX1" fmla="*/ 612728 w 4688708"/>
              <a:gd name="connsiteY1" fmla="*/ 3113634 h 5144809"/>
              <a:gd name="connsiteX2" fmla="*/ 358740 w 4688708"/>
              <a:gd name="connsiteY2" fmla="*/ 3113244 h 5144809"/>
              <a:gd name="connsiteX3" fmla="*/ 1296665 w 4688708"/>
              <a:gd name="connsiteY3" fmla="*/ 0 h 5144809"/>
              <a:gd name="connsiteX4" fmla="*/ 4688708 w 4688708"/>
              <a:gd name="connsiteY4" fmla="*/ 0 h 5144809"/>
              <a:gd name="connsiteX5" fmla="*/ 3150743 w 4688708"/>
              <a:gd name="connsiteY5" fmla="*/ 5141634 h 5144809"/>
              <a:gd name="connsiteX6" fmla="*/ 0 w 4688708"/>
              <a:gd name="connsiteY6" fmla="*/ 5144809 h 5144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8708" h="5144809">
                <a:moveTo>
                  <a:pt x="0" y="5144809"/>
                </a:moveTo>
                <a:lnTo>
                  <a:pt x="612728" y="3113634"/>
                </a:lnTo>
                <a:lnTo>
                  <a:pt x="358740" y="3113244"/>
                </a:lnTo>
                <a:lnTo>
                  <a:pt x="1296665" y="0"/>
                </a:lnTo>
                <a:lnTo>
                  <a:pt x="4688708" y="0"/>
                </a:lnTo>
                <a:lnTo>
                  <a:pt x="3150743" y="5141634"/>
                </a:lnTo>
                <a:lnTo>
                  <a:pt x="0" y="5144809"/>
                </a:lnTo>
                <a:close/>
              </a:path>
            </a:pathLst>
          </a:custGeom>
          <a:noFill/>
          <a:ln>
            <a:noFill/>
          </a:ln>
        </p:spPr>
      </p:pic>
    </p:spTree>
    <p:extLst>
      <p:ext uri="{BB962C8B-B14F-4D97-AF65-F5344CB8AC3E}">
        <p14:creationId xmlns:p14="http://schemas.microsoft.com/office/powerpoint/2010/main" val="295309979"/>
      </p:ext>
    </p:extLst>
  </p:cSld>
  <p:clrMapOvr>
    <a:masterClrMapping/>
  </p:clrMapOvr>
</p:sld>
</file>

<file path=ppt/theme/theme1.xml><?xml version="1.0" encoding="utf-8"?>
<a:theme xmlns:a="http://schemas.openxmlformats.org/drawingml/2006/main" name="APHSA2023">
  <a:themeElements>
    <a:clrScheme name="APHSA Theme 2023">
      <a:dk1>
        <a:srgbClr val="0070BB"/>
      </a:dk1>
      <a:lt1>
        <a:srgbClr val="FFFFFF"/>
      </a:lt1>
      <a:dk2>
        <a:srgbClr val="B1B1B1"/>
      </a:dk2>
      <a:lt2>
        <a:srgbClr val="EEEEEE"/>
      </a:lt2>
      <a:accent1>
        <a:srgbClr val="00A049"/>
      </a:accent1>
      <a:accent2>
        <a:srgbClr val="F7BD25"/>
      </a:accent2>
      <a:accent3>
        <a:srgbClr val="002F87"/>
      </a:accent3>
      <a:accent4>
        <a:srgbClr val="CF2C2E"/>
      </a:accent4>
      <a:accent5>
        <a:srgbClr val="B1B1B1"/>
      </a:accent5>
      <a:accent6>
        <a:srgbClr val="FBDE92"/>
      </a:accent6>
      <a:hlink>
        <a:srgbClr val="002F87"/>
      </a:hlink>
      <a:folHlink>
        <a:srgbClr val="569C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APHSA2023" id="{097DCA15-45F2-7F4B-8CB8-E40E47BF2D2C}" vid="{E9E4CAD0-85BA-E846-838D-0FB966E604EC}"/>
    </a:ext>
  </a:extLst>
</a:theme>
</file>

<file path=ppt/theme/theme2.xml><?xml version="1.0" encoding="utf-8"?>
<a:theme xmlns:a="http://schemas.openxmlformats.org/drawingml/2006/main" name="14_Custom Design">
  <a:themeElements>
    <a:clrScheme name="ODJFS FY24">
      <a:dk1>
        <a:sysClr val="windowText" lastClr="000000"/>
      </a:dk1>
      <a:lt1>
        <a:sysClr val="window" lastClr="FFFFFF"/>
      </a:lt1>
      <a:dk2>
        <a:srgbClr val="525051"/>
      </a:dk2>
      <a:lt2>
        <a:srgbClr val="A1A1A1"/>
      </a:lt2>
      <a:accent1>
        <a:srgbClr val="0E3F75"/>
      </a:accent1>
      <a:accent2>
        <a:srgbClr val="C12637"/>
      </a:accent2>
      <a:accent3>
        <a:srgbClr val="0098D3"/>
      </a:accent3>
      <a:accent4>
        <a:srgbClr val="729364"/>
      </a:accent4>
      <a:accent5>
        <a:srgbClr val="EBA70E"/>
      </a:accent5>
      <a:accent6>
        <a:srgbClr val="69C2C6"/>
      </a:accent6>
      <a:hlink>
        <a:srgbClr val="0000FF"/>
      </a:hlink>
      <a:folHlink>
        <a:srgbClr val="70001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Custom Design">
  <a:themeElements>
    <a:clrScheme name="ODJFS FY24">
      <a:dk1>
        <a:sysClr val="windowText" lastClr="000000"/>
      </a:dk1>
      <a:lt1>
        <a:sysClr val="window" lastClr="FFFFFF"/>
      </a:lt1>
      <a:dk2>
        <a:srgbClr val="525051"/>
      </a:dk2>
      <a:lt2>
        <a:srgbClr val="A1A1A1"/>
      </a:lt2>
      <a:accent1>
        <a:srgbClr val="0E3F75"/>
      </a:accent1>
      <a:accent2>
        <a:srgbClr val="C12637"/>
      </a:accent2>
      <a:accent3>
        <a:srgbClr val="0098D3"/>
      </a:accent3>
      <a:accent4>
        <a:srgbClr val="729364"/>
      </a:accent4>
      <a:accent5>
        <a:srgbClr val="EBA70E"/>
      </a:accent5>
      <a:accent6>
        <a:srgbClr val="69C2C6"/>
      </a:accent6>
      <a:hlink>
        <a:srgbClr val="0000FF"/>
      </a:hlink>
      <a:folHlink>
        <a:srgbClr val="70001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1_Custom Design">
  <a:themeElements>
    <a:clrScheme name="ODJFS FY24">
      <a:dk1>
        <a:sysClr val="windowText" lastClr="000000"/>
      </a:dk1>
      <a:lt1>
        <a:sysClr val="window" lastClr="FFFFFF"/>
      </a:lt1>
      <a:dk2>
        <a:srgbClr val="525051"/>
      </a:dk2>
      <a:lt2>
        <a:srgbClr val="A1A1A1"/>
      </a:lt2>
      <a:accent1>
        <a:srgbClr val="0E3F75"/>
      </a:accent1>
      <a:accent2>
        <a:srgbClr val="C12637"/>
      </a:accent2>
      <a:accent3>
        <a:srgbClr val="0098D3"/>
      </a:accent3>
      <a:accent4>
        <a:srgbClr val="729364"/>
      </a:accent4>
      <a:accent5>
        <a:srgbClr val="EBA70E"/>
      </a:accent5>
      <a:accent6>
        <a:srgbClr val="69C2C6"/>
      </a:accent6>
      <a:hlink>
        <a:srgbClr val="0000FF"/>
      </a:hlink>
      <a:folHlink>
        <a:srgbClr val="70001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Custom Design">
  <a:themeElements>
    <a:clrScheme name="ODJFS FY24">
      <a:dk1>
        <a:sysClr val="windowText" lastClr="000000"/>
      </a:dk1>
      <a:lt1>
        <a:sysClr val="window" lastClr="FFFFFF"/>
      </a:lt1>
      <a:dk2>
        <a:srgbClr val="525051"/>
      </a:dk2>
      <a:lt2>
        <a:srgbClr val="A1A1A1"/>
      </a:lt2>
      <a:accent1>
        <a:srgbClr val="0E3F75"/>
      </a:accent1>
      <a:accent2>
        <a:srgbClr val="C12637"/>
      </a:accent2>
      <a:accent3>
        <a:srgbClr val="0098D3"/>
      </a:accent3>
      <a:accent4>
        <a:srgbClr val="729364"/>
      </a:accent4>
      <a:accent5>
        <a:srgbClr val="EBA70E"/>
      </a:accent5>
      <a:accent6>
        <a:srgbClr val="69C2C6"/>
      </a:accent6>
      <a:hlink>
        <a:srgbClr val="0000FF"/>
      </a:hlink>
      <a:folHlink>
        <a:srgbClr val="70001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dirty="0"/>
        </a:defPPr>
      </a:lstStyle>
    </a:txDef>
  </a:objectDefaults>
  <a:extraClrSchemeLst/>
</a:theme>
</file>

<file path=ppt/theme/theme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4F266F-2259-4588-82B6-79A0FBCA1C96}">
  <ds:schemaRefs>
    <ds:schemaRef ds:uri="http://schemas.microsoft.com/office/2006/metadata/properties"/>
    <ds:schemaRef ds:uri="46acc4da-ed47-4125-9a3b-632a37641a5e"/>
    <ds:schemaRef ds:uri="http://www.w3.org/XML/1998/namespace"/>
    <ds:schemaRef ds:uri="http://schemas.microsoft.com/office/infopath/2007/PartnerControls"/>
    <ds:schemaRef ds:uri="http://schemas.microsoft.com/office/2006/documentManagement/types"/>
    <ds:schemaRef ds:uri="a7229a5a-b078-496b-ae1e-c0e1898de348"/>
    <ds:schemaRef ds:uri="http://purl.org/dc/dcmitype/"/>
    <ds:schemaRef ds:uri="http://schemas.openxmlformats.org/package/2006/metadata/core-properties"/>
    <ds:schemaRef ds:uri="http://schemas.microsoft.com/sharepoint/v3"/>
    <ds:schemaRef ds:uri="http://purl.org/dc/terms/"/>
    <ds:schemaRef ds:uri="http://purl.org/dc/elements/1.1/"/>
  </ds:schemaRefs>
</ds:datastoreItem>
</file>

<file path=customXml/itemProps2.xml><?xml version="1.0" encoding="utf-8"?>
<ds:datastoreItem xmlns:ds="http://schemas.openxmlformats.org/officeDocument/2006/customXml" ds:itemID="{BAB5EC1E-F42C-4D28-94A1-BA3E7D8AD24D}"/>
</file>

<file path=customXml/itemProps3.xml><?xml version="1.0" encoding="utf-8"?>
<ds:datastoreItem xmlns:ds="http://schemas.openxmlformats.org/officeDocument/2006/customXml" ds:itemID="{174AE911-BFAC-453F-849E-4D55FB3616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APHSA2023</Template>
  <TotalTime>1775</TotalTime>
  <Words>3955</Words>
  <Application>Microsoft Office PowerPoint</Application>
  <PresentationFormat>On-screen Show (16:9)</PresentationFormat>
  <Paragraphs>448</Paragraphs>
  <Slides>54</Slides>
  <Notes>30</Notes>
  <HiddenSlides>0</HiddenSlides>
  <MMClips>0</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54</vt:i4>
      </vt:variant>
    </vt:vector>
  </HeadingPairs>
  <TitlesOfParts>
    <vt:vector size="79" baseType="lpstr">
      <vt:lpstr>Georgia</vt:lpstr>
      <vt:lpstr>Aptos</vt:lpstr>
      <vt:lpstr>Univers</vt:lpstr>
      <vt:lpstr>Avenir</vt:lpstr>
      <vt:lpstr>Courier New</vt:lpstr>
      <vt:lpstr>Public Sans</vt:lpstr>
      <vt:lpstr>Arial</vt:lpstr>
      <vt:lpstr>Verdana</vt:lpstr>
      <vt:lpstr>Avenir Book</vt:lpstr>
      <vt:lpstr>Open Sans</vt:lpstr>
      <vt:lpstr>Franklin Gothic Medium</vt:lpstr>
      <vt:lpstr>Wingdings</vt:lpstr>
      <vt:lpstr>Source Sans Pro</vt:lpstr>
      <vt:lpstr>Calibri</vt:lpstr>
      <vt:lpstr>Bebas Neue</vt:lpstr>
      <vt:lpstr>Arial,Sans-Serif</vt:lpstr>
      <vt:lpstr>Franklin Gothic Demi Cond</vt:lpstr>
      <vt:lpstr>APHSA2023</vt:lpstr>
      <vt:lpstr>14_Custom Design</vt:lpstr>
      <vt:lpstr>6_Custom Design</vt:lpstr>
      <vt:lpstr>11_Custom Design</vt:lpstr>
      <vt:lpstr>8_Custom Design</vt:lpstr>
      <vt:lpstr>1_Simple Light</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Work First Ohio– Aligned Services Across Programs</vt:lpstr>
      <vt:lpstr>PowerPoint Presentation</vt:lpstr>
      <vt:lpstr>Transactional to Transformational SNAP E&amp;T:</vt:lpstr>
      <vt:lpstr>SNAP E&amp;T Features</vt:lpstr>
      <vt:lpstr>PowerPoint Presentation</vt:lpstr>
      <vt:lpstr>Understanding the Benefit Cliff</vt:lpstr>
      <vt:lpstr>Benefit Bridge Overview</vt:lpstr>
      <vt:lpstr>Bridge Score</vt:lpstr>
      <vt:lpstr>PowerPoint Presentation</vt:lpstr>
      <vt:lpstr>CCMEP Program Overview</vt:lpstr>
      <vt:lpstr>CCMEP Services </vt:lpstr>
      <vt:lpstr>PowerPoint Presentation</vt:lpstr>
      <vt:lpstr>PRC Overview </vt:lpstr>
      <vt:lpstr>PRC Services </vt:lpstr>
      <vt:lpstr>PowerPoint Presentation</vt:lpstr>
      <vt:lpstr>Promoting Economic Stability &amp; Mobility</vt:lpstr>
      <vt:lpstr>Louisiana’s 'Set for Success' Model</vt:lpstr>
      <vt:lpstr>PowerPoint Presentation</vt:lpstr>
      <vt:lpstr>E&amp;T Supports in Louisiana</vt:lpstr>
      <vt:lpstr>Why Employment &amp; Training Services Matter</vt:lpstr>
      <vt:lpstr>Why Employment &amp; Training Services Matter</vt:lpstr>
      <vt:lpstr>PowerPoint Presentation</vt:lpstr>
      <vt:lpstr>Louisiana’s Approach to Mitigating Benefit Cliffs</vt:lpstr>
      <vt:lpstr>PowerPoint Presentation</vt:lpstr>
      <vt:lpstr>Impact on Families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Garon, Jessica</dc:creator>
  <cp:lastModifiedBy>Khristian Monterroso</cp:lastModifiedBy>
  <cp:revision>11</cp:revision>
  <dcterms:modified xsi:type="dcterms:W3CDTF">2025-08-22T15:19:33Z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y fmtid="{D5CDD505-2E9C-101B-9397-08002B2CF9AE}" pid="3" name="MediaServiceImageTags">
    <vt:lpwstr/>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ies>
</file>