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authors.xml" ContentType="application/vnd.ms-powerpoint.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ppt/revisionInfo.xml" ContentType="application/vnd.ms-powerpoint.revisioninfo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7" r:id="rId2"/>
    <p:sldId id="267" r:id="rId3"/>
    <p:sldId id="261" r:id="rId4"/>
    <p:sldId id="275" r:id="rId5"/>
    <p:sldId id="274" r:id="rId6"/>
    <p:sldId id="276" r:id="rId7"/>
    <p:sldId id="262" r:id="rId8"/>
    <p:sldId id="268" r:id="rId9"/>
    <p:sldId id="269" r:id="rId10"/>
    <p:sldId id="270" r:id="rId11"/>
    <p:sldId id="271" r:id="rId12"/>
    <p:sldId id="272" r:id="rId13"/>
    <p:sldId id="273" r:id="rId14"/>
    <p:sldId id="266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4F45049-059A-4618-3005-8C5C9AA753AC}" name="Frisch, Erin (DHHS)" initials="EF" userId="S::FrischE@michigan.gov::e92e2ec1-f1c2-43d1-a52c-1d0831268af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E6973C2-DF74-4D9D-8E3D-417592F336CC}" v="11" dt="2025-08-01T21:45:08.38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9" d="100"/>
          <a:sy n="79" d="100"/>
        </p:scale>
        <p:origin x="85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26" Type="http://schemas.openxmlformats.org/officeDocument/2006/relationships/customXml" Target="../customXml/item3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5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8/10/relationships/authors" Target="authors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ooper Richardson Kate" userId="b2f155d3-311f-4e80-8fbe-2b5b9a1fae5b" providerId="ADAL" clId="{CE6973C2-DF74-4D9D-8E3D-417592F336CC}"/>
    <pc:docChg chg="undo custSel modSld">
      <pc:chgData name="Cooper Richardson Kate" userId="b2f155d3-311f-4e80-8fbe-2b5b9a1fae5b" providerId="ADAL" clId="{CE6973C2-DF74-4D9D-8E3D-417592F336CC}" dt="2025-08-01T21:49:54.099" v="267" actId="14100"/>
      <pc:docMkLst>
        <pc:docMk/>
      </pc:docMkLst>
      <pc:sldChg chg="modSp mod">
        <pc:chgData name="Cooper Richardson Kate" userId="b2f155d3-311f-4e80-8fbe-2b5b9a1fae5b" providerId="ADAL" clId="{CE6973C2-DF74-4D9D-8E3D-417592F336CC}" dt="2025-08-01T21:47:30.564" v="210" actId="14100"/>
        <pc:sldMkLst>
          <pc:docMk/>
          <pc:sldMk cId="2977093939" sldId="266"/>
        </pc:sldMkLst>
        <pc:spChg chg="mod">
          <ac:chgData name="Cooper Richardson Kate" userId="b2f155d3-311f-4e80-8fbe-2b5b9a1fae5b" providerId="ADAL" clId="{CE6973C2-DF74-4D9D-8E3D-417592F336CC}" dt="2025-08-01T21:47:30.564" v="210" actId="14100"/>
          <ac:spMkLst>
            <pc:docMk/>
            <pc:sldMk cId="2977093939" sldId="266"/>
            <ac:spMk id="5" creationId="{6FC52DE5-0704-A988-538A-7AD501B4F871}"/>
          </ac:spMkLst>
        </pc:spChg>
      </pc:sldChg>
      <pc:sldChg chg="modSp mod">
        <pc:chgData name="Cooper Richardson Kate" userId="b2f155d3-311f-4e80-8fbe-2b5b9a1fae5b" providerId="ADAL" clId="{CE6973C2-DF74-4D9D-8E3D-417592F336CC}" dt="2025-08-01T21:45:48.550" v="127" actId="1076"/>
        <pc:sldMkLst>
          <pc:docMk/>
          <pc:sldMk cId="3119316692" sldId="272"/>
        </pc:sldMkLst>
        <pc:spChg chg="mod">
          <ac:chgData name="Cooper Richardson Kate" userId="b2f155d3-311f-4e80-8fbe-2b5b9a1fae5b" providerId="ADAL" clId="{CE6973C2-DF74-4D9D-8E3D-417592F336CC}" dt="2025-08-01T21:45:48.550" v="127" actId="1076"/>
          <ac:spMkLst>
            <pc:docMk/>
            <pc:sldMk cId="3119316692" sldId="272"/>
            <ac:spMk id="6" creationId="{77A3804D-3721-C85B-2513-E89D0E5FD659}"/>
          </ac:spMkLst>
        </pc:spChg>
        <pc:graphicFrameChg chg="mod modGraphic">
          <ac:chgData name="Cooper Richardson Kate" userId="b2f155d3-311f-4e80-8fbe-2b5b9a1fae5b" providerId="ADAL" clId="{CE6973C2-DF74-4D9D-8E3D-417592F336CC}" dt="2025-08-01T21:45:35.487" v="126" actId="947"/>
          <ac:graphicFrameMkLst>
            <pc:docMk/>
            <pc:sldMk cId="3119316692" sldId="272"/>
            <ac:graphicFrameMk id="3" creationId="{1898A77A-84EB-E72F-C74B-9423F24C70EC}"/>
          </ac:graphicFrameMkLst>
        </pc:graphicFrameChg>
      </pc:sldChg>
      <pc:sldChg chg="modSp mod">
        <pc:chgData name="Cooper Richardson Kate" userId="b2f155d3-311f-4e80-8fbe-2b5b9a1fae5b" providerId="ADAL" clId="{CE6973C2-DF74-4D9D-8E3D-417592F336CC}" dt="2025-08-01T21:47:11.050" v="208" actId="14100"/>
        <pc:sldMkLst>
          <pc:docMk/>
          <pc:sldMk cId="262104885" sldId="273"/>
        </pc:sldMkLst>
        <pc:graphicFrameChg chg="mod modGraphic">
          <ac:chgData name="Cooper Richardson Kate" userId="b2f155d3-311f-4e80-8fbe-2b5b9a1fae5b" providerId="ADAL" clId="{CE6973C2-DF74-4D9D-8E3D-417592F336CC}" dt="2025-08-01T21:47:11.050" v="208" actId="14100"/>
          <ac:graphicFrameMkLst>
            <pc:docMk/>
            <pc:sldMk cId="262104885" sldId="273"/>
            <ac:graphicFrameMk id="3" creationId="{CD4973A7-5208-01EE-5DE4-0A02808A321D}"/>
          </ac:graphicFrameMkLst>
        </pc:graphicFrameChg>
      </pc:sldChg>
      <pc:sldChg chg="modSp mod">
        <pc:chgData name="Cooper Richardson Kate" userId="b2f155d3-311f-4e80-8fbe-2b5b9a1fae5b" providerId="ADAL" clId="{CE6973C2-DF74-4D9D-8E3D-417592F336CC}" dt="2025-08-01T21:49:54.099" v="267" actId="14100"/>
        <pc:sldMkLst>
          <pc:docMk/>
          <pc:sldMk cId="1598325522" sldId="274"/>
        </pc:sldMkLst>
        <pc:spChg chg="mod">
          <ac:chgData name="Cooper Richardson Kate" userId="b2f155d3-311f-4e80-8fbe-2b5b9a1fae5b" providerId="ADAL" clId="{CE6973C2-DF74-4D9D-8E3D-417592F336CC}" dt="2025-08-01T21:49:54.099" v="267" actId="14100"/>
          <ac:spMkLst>
            <pc:docMk/>
            <pc:sldMk cId="1598325522" sldId="274"/>
            <ac:spMk id="3" creationId="{AA304516-0093-E4C8-2900-8A1145617EAB}"/>
          </ac:spMkLst>
        </pc:spChg>
      </pc:sldChg>
      <pc:sldChg chg="modSp mod">
        <pc:chgData name="Cooper Richardson Kate" userId="b2f155d3-311f-4e80-8fbe-2b5b9a1fae5b" providerId="ADAL" clId="{CE6973C2-DF74-4D9D-8E3D-417592F336CC}" dt="2025-08-01T21:37:13.993" v="0" actId="20577"/>
        <pc:sldMkLst>
          <pc:docMk/>
          <pc:sldMk cId="1408257830" sldId="275"/>
        </pc:sldMkLst>
        <pc:spChg chg="mod">
          <ac:chgData name="Cooper Richardson Kate" userId="b2f155d3-311f-4e80-8fbe-2b5b9a1fae5b" providerId="ADAL" clId="{CE6973C2-DF74-4D9D-8E3D-417592F336CC}" dt="2025-08-01T21:37:13.993" v="0" actId="20577"/>
          <ac:spMkLst>
            <pc:docMk/>
            <pc:sldMk cId="1408257830" sldId="275"/>
            <ac:spMk id="3" creationId="{10EE52B1-2340-EEFA-A532-73A49B53EE66}"/>
          </ac:spMkLst>
        </pc:spChg>
      </pc:sldChg>
      <pc:sldChg chg="modSp mod">
        <pc:chgData name="Cooper Richardson Kate" userId="b2f155d3-311f-4e80-8fbe-2b5b9a1fae5b" providerId="ADAL" clId="{CE6973C2-DF74-4D9D-8E3D-417592F336CC}" dt="2025-08-01T21:39:07.605" v="77" actId="20577"/>
        <pc:sldMkLst>
          <pc:docMk/>
          <pc:sldMk cId="2638993104" sldId="276"/>
        </pc:sldMkLst>
        <pc:spChg chg="mod">
          <ac:chgData name="Cooper Richardson Kate" userId="b2f155d3-311f-4e80-8fbe-2b5b9a1fae5b" providerId="ADAL" clId="{CE6973C2-DF74-4D9D-8E3D-417592F336CC}" dt="2025-08-01T21:39:07.605" v="77" actId="20577"/>
          <ac:spMkLst>
            <pc:docMk/>
            <pc:sldMk cId="2638993104" sldId="276"/>
            <ac:spMk id="3" creationId="{C78C94AB-3031-EDA9-55DC-84F81FF85E1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E4BC66-B31A-4DC1-939A-CDE77F6AD267}" type="datetimeFigureOut">
              <a:rPr lang="en-US" smtClean="0"/>
              <a:t>8/15/2025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EDE5B3-BCBE-4E77-83DB-CD2D6E63FD4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17069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effectLst/>
                <a:latin typeface="Segoe UI" panose="020B0502040204020203" pitchFamily="34" charset="0"/>
              </a:rPr>
              <a:t>Could use this as an opportunity to highlight the choices. Every policy choice is a statement of values—about what we prioritize today, and who benefits tomorrow. Also perhaps talk about investment vs. cost.</a:t>
            </a:r>
            <a:endParaRPr lang="en-US" sz="1800" dirty="0">
              <a:effectLst/>
              <a:latin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EDE5B3-BCBE-4E77-83DB-CD2D6E63FD40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78230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Oregon to segue to next section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EDE5B3-BCBE-4E77-83DB-CD2D6E63FD40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88628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9107BB-9A13-C4CE-32DA-1C37B93CA8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060536-6556-101A-061D-70239486FB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A3FD50-4457-6801-C5BD-2EE6143FEC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CF7A8-D9EF-40E6-BFC6-008A9652EB42}" type="datetimeFigureOut">
              <a:rPr lang="en-US" smtClean="0"/>
              <a:t>8/15/2025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B532CB-E6DC-00A6-683C-ED34BB5F30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1CF96C-3592-4CE4-AE4F-9D2D18D334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740DC-EAFF-400B-8350-4916BD9006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9984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97AF0-62E9-059F-C833-9078247DD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291A2E-9CF8-4F52-F8A6-2BA60E495E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E6A9D8-8541-21C2-7CE6-804869AB6C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CF7A8-D9EF-40E6-BFC6-008A9652EB42}" type="datetimeFigureOut">
              <a:rPr lang="en-US" smtClean="0"/>
              <a:t>8/15/2025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D3AD8D-742F-19D4-F56A-7A25D695B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B1C160-6BA6-E118-6DE1-DAEDF9C63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740DC-EAFF-400B-8350-4916BD9006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84604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D7ABE-49FF-EB65-B72D-AC1451E76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0C9540-F117-E726-F683-61F08EEBF7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FAFE6A-3331-97A6-28C8-D072C147B9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CF7A8-D9EF-40E6-BFC6-008A9652EB42}" type="datetimeFigureOut">
              <a:rPr lang="en-US" smtClean="0"/>
              <a:t>8/15/2025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303576-3CD5-C8EA-7FCC-2DBA86B014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6B1256-05C5-161C-FCCF-775CAFDD9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740DC-EAFF-400B-8350-4916BD9006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402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B72888-16D2-96D8-EADB-AC6A8C1BC4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8484C9-A7A5-548B-0CC2-5DD6CC1671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5F644B-8309-ECDF-C708-9793A763EB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A34E3B-1EAF-2431-420B-449460534A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CF7A8-D9EF-40E6-BFC6-008A9652EB42}" type="datetimeFigureOut">
              <a:rPr lang="en-US" smtClean="0"/>
              <a:t>8/15/2025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A4A753-64DA-B8DA-F0C9-16916FEAA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93C15F-03DD-B341-74C9-C97D20815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740DC-EAFF-400B-8350-4916BD9006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603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1A0F05-428F-8F20-53CA-D6C93E10F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84D15B-13AC-C0F8-EF09-6A1F092F14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65CB06-E3C0-9010-3E2E-94A23C6566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F0FCDD-661F-082A-D584-FD6320746C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83EA2E7-DD2C-B87E-9EF2-D6862433EC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93EDDBD-F093-755D-52A8-997C3B8070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CF7A8-D9EF-40E6-BFC6-008A9652EB42}" type="datetimeFigureOut">
              <a:rPr lang="en-US" smtClean="0"/>
              <a:t>8/15/2025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F93A5A9-18C1-2EB6-54F3-D5704CE4D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1777DD6-CC3B-3B18-202B-048BDA963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740DC-EAFF-400B-8350-4916BD9006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8030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35140F-11BA-7B4C-FEC3-2AC87841D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3301F3-DC9E-8F1D-AC8E-5662888C62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CF7A8-D9EF-40E6-BFC6-008A9652EB42}" type="datetimeFigureOut">
              <a:rPr lang="en-US" smtClean="0"/>
              <a:t>8/15/2025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DF256A-79C4-D66D-9F03-A168F0485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81C3D7-D69C-BB05-FCBF-85512DEC8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740DC-EAFF-400B-8350-4916BD9006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30880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CCA8F1F-32F7-0A3E-55B1-59D82F9C4C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CF7A8-D9EF-40E6-BFC6-008A9652EB42}" type="datetimeFigureOut">
              <a:rPr lang="en-US" smtClean="0"/>
              <a:t>8/15/2025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2795A30-5858-ED13-EF84-872A5391C6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72F7D1-A922-AE21-DA91-571952717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740DC-EAFF-400B-8350-4916BD9006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4914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398CB-2B04-1D9E-ADBF-D712B31833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005A3B-A485-B32E-7ADC-BDD24FC877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C92A50-1DEC-4877-AB6D-4CB2D73F8F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FE4161-B100-9570-EB81-DE5186AC5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CF7A8-D9EF-40E6-BFC6-008A9652EB42}" type="datetimeFigureOut">
              <a:rPr lang="en-US" smtClean="0"/>
              <a:t>8/15/2025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18B5F3-12D2-306D-EB20-117ADE1837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2D17FA-EF23-C70F-AB1B-5CD0627CB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740DC-EAFF-400B-8350-4916BD9006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30223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2F0126-FE64-E01C-7378-6FB59DCED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301115F-DD6B-E048-98DC-7E78138800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CE8772-E746-2281-2ED2-BF2587100F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7210B1-5647-775D-115D-663287087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CF7A8-D9EF-40E6-BFC6-008A9652EB42}" type="datetimeFigureOut">
              <a:rPr lang="en-US" smtClean="0"/>
              <a:t>8/15/2025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494CE5-EDA6-C2AB-501A-027903BF8E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9A67C7-7DB8-6835-46E7-F009035C0F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740DC-EAFF-400B-8350-4916BD9006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1702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4EE397-26BB-12AC-A121-B39B26056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666F39-D0B3-C96D-47E0-5DCB30012D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DFDCA2-4796-A30E-818F-8AF470E95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CF7A8-D9EF-40E6-BFC6-008A9652EB42}" type="datetimeFigureOut">
              <a:rPr lang="en-US" smtClean="0"/>
              <a:t>8/15/2025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B50709-33F6-3878-5590-38A565A4D8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A14799-F582-F639-64A8-DBA7EF367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740DC-EAFF-400B-8350-4916BD9006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503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33FFC00-40FB-6BB0-B835-6321C42E2C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3A21E9-9C9A-0E53-88D9-D3C36DC488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D7CFA1-87D8-CA03-F830-6E86C26FF3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CF7A8-D9EF-40E6-BFC6-008A9652EB42}" type="datetimeFigureOut">
              <a:rPr lang="en-US" smtClean="0"/>
              <a:t>8/15/2025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3F358-7252-BC51-7AF5-B50FE16720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547D05-11F8-977D-74DB-9C8B02C314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740DC-EAFF-400B-8350-4916BD9006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310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24AA9EF-AA19-D6BC-3FF6-66BB6C828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80C760-1B92-EE2F-C465-8E1554BF2D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DCB463-2E69-4FD3-5D41-760E4F8698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BCF7A8-D9EF-40E6-BFC6-008A9652EB42}" type="datetimeFigureOut">
              <a:rPr lang="en-US" smtClean="0"/>
              <a:t>8/15/2025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01722B-86E9-89AE-2994-85C4413C60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AF92E6-7438-D441-44CD-FC415627D7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49740DC-EAFF-400B-8350-4916BD9006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7040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80620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94D83D-AD77-0F44-498B-4A9F942E79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80658" y="1510808"/>
            <a:ext cx="7943273" cy="2387600"/>
          </a:xfrm>
        </p:spPr>
        <p:txBody>
          <a:bodyPr/>
          <a:lstStyle/>
          <a:p>
            <a:pPr algn="l"/>
            <a:r>
              <a:rPr lang="en-US" sz="6000" b="1" dirty="0">
                <a:solidFill>
                  <a:schemeClr val="bg1"/>
                </a:solidFill>
              </a:rPr>
              <a:t>Is the Juice</a:t>
            </a:r>
            <a:br>
              <a:rPr lang="en-US" sz="6000" b="1" dirty="0">
                <a:solidFill>
                  <a:schemeClr val="bg1"/>
                </a:solidFill>
              </a:rPr>
            </a:br>
            <a:r>
              <a:rPr lang="en-US" sz="6000" b="1" dirty="0">
                <a:solidFill>
                  <a:schemeClr val="bg1"/>
                </a:solidFill>
              </a:rPr>
              <a:t>Worth the Squeeze?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F3F7AA-A82C-C0CE-9C90-BEEC9190C3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80658" y="3898408"/>
            <a:ext cx="7943273" cy="1655762"/>
          </a:xfrm>
        </p:spPr>
        <p:txBody>
          <a:bodyPr>
            <a:normAutofit/>
          </a:bodyPr>
          <a:lstStyle/>
          <a:p>
            <a:pPr algn="l">
              <a:spcBef>
                <a:spcPts val="0"/>
              </a:spcBef>
            </a:pPr>
            <a:r>
              <a:rPr lang="en-US" sz="3200" i="1" dirty="0">
                <a:solidFill>
                  <a:schemeClr val="bg1"/>
                </a:solidFill>
                <a:latin typeface="Amasis MT Pro" panose="020F0502020204030204" pitchFamily="18" charset="0"/>
              </a:rPr>
              <a:t>Making the Case for </a:t>
            </a:r>
            <a:br>
              <a:rPr lang="en-US" sz="3200" i="1" dirty="0">
                <a:solidFill>
                  <a:schemeClr val="bg1"/>
                </a:solidFill>
                <a:latin typeface="Amasis MT Pro" panose="020F0502020204030204" pitchFamily="18" charset="0"/>
              </a:rPr>
            </a:br>
            <a:r>
              <a:rPr lang="en-US" sz="3200" i="1" dirty="0">
                <a:solidFill>
                  <a:schemeClr val="bg1"/>
                </a:solidFill>
                <a:latin typeface="Amasis MT Pro" panose="020F0502020204030204" pitchFamily="18" charset="0"/>
              </a:rPr>
              <a:t>Smart Investments in Child Support</a:t>
            </a:r>
          </a:p>
        </p:txBody>
      </p:sp>
    </p:spTree>
    <p:extLst>
      <p:ext uri="{BB962C8B-B14F-4D97-AF65-F5344CB8AC3E}">
        <p14:creationId xmlns:p14="http://schemas.microsoft.com/office/powerpoint/2010/main" val="6427634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9190E-E182-0D4A-60EE-919E78FE5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Panelists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A72FFC-7819-3615-675B-6280E80A98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33120"/>
            <a:ext cx="10515600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3600" b="1" dirty="0">
                <a:solidFill>
                  <a:srgbClr val="002060"/>
                </a:solidFill>
              </a:rPr>
              <a:t>Erin Frisch       </a:t>
            </a:r>
            <a:r>
              <a:rPr lang="en-US" sz="3600" dirty="0">
                <a:solidFill>
                  <a:srgbClr val="002060"/>
                </a:solidFill>
              </a:rPr>
              <a:t>	IV-D Director, Michigan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3600" b="1" dirty="0">
                <a:solidFill>
                  <a:srgbClr val="002060"/>
                </a:solidFill>
              </a:rPr>
              <a:t>Sarah Hurst</a:t>
            </a:r>
            <a:r>
              <a:rPr lang="en-US" sz="3600" dirty="0">
                <a:solidFill>
                  <a:srgbClr val="002060"/>
                </a:solidFill>
              </a:rPr>
              <a:t>	IV-Director, Georgia </a:t>
            </a:r>
            <a:r>
              <a:rPr lang="en-US" sz="2600" dirty="0">
                <a:solidFill>
                  <a:srgbClr val="002060"/>
                </a:solidFill>
              </a:rPr>
              <a:t>(Great State of)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3600" b="1" dirty="0">
                <a:solidFill>
                  <a:srgbClr val="002060"/>
                </a:solidFill>
              </a:rPr>
              <a:t>Bryan Tribble  </a:t>
            </a:r>
            <a:r>
              <a:rPr lang="en-US" sz="3600" dirty="0">
                <a:solidFill>
                  <a:srgbClr val="002060"/>
                </a:solidFill>
              </a:rPr>
              <a:t>	IV-D Director, Illinois</a:t>
            </a:r>
          </a:p>
          <a:p>
            <a:endParaRPr lang="en-US" dirty="0">
              <a:solidFill>
                <a:srgbClr val="002060"/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i="1" dirty="0">
                <a:solidFill>
                  <a:srgbClr val="002060"/>
                </a:solidFill>
              </a:rPr>
              <a:t>Moderator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b="1" dirty="0">
                <a:solidFill>
                  <a:srgbClr val="002060"/>
                </a:solidFill>
              </a:rPr>
              <a:t>Kate Cooper Richardson	   </a:t>
            </a:r>
            <a:r>
              <a:rPr lang="en-US" dirty="0">
                <a:solidFill>
                  <a:srgbClr val="002060"/>
                </a:solidFill>
              </a:rPr>
              <a:t>IV-D Director, Oregon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i="1" dirty="0">
                <a:solidFill>
                  <a:srgbClr val="002060"/>
                </a:solidFill>
              </a:rPr>
              <a:t>Facilitator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b="1" dirty="0">
                <a:solidFill>
                  <a:srgbClr val="002060"/>
                </a:solidFill>
              </a:rPr>
              <a:t>Marcie Martinez</a:t>
            </a:r>
            <a:r>
              <a:rPr lang="en-US" dirty="0">
                <a:solidFill>
                  <a:srgbClr val="002060"/>
                </a:solidFill>
              </a:rPr>
              <a:t>		   IV-D Director, Kansas </a:t>
            </a:r>
          </a:p>
        </p:txBody>
      </p:sp>
    </p:spTree>
    <p:extLst>
      <p:ext uri="{BB962C8B-B14F-4D97-AF65-F5344CB8AC3E}">
        <p14:creationId xmlns:p14="http://schemas.microsoft.com/office/powerpoint/2010/main" val="12353077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0C6B4F5-95CF-476F-D15D-BAF0D8CE8B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35A3F-303B-7A07-20A9-06DEF12B3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What’s Policy Anyway?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EE52B1-2340-EEFA-A532-73A49B53EE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2350"/>
            <a:ext cx="10515600" cy="4715921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0" i="0" dirty="0">
                <a:effectLst/>
              </a:rPr>
              <a:t>“A course or principle of action adopted or proposed by a government, party, business, or individual.” </a:t>
            </a:r>
            <a:r>
              <a:rPr lang="en-US" sz="1600" b="0" i="1" dirty="0">
                <a:solidFill>
                  <a:schemeClr val="bg1">
                    <a:lumMod val="50000"/>
                  </a:schemeClr>
                </a:solidFill>
                <a:effectLst/>
              </a:rPr>
              <a:t>Oxford Languages Dictionary</a:t>
            </a:r>
            <a:endParaRPr lang="en-US" sz="1600" b="1" i="1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0" i="0" dirty="0">
                <a:effectLst/>
              </a:rPr>
              <a:t>“A deliberate system of guidelines to guide decisions and achieve rational outcomes.” </a:t>
            </a:r>
            <a:r>
              <a:rPr lang="en-US" sz="1600" b="0" i="1" dirty="0">
                <a:solidFill>
                  <a:schemeClr val="bg1">
                    <a:lumMod val="50000"/>
                  </a:schemeClr>
                </a:solidFill>
                <a:effectLst/>
              </a:rPr>
              <a:t>Wikipedia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0" i="0" dirty="0">
                <a:effectLst/>
              </a:rPr>
              <a:t>“A set of ideas or a plan of what to do in particular situations that has been agreed to officially by a group of people, a business organization, a government, or a political party.” </a:t>
            </a:r>
            <a:r>
              <a:rPr lang="en-US" sz="1600" b="0" i="1" dirty="0">
                <a:solidFill>
                  <a:schemeClr val="bg1">
                    <a:lumMod val="50000"/>
                  </a:schemeClr>
                </a:solidFill>
                <a:effectLst/>
              </a:rPr>
              <a:t>Cambridge Dictionary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dirty="0"/>
              <a:t>“Statements that reflect the </a:t>
            </a:r>
            <a:r>
              <a:rPr lang="en-US" sz="2400" b="0" i="0" dirty="0">
                <a:effectLst/>
              </a:rPr>
              <a:t>philosophies, attitudes, or values of an organization related to a specific issue.” </a:t>
            </a:r>
            <a:r>
              <a:rPr lang="en-US" sz="1600" b="0" i="1" dirty="0">
                <a:solidFill>
                  <a:schemeClr val="bg1">
                    <a:lumMod val="50000"/>
                  </a:schemeClr>
                </a:solidFill>
                <a:effectLst/>
              </a:rPr>
              <a:t>Policy Repository, University of Notre Dame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dirty="0"/>
              <a:t>“Just about everything, including what to keep and what to toss when </a:t>
            </a:r>
            <a:br>
              <a:rPr lang="en-US" sz="2400" dirty="0"/>
            </a:br>
            <a:r>
              <a:rPr lang="en-US" sz="2400" dirty="0"/>
              <a:t>cleaning out your garage.” </a:t>
            </a:r>
            <a:r>
              <a:rPr lang="en-US" sz="1600" i="1" dirty="0">
                <a:solidFill>
                  <a:schemeClr val="bg1">
                    <a:lumMod val="50000"/>
                  </a:schemeClr>
                </a:solidFill>
              </a:rPr>
              <a:t>Lane Shetterly, Oregon state representative</a:t>
            </a:r>
            <a:endParaRPr lang="en-US" sz="16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82578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69F14B2-B28E-AF88-8680-FBF3FE31AC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CA569D-7620-8A00-9AB7-35F339498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Stories from States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304516-0093-E4C8-2900-8A1145617E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33120"/>
            <a:ext cx="10515600" cy="3967580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3600" dirty="0">
                <a:solidFill>
                  <a:srgbClr val="002060"/>
                </a:solidFill>
              </a:rPr>
              <a:t>Illinois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3600" dirty="0">
                <a:solidFill>
                  <a:srgbClr val="002060"/>
                </a:solidFill>
              </a:rPr>
              <a:t>Michigan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3600" dirty="0">
                <a:solidFill>
                  <a:srgbClr val="002060"/>
                </a:solidFill>
              </a:rPr>
              <a:t>Georgia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3600" dirty="0">
                <a:solidFill>
                  <a:srgbClr val="002060"/>
                </a:solidFill>
              </a:rPr>
              <a:t>Oregon</a:t>
            </a:r>
          </a:p>
        </p:txBody>
      </p:sp>
    </p:spTree>
    <p:extLst>
      <p:ext uri="{BB962C8B-B14F-4D97-AF65-F5344CB8AC3E}">
        <p14:creationId xmlns:p14="http://schemas.microsoft.com/office/powerpoint/2010/main" val="15983255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B9BFA03-D395-A524-CDB4-FAF848CFDB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77C2C-2600-6072-8008-72E4C0482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Purpose-Driven Policy Decisions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8C94AB-3031-EDA9-55DC-84F81FF85E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33119"/>
            <a:ext cx="10515600" cy="4859755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b="1" dirty="0"/>
              <a:t>Program Mission</a:t>
            </a:r>
            <a:r>
              <a:rPr lang="en-US" dirty="0"/>
              <a:t>: </a:t>
            </a:r>
            <a:r>
              <a:rPr lang="en-US" i="1" dirty="0"/>
              <a:t>What is the core mission of your program?</a:t>
            </a:r>
            <a:endParaRPr lang="en-US" dirty="0"/>
          </a:p>
          <a:p>
            <a:pPr>
              <a:spcBef>
                <a:spcPts val="1800"/>
              </a:spcBef>
              <a:buNone/>
            </a:pPr>
            <a:r>
              <a:rPr lang="en-US" b="1" dirty="0"/>
              <a:t>Example</a:t>
            </a:r>
            <a:r>
              <a:rPr lang="en-US" dirty="0"/>
              <a:t>: To ensure that children receive consistent financial and emotional    </a:t>
            </a:r>
            <a:br>
              <a:rPr lang="en-US" dirty="0"/>
            </a:br>
            <a:r>
              <a:rPr lang="en-US" dirty="0"/>
              <a:t>               support from both parents.</a:t>
            </a:r>
          </a:p>
          <a:p>
            <a:pPr>
              <a:spcBef>
                <a:spcPts val="1800"/>
              </a:spcBef>
              <a:buNone/>
            </a:pPr>
            <a:r>
              <a:rPr lang="en-US" b="1" dirty="0"/>
              <a:t>Core Values</a:t>
            </a:r>
            <a:r>
              <a:rPr lang="en-US" dirty="0"/>
              <a:t>: </a:t>
            </a:r>
            <a:r>
              <a:rPr lang="en-US" i="1" dirty="0"/>
              <a:t>What values guide your program’s decisions and behaviors?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Value 1: _____________________________________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Value 2: _____________________________________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Value 3: _____________________________________</a:t>
            </a:r>
          </a:p>
          <a:p>
            <a:pPr>
              <a:spcBef>
                <a:spcPts val="1800"/>
              </a:spcBef>
              <a:buNone/>
            </a:pPr>
            <a:r>
              <a:rPr lang="en-US" b="1" dirty="0"/>
              <a:t>Strategic Priorities</a:t>
            </a:r>
            <a:r>
              <a:rPr lang="en-US" dirty="0"/>
              <a:t>: </a:t>
            </a:r>
            <a:r>
              <a:rPr lang="en-US" i="1" dirty="0"/>
              <a:t>What are your program’s current top goals?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Priority 1: ___________________________________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Priority 2: ___________________________________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Priority 3: ___________________________________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sz="3600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89931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8FD4F65-7666-A340-7680-3900479FB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4453" y="128640"/>
            <a:ext cx="10515600" cy="786782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Policy Framework Tool</a:t>
            </a:r>
            <a:endParaRPr lang="en-US" dirty="0"/>
          </a:p>
        </p:txBody>
      </p:sp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7A633AB8-FEB7-BC21-51BC-32CC0C5F2BF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5516872"/>
              </p:ext>
            </p:extLst>
          </p:nvPr>
        </p:nvGraphicFramePr>
        <p:xfrm>
          <a:off x="351558" y="880816"/>
          <a:ext cx="11565084" cy="5848544"/>
        </p:xfrm>
        <a:graphic>
          <a:graphicData uri="http://schemas.openxmlformats.org/drawingml/2006/table">
            <a:tbl>
              <a:tblPr firstRow="1" firstCol="1" bandRow="1"/>
              <a:tblGrid>
                <a:gridCol w="1402996">
                  <a:extLst>
                    <a:ext uri="{9D8B030D-6E8A-4147-A177-3AD203B41FA5}">
                      <a16:colId xmlns:a16="http://schemas.microsoft.com/office/drawing/2014/main" val="2604596663"/>
                    </a:ext>
                  </a:extLst>
                </a:gridCol>
                <a:gridCol w="2973838">
                  <a:extLst>
                    <a:ext uri="{9D8B030D-6E8A-4147-A177-3AD203B41FA5}">
                      <a16:colId xmlns:a16="http://schemas.microsoft.com/office/drawing/2014/main" val="3306983781"/>
                    </a:ext>
                  </a:extLst>
                </a:gridCol>
                <a:gridCol w="2645081">
                  <a:extLst>
                    <a:ext uri="{9D8B030D-6E8A-4147-A177-3AD203B41FA5}">
                      <a16:colId xmlns:a16="http://schemas.microsoft.com/office/drawing/2014/main" val="2346828854"/>
                    </a:ext>
                  </a:extLst>
                </a:gridCol>
                <a:gridCol w="2363428">
                  <a:extLst>
                    <a:ext uri="{9D8B030D-6E8A-4147-A177-3AD203B41FA5}">
                      <a16:colId xmlns:a16="http://schemas.microsoft.com/office/drawing/2014/main" val="2991684209"/>
                    </a:ext>
                  </a:extLst>
                </a:gridCol>
                <a:gridCol w="2179741">
                  <a:extLst>
                    <a:ext uri="{9D8B030D-6E8A-4147-A177-3AD203B41FA5}">
                      <a16:colId xmlns:a16="http://schemas.microsoft.com/office/drawing/2014/main" val="1573790162"/>
                    </a:ext>
                  </a:extLst>
                </a:gridCol>
              </a:tblGrid>
              <a:tr h="452552">
                <a:tc gridSpan="5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kern="100" dirty="0"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Proposed Policy:</a:t>
                      </a:r>
                      <a:endParaRPr lang="en-US" sz="1400" kern="100" dirty="0"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4614171"/>
                  </a:ext>
                </a:extLst>
              </a:tr>
              <a:tr h="48797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kern="100" dirty="0">
                          <a:solidFill>
                            <a:srgbClr val="000000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Dimension</a:t>
                      </a:r>
                      <a:endParaRPr lang="en-US" sz="1400" kern="100" dirty="0"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kern="100" dirty="0">
                          <a:solidFill>
                            <a:srgbClr val="000000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Key Questions</a:t>
                      </a:r>
                      <a:endParaRPr lang="en-US" sz="1400" kern="100" dirty="0"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kern="100" dirty="0">
                          <a:solidFill>
                            <a:srgbClr val="000000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Examples</a:t>
                      </a:r>
                      <a:endParaRPr lang="en-US" sz="1400" kern="100" dirty="0"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kern="100" dirty="0">
                          <a:solidFill>
                            <a:srgbClr val="000000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Audience Emphasis </a:t>
                      </a:r>
                      <a:br>
                        <a:rPr lang="en-US" sz="1400" b="1" kern="100" dirty="0">
                          <a:solidFill>
                            <a:srgbClr val="000000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</a:br>
                      <a:r>
                        <a:rPr lang="en-US" sz="1200" b="1" kern="100" dirty="0">
                          <a:solidFill>
                            <a:srgbClr val="000000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(Who cares most?)</a:t>
                      </a:r>
                      <a:endParaRPr lang="en-US" sz="1400" kern="100" dirty="0"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kern="100" dirty="0">
                          <a:solidFill>
                            <a:srgbClr val="000000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Notes</a:t>
                      </a:r>
                      <a:endParaRPr lang="en-US" sz="1400" kern="100" dirty="0"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3198474"/>
                  </a:ext>
                </a:extLst>
              </a:tr>
              <a:tr h="81800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kern="100" dirty="0">
                          <a:solidFill>
                            <a:srgbClr val="000000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Purpose Driven</a:t>
                      </a:r>
                      <a:endParaRPr lang="en-US" sz="1400" kern="100" dirty="0"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How does this support the mission, vision, or stated values of the program?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E.g., promotes family self-sufficiency, improves child well-being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Leadership, partners, internal champions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kern="100" dirty="0"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kern="100" dirty="0"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6206070"/>
                  </a:ext>
                </a:extLst>
              </a:tr>
              <a:tr h="81800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kern="100" dirty="0">
                          <a:solidFill>
                            <a:srgbClr val="000000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Fiscal Impact</a:t>
                      </a:r>
                      <a:endParaRPr lang="en-US" sz="1400" kern="100" dirty="0"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What are the upfront and ongoing costs? What savings or cost avoidance might result?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E.g., automation cost vs. staff time saved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Legislators, budget analysts, agency execs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6015781"/>
                  </a:ext>
                </a:extLst>
              </a:tr>
              <a:tr h="81800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kern="100" dirty="0">
                          <a:solidFill>
                            <a:srgbClr val="000000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Program Outcomes</a:t>
                      </a:r>
                      <a:endParaRPr lang="en-US" sz="1400" kern="100" dirty="0"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Will this improve program efficiency, compliance, or performance?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Think caseload reduction, increased collections, etc.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Program managers, performance teams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66580560"/>
                  </a:ext>
                </a:extLst>
              </a:tr>
              <a:tr h="81800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kern="100" dirty="0">
                          <a:solidFill>
                            <a:srgbClr val="000000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Family </a:t>
                      </a:r>
                      <a:br>
                        <a:rPr lang="en-US" sz="1400" b="1" kern="100" dirty="0">
                          <a:solidFill>
                            <a:srgbClr val="000000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</a:br>
                      <a:r>
                        <a:rPr lang="en-US" sz="1400" b="1" kern="100" dirty="0">
                          <a:solidFill>
                            <a:srgbClr val="000000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Outcomes</a:t>
                      </a:r>
                      <a:endParaRPr lang="en-US" sz="1400" kern="100" dirty="0"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How will this affect family financial stability, engagement, or child well-being?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E.g., regular payments, reduced conflict, improved co-parenting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Families, advocates, sister program staff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effectLst/>
                          <a:latin typeface="Aptos" panose="02110004020202020204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effectLst/>
                          <a:latin typeface="Aptos" panose="02110004020202020204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807055"/>
                  </a:ext>
                </a:extLst>
              </a:tr>
              <a:tr h="81800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kern="100" dirty="0">
                          <a:solidFill>
                            <a:srgbClr val="000000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Equity Considerations</a:t>
                      </a:r>
                      <a:endParaRPr lang="en-US" sz="1400" kern="100" dirty="0"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Does this reduce or exacerbate disparities? Who benefits or is burdened?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Consider racial, economic, and geographic equity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Agency execs, policymakers, community partners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7476275"/>
                  </a:ext>
                </a:extLst>
              </a:tr>
              <a:tr h="81800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kern="100" dirty="0">
                          <a:solidFill>
                            <a:srgbClr val="000000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Feasibility &amp; Sustainability</a:t>
                      </a:r>
                      <a:endParaRPr lang="en-US" sz="1400" kern="100" dirty="0"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Is it politically, administratively, and operationally doable? Can it be sustained over time?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Are champions in place? Pilot options?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Agency leaders, policy teams, operational staff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0480348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DAB8CB7D-9187-80F2-187A-6C8CFC4D4272}"/>
              </a:ext>
            </a:extLst>
          </p:cNvPr>
          <p:cNvSpPr txBox="1"/>
          <p:nvPr/>
        </p:nvSpPr>
        <p:spPr>
          <a:xfrm>
            <a:off x="8977745" y="6475444"/>
            <a:ext cx="1959429" cy="25391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050" kern="100" dirty="0">
                <a:effectLst/>
                <a:latin typeface="Aptos" panose="02110004020202020204"/>
                <a:ea typeface="Aptos" panose="02110004020202020204"/>
                <a:cs typeface="Times New Roman" panose="02020603050405020304" pitchFamily="18" charset="0"/>
              </a:rPr>
              <a:t>© Erin Frisch 2024</a:t>
            </a:r>
          </a:p>
        </p:txBody>
      </p:sp>
    </p:spTree>
    <p:extLst>
      <p:ext uri="{BB962C8B-B14F-4D97-AF65-F5344CB8AC3E}">
        <p14:creationId xmlns:p14="http://schemas.microsoft.com/office/powerpoint/2010/main" val="13645178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2AF7A40-E67C-390F-2DD9-D4E1BEDC5B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1E80F90-AEC2-70C5-5760-8CFFD60FEE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4453" y="128640"/>
            <a:ext cx="10515600" cy="786782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Policy Framework Tool</a:t>
            </a:r>
            <a:endParaRPr lang="en-US" dirty="0"/>
          </a:p>
        </p:txBody>
      </p:sp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C95985DA-7FE6-EE53-B233-4F0600D2FCC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55544485"/>
              </p:ext>
            </p:extLst>
          </p:nvPr>
        </p:nvGraphicFramePr>
        <p:xfrm>
          <a:off x="313458" y="1073605"/>
          <a:ext cx="11565084" cy="5498226"/>
        </p:xfrm>
        <a:graphic>
          <a:graphicData uri="http://schemas.openxmlformats.org/drawingml/2006/table">
            <a:tbl>
              <a:tblPr firstRow="1" firstCol="1" bandRow="1"/>
              <a:tblGrid>
                <a:gridCol w="1661116">
                  <a:extLst>
                    <a:ext uri="{9D8B030D-6E8A-4147-A177-3AD203B41FA5}">
                      <a16:colId xmlns:a16="http://schemas.microsoft.com/office/drawing/2014/main" val="2604596663"/>
                    </a:ext>
                  </a:extLst>
                </a:gridCol>
                <a:gridCol w="2715718">
                  <a:extLst>
                    <a:ext uri="{9D8B030D-6E8A-4147-A177-3AD203B41FA5}">
                      <a16:colId xmlns:a16="http://schemas.microsoft.com/office/drawing/2014/main" val="3306983781"/>
                    </a:ext>
                  </a:extLst>
                </a:gridCol>
                <a:gridCol w="2645081">
                  <a:extLst>
                    <a:ext uri="{9D8B030D-6E8A-4147-A177-3AD203B41FA5}">
                      <a16:colId xmlns:a16="http://schemas.microsoft.com/office/drawing/2014/main" val="2346828854"/>
                    </a:ext>
                  </a:extLst>
                </a:gridCol>
                <a:gridCol w="2363428">
                  <a:extLst>
                    <a:ext uri="{9D8B030D-6E8A-4147-A177-3AD203B41FA5}">
                      <a16:colId xmlns:a16="http://schemas.microsoft.com/office/drawing/2014/main" val="2991684209"/>
                    </a:ext>
                  </a:extLst>
                </a:gridCol>
                <a:gridCol w="2179741">
                  <a:extLst>
                    <a:ext uri="{9D8B030D-6E8A-4147-A177-3AD203B41FA5}">
                      <a16:colId xmlns:a16="http://schemas.microsoft.com/office/drawing/2014/main" val="1573790162"/>
                    </a:ext>
                  </a:extLst>
                </a:gridCol>
              </a:tblGrid>
              <a:tr h="452552">
                <a:tc gridSpan="5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kern="100" dirty="0"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Proposed Policy: </a:t>
                      </a:r>
                      <a:r>
                        <a:rPr lang="en-US" sz="1400" dirty="0"/>
                        <a:t>Early Intervention Outreach Model</a:t>
                      </a:r>
                      <a:endParaRPr lang="en-US" sz="1400" kern="100" dirty="0"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4614171"/>
                  </a:ext>
                </a:extLst>
              </a:tr>
              <a:tr h="48797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kern="100" dirty="0">
                          <a:solidFill>
                            <a:srgbClr val="000000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Dimension</a:t>
                      </a:r>
                      <a:endParaRPr lang="en-US" sz="1400" kern="100" dirty="0"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kern="100" dirty="0">
                          <a:solidFill>
                            <a:srgbClr val="000000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Key Questions</a:t>
                      </a:r>
                      <a:endParaRPr lang="en-US" sz="1400" kern="100" dirty="0"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kern="100" dirty="0">
                          <a:solidFill>
                            <a:srgbClr val="000000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Examples</a:t>
                      </a:r>
                      <a:endParaRPr lang="en-US" sz="1400" kern="100" dirty="0"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kern="100" dirty="0">
                          <a:solidFill>
                            <a:srgbClr val="000000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Audience Emphasis </a:t>
                      </a:r>
                      <a:br>
                        <a:rPr lang="en-US" sz="1400" b="1" kern="100" dirty="0">
                          <a:solidFill>
                            <a:srgbClr val="000000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</a:br>
                      <a:r>
                        <a:rPr lang="en-US" sz="1200" b="1" kern="100" dirty="0">
                          <a:solidFill>
                            <a:srgbClr val="000000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(Who cares most?)</a:t>
                      </a:r>
                      <a:endParaRPr lang="en-US" sz="1400" kern="100" dirty="0"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kern="100" dirty="0">
                          <a:solidFill>
                            <a:srgbClr val="000000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Notes</a:t>
                      </a:r>
                      <a:endParaRPr lang="en-US" sz="1400" kern="100" dirty="0"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3198474"/>
                  </a:ext>
                </a:extLst>
              </a:tr>
              <a:tr h="26730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b="1" kern="100" dirty="0">
                          <a:solidFill>
                            <a:srgbClr val="000000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Purpose Driven</a:t>
                      </a:r>
                      <a:endParaRPr lang="en-US" sz="2800" kern="100" dirty="0"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kern="100" dirty="0"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How does this support the mission, vision, or stated values of the program?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kern="100" dirty="0"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E.g., promotes family self-sufficiency, improves child well-being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kern="100" dirty="0"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Leadership, partners, internal champions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6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dirty="0"/>
                        <a:t>Strong alignment: promotes prevention over punishment, supports family stability, builds voluntary compliance.</a:t>
                      </a:r>
                      <a:endParaRPr lang="en-US" sz="1800" b="1" kern="100" dirty="0"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Aptos" panose="02110004020202020204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Aptos" panose="02110004020202020204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Aptos" panose="02110004020202020204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Aptos" panose="02110004020202020204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Aptos" panose="02110004020202020204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62060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1" kern="1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Fiscal Impact</a:t>
                      </a:r>
                      <a:endParaRPr lang="en-US" sz="1000" kern="100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What are the upfront and ongoing costs? What savings or cost avoidance might result?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E.g., automation cost vs. staff time saved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Legislators, budget analysts, agency execs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60157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1" kern="1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Program Outcomes</a:t>
                      </a:r>
                      <a:endParaRPr lang="en-US" sz="1000" kern="100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Will this improve program efficiency, compliance, or performance?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Think caseload reduction, increased collections, etc.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Program managers, performance teams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6658056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1" kern="1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Family </a:t>
                      </a:r>
                      <a:br>
                        <a:rPr lang="en-US" sz="1000" b="1" kern="1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</a:br>
                      <a:r>
                        <a:rPr lang="en-US" sz="1000" b="1" kern="1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Outcomes</a:t>
                      </a:r>
                      <a:endParaRPr lang="en-US" sz="1000" kern="100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How will this affect family financial stability, engagement, or child well-being?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E.g., regular payments, reduced conflict, improved co-parenting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Families, advocates, sister program staff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80705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1" kern="1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Equity Considerations</a:t>
                      </a:r>
                      <a:endParaRPr lang="en-US" sz="1000" kern="100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Does this reduce or exacerbate disparities? Who benefits or is burdened?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Consider racial, economic, and geographic equity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Agency execs, policymakers, community partners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747627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1" kern="1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Feasibility &amp; Sustainability</a:t>
                      </a:r>
                      <a:endParaRPr lang="en-US" sz="1000" kern="100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Is it politically, administratively, and operationally doable? Can it be sustained over time?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Are champions in place? Pilot options?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Agency leaders, policy teams, operational staff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0480348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03C02E5A-335E-D7D8-54DF-C8534C64067E}"/>
              </a:ext>
            </a:extLst>
          </p:cNvPr>
          <p:cNvSpPr txBox="1"/>
          <p:nvPr/>
        </p:nvSpPr>
        <p:spPr>
          <a:xfrm>
            <a:off x="8977745" y="6475444"/>
            <a:ext cx="1959429" cy="25391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050" kern="100" dirty="0">
                <a:effectLst/>
                <a:latin typeface="Aptos" panose="02110004020202020204"/>
                <a:ea typeface="Aptos" panose="02110004020202020204"/>
                <a:cs typeface="Times New Roman" panose="02020603050405020304" pitchFamily="18" charset="0"/>
              </a:rPr>
              <a:t>© Erin Frisch 2024</a:t>
            </a:r>
          </a:p>
        </p:txBody>
      </p:sp>
    </p:spTree>
    <p:extLst>
      <p:ext uri="{BB962C8B-B14F-4D97-AF65-F5344CB8AC3E}">
        <p14:creationId xmlns:p14="http://schemas.microsoft.com/office/powerpoint/2010/main" val="10977323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B5ADD9-478A-1BEA-8F7E-60DD130F33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95266B3-21EE-14DE-E7EB-E92EEA890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4453" y="128640"/>
            <a:ext cx="10515600" cy="786782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Policy Framework Tool</a:t>
            </a:r>
            <a:endParaRPr lang="en-US" dirty="0"/>
          </a:p>
        </p:txBody>
      </p:sp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D43134D6-9833-3DF8-C1DB-BC0FAA0B624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89776861"/>
              </p:ext>
            </p:extLst>
          </p:nvPr>
        </p:nvGraphicFramePr>
        <p:xfrm>
          <a:off x="351558" y="880816"/>
          <a:ext cx="11565084" cy="5576026"/>
        </p:xfrm>
        <a:graphic>
          <a:graphicData uri="http://schemas.openxmlformats.org/drawingml/2006/table">
            <a:tbl>
              <a:tblPr firstRow="1" firstCol="1" bandRow="1"/>
              <a:tblGrid>
                <a:gridCol w="1402996">
                  <a:extLst>
                    <a:ext uri="{9D8B030D-6E8A-4147-A177-3AD203B41FA5}">
                      <a16:colId xmlns:a16="http://schemas.microsoft.com/office/drawing/2014/main" val="2604596663"/>
                    </a:ext>
                  </a:extLst>
                </a:gridCol>
                <a:gridCol w="2973838">
                  <a:extLst>
                    <a:ext uri="{9D8B030D-6E8A-4147-A177-3AD203B41FA5}">
                      <a16:colId xmlns:a16="http://schemas.microsoft.com/office/drawing/2014/main" val="3306983781"/>
                    </a:ext>
                  </a:extLst>
                </a:gridCol>
                <a:gridCol w="2645081">
                  <a:extLst>
                    <a:ext uri="{9D8B030D-6E8A-4147-A177-3AD203B41FA5}">
                      <a16:colId xmlns:a16="http://schemas.microsoft.com/office/drawing/2014/main" val="2346828854"/>
                    </a:ext>
                  </a:extLst>
                </a:gridCol>
                <a:gridCol w="2363428">
                  <a:extLst>
                    <a:ext uri="{9D8B030D-6E8A-4147-A177-3AD203B41FA5}">
                      <a16:colId xmlns:a16="http://schemas.microsoft.com/office/drawing/2014/main" val="2991684209"/>
                    </a:ext>
                  </a:extLst>
                </a:gridCol>
                <a:gridCol w="2179741">
                  <a:extLst>
                    <a:ext uri="{9D8B030D-6E8A-4147-A177-3AD203B41FA5}">
                      <a16:colId xmlns:a16="http://schemas.microsoft.com/office/drawing/2014/main" val="1573790162"/>
                    </a:ext>
                  </a:extLst>
                </a:gridCol>
              </a:tblGrid>
              <a:tr h="452552">
                <a:tc gridSpan="5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kern="100" dirty="0"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Proposed Policy: </a:t>
                      </a:r>
                      <a:r>
                        <a:rPr lang="en-US" sz="1400" dirty="0"/>
                        <a:t>Early Intervention Outreach Model</a:t>
                      </a:r>
                      <a:endParaRPr lang="en-US" sz="1400" kern="100" dirty="0"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4614171"/>
                  </a:ext>
                </a:extLst>
              </a:tr>
              <a:tr h="48797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kern="100" dirty="0">
                          <a:solidFill>
                            <a:srgbClr val="000000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Dimension</a:t>
                      </a:r>
                      <a:endParaRPr lang="en-US" sz="1400" kern="100" dirty="0"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kern="100" dirty="0">
                          <a:solidFill>
                            <a:srgbClr val="000000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Key Questions</a:t>
                      </a:r>
                      <a:endParaRPr lang="en-US" sz="1400" kern="100" dirty="0"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kern="100" dirty="0">
                          <a:solidFill>
                            <a:srgbClr val="000000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Examples</a:t>
                      </a:r>
                      <a:endParaRPr lang="en-US" sz="1400" kern="100" dirty="0"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kern="100" dirty="0">
                          <a:solidFill>
                            <a:srgbClr val="000000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Audience Emphasis </a:t>
                      </a:r>
                      <a:br>
                        <a:rPr lang="en-US" sz="1400" b="1" kern="100" dirty="0">
                          <a:solidFill>
                            <a:srgbClr val="000000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</a:br>
                      <a:r>
                        <a:rPr lang="en-US" sz="1200" b="1" kern="100" dirty="0">
                          <a:solidFill>
                            <a:srgbClr val="000000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(Who cares most?)</a:t>
                      </a:r>
                      <a:endParaRPr lang="en-US" sz="1400" kern="100" dirty="0"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kern="100" dirty="0">
                          <a:solidFill>
                            <a:srgbClr val="000000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Notes</a:t>
                      </a:r>
                      <a:endParaRPr lang="en-US" sz="1400" kern="100" dirty="0"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3198474"/>
                  </a:ext>
                </a:extLst>
              </a:tr>
              <a:tr h="33832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1" kern="1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Purpose Driven</a:t>
                      </a:r>
                      <a:endParaRPr lang="en-US" sz="1000" kern="100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How does this support the mission, vision, or stated values of the program?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E.g., promotes family self-sufficiency, improves child well-being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Leadership, partners, internal champions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6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dirty="0"/>
                        <a:t>Moderate staffing cost to build outreach team; potential cost savings from reduced enforcement, fewer contempt hearings, and decreased court time.</a:t>
                      </a:r>
                      <a:endParaRPr lang="en-US" sz="1600" kern="100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6206070"/>
                  </a:ext>
                </a:extLst>
              </a:tr>
              <a:tr h="29260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b="1" kern="100" dirty="0">
                          <a:solidFill>
                            <a:schemeClr val="tx1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Fiscal Impact</a:t>
                      </a:r>
                      <a:endParaRPr lang="en-US" sz="2800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kern="100" dirty="0">
                          <a:solidFill>
                            <a:schemeClr val="tx1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What are the upfront and ongoing costs? What savings or cost avoidance might result?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kern="100" dirty="0">
                          <a:solidFill>
                            <a:schemeClr val="tx1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E.g., automation cost vs. staff time saved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/>
                        <a:t>Budget analysts, agency executives</a:t>
                      </a:r>
                      <a:endParaRPr lang="en-US" sz="2800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60157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1" kern="1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Program Outcomes</a:t>
                      </a:r>
                      <a:endParaRPr lang="en-US" sz="1000" kern="100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Will this improve program efficiency, compliance, or performance?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Think caseload reduction, increased collections, etc.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Program managers, performance teams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6658056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1" kern="1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Family </a:t>
                      </a:r>
                      <a:br>
                        <a:rPr lang="en-US" sz="1000" b="1" kern="1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</a:br>
                      <a:r>
                        <a:rPr lang="en-US" sz="1000" b="1" kern="1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Outcomes</a:t>
                      </a:r>
                      <a:endParaRPr lang="en-US" sz="1000" kern="100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How will this affect family financial stability, engagement, or child well-being?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E.g., regular payments, reduced conflict, improved co-parenting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Families, advocates, sister program staff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80705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1" kern="1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Equity Considerations</a:t>
                      </a:r>
                      <a:endParaRPr lang="en-US" sz="1000" kern="100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Does this reduce or exacerbate disparities? Who benefits or is burdened?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Consider racial, economic, and geographic equity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Agency execs, policymakers, community partners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747627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1" kern="1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Feasibility &amp; Sustainability</a:t>
                      </a:r>
                      <a:endParaRPr lang="en-US" sz="1000" kern="100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Is it politically, administratively, and operationally doable? Can it be sustained over time?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Are champions in place? Pilot options?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Agency leaders, policy teams, operational staff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0480348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85407037-ED41-1410-9DEA-A4B4AA5C5F49}"/>
              </a:ext>
            </a:extLst>
          </p:cNvPr>
          <p:cNvSpPr txBox="1"/>
          <p:nvPr/>
        </p:nvSpPr>
        <p:spPr>
          <a:xfrm>
            <a:off x="8977745" y="6475444"/>
            <a:ext cx="1959429" cy="25391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050" kern="100" dirty="0">
                <a:effectLst/>
                <a:latin typeface="Aptos" panose="02110004020202020204"/>
                <a:ea typeface="Aptos" panose="02110004020202020204"/>
                <a:cs typeface="Times New Roman" panose="02020603050405020304" pitchFamily="18" charset="0"/>
              </a:rPr>
              <a:t>© Erin Frisch 2024</a:t>
            </a:r>
          </a:p>
        </p:txBody>
      </p:sp>
    </p:spTree>
    <p:extLst>
      <p:ext uri="{BB962C8B-B14F-4D97-AF65-F5344CB8AC3E}">
        <p14:creationId xmlns:p14="http://schemas.microsoft.com/office/powerpoint/2010/main" val="693840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4192212-E6CA-0F6B-AA97-B718AD0EF0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B5DC2D1-2C1C-208B-1576-3A02887955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4453" y="128640"/>
            <a:ext cx="10515600" cy="786782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Policy Framework Tool</a:t>
            </a:r>
            <a:endParaRPr lang="en-US" dirty="0"/>
          </a:p>
        </p:txBody>
      </p:sp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1EEAD32F-B1EC-29D3-CD57-7550DEF52FE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94647407"/>
              </p:ext>
            </p:extLst>
          </p:nvPr>
        </p:nvGraphicFramePr>
        <p:xfrm>
          <a:off x="351558" y="880816"/>
          <a:ext cx="11565084" cy="6586629"/>
        </p:xfrm>
        <a:graphic>
          <a:graphicData uri="http://schemas.openxmlformats.org/drawingml/2006/table">
            <a:tbl>
              <a:tblPr firstRow="1" firstCol="1" bandRow="1"/>
              <a:tblGrid>
                <a:gridCol w="1999756">
                  <a:extLst>
                    <a:ext uri="{9D8B030D-6E8A-4147-A177-3AD203B41FA5}">
                      <a16:colId xmlns:a16="http://schemas.microsoft.com/office/drawing/2014/main" val="2604596663"/>
                    </a:ext>
                  </a:extLst>
                </a:gridCol>
                <a:gridCol w="2377078">
                  <a:extLst>
                    <a:ext uri="{9D8B030D-6E8A-4147-A177-3AD203B41FA5}">
                      <a16:colId xmlns:a16="http://schemas.microsoft.com/office/drawing/2014/main" val="3306983781"/>
                    </a:ext>
                  </a:extLst>
                </a:gridCol>
                <a:gridCol w="2645081">
                  <a:extLst>
                    <a:ext uri="{9D8B030D-6E8A-4147-A177-3AD203B41FA5}">
                      <a16:colId xmlns:a16="http://schemas.microsoft.com/office/drawing/2014/main" val="2346828854"/>
                    </a:ext>
                  </a:extLst>
                </a:gridCol>
                <a:gridCol w="2363428">
                  <a:extLst>
                    <a:ext uri="{9D8B030D-6E8A-4147-A177-3AD203B41FA5}">
                      <a16:colId xmlns:a16="http://schemas.microsoft.com/office/drawing/2014/main" val="2991684209"/>
                    </a:ext>
                  </a:extLst>
                </a:gridCol>
                <a:gridCol w="2179741">
                  <a:extLst>
                    <a:ext uri="{9D8B030D-6E8A-4147-A177-3AD203B41FA5}">
                      <a16:colId xmlns:a16="http://schemas.microsoft.com/office/drawing/2014/main" val="1573790162"/>
                    </a:ext>
                  </a:extLst>
                </a:gridCol>
              </a:tblGrid>
              <a:tr h="452552">
                <a:tc gridSpan="5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kern="100" dirty="0"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Proposed Policy: </a:t>
                      </a:r>
                      <a:r>
                        <a:rPr lang="en-US" sz="1400" dirty="0"/>
                        <a:t>Early Intervention Outreach Model</a:t>
                      </a:r>
                      <a:endParaRPr lang="en-US" sz="1400" kern="100" dirty="0"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4614171"/>
                  </a:ext>
                </a:extLst>
              </a:tr>
              <a:tr h="48797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kern="100" dirty="0">
                          <a:solidFill>
                            <a:srgbClr val="000000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Dimension</a:t>
                      </a:r>
                      <a:endParaRPr lang="en-US" sz="1400" kern="100" dirty="0"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kern="100" dirty="0">
                          <a:solidFill>
                            <a:srgbClr val="000000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Key Questions</a:t>
                      </a:r>
                      <a:endParaRPr lang="en-US" sz="1400" kern="100" dirty="0"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kern="100" dirty="0">
                          <a:solidFill>
                            <a:srgbClr val="000000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Examples</a:t>
                      </a:r>
                      <a:endParaRPr lang="en-US" sz="1400" kern="100" dirty="0"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kern="100" dirty="0">
                          <a:solidFill>
                            <a:srgbClr val="000000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Audience Emphasis </a:t>
                      </a:r>
                      <a:br>
                        <a:rPr lang="en-US" sz="1400" b="1" kern="100" dirty="0">
                          <a:solidFill>
                            <a:srgbClr val="000000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</a:br>
                      <a:r>
                        <a:rPr lang="en-US" sz="1200" b="1" kern="100" dirty="0">
                          <a:solidFill>
                            <a:srgbClr val="000000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(Who cares most?)</a:t>
                      </a:r>
                      <a:endParaRPr lang="en-US" sz="1400" kern="100" dirty="0"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kern="100" dirty="0">
                          <a:solidFill>
                            <a:srgbClr val="000000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Notes</a:t>
                      </a:r>
                      <a:endParaRPr lang="en-US" sz="1400" kern="100" dirty="0"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3198474"/>
                  </a:ext>
                </a:extLst>
              </a:tr>
              <a:tr h="33832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1" kern="1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Purpose Driven</a:t>
                      </a:r>
                      <a:endParaRPr lang="en-US" sz="1000" kern="100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How does this support the mission, vision, or stated values of the program?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E.g., promotes family self-sufficiency, improves child well-being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Leadership, partners, internal champions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6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b="1" kern="1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2000" dirty="0"/>
                        <a:t>Higher early compliance rates, reduced arrears accumulation, better data accuracy from updated contact info.</a:t>
                      </a:r>
                      <a:endParaRPr lang="en-US" sz="2000" kern="100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Aptos" panose="02110004020202020204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Aptos" panose="02110004020202020204"/>
                          <a:cs typeface="Times New Roman" panose="02020603050405020304" pitchFamily="18" charset="0"/>
                        </a:rPr>
                        <a:t>  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Aptos" panose="02110004020202020204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6206070"/>
                  </a:ext>
                </a:extLst>
              </a:tr>
              <a:tr h="33832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1" kern="1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Fiscal Impact</a:t>
                      </a:r>
                      <a:endParaRPr lang="en-US" sz="1000" kern="100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What are the upfront and ongoing costs? What savings or cost avoidance might result?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E.g., automation cost vs. staff time saved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Legislators, budget analysts, agency execs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6015781"/>
                  </a:ext>
                </a:extLst>
              </a:tr>
              <a:tr h="282266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b="1" kern="100" dirty="0">
                          <a:solidFill>
                            <a:schemeClr val="tx1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Program Outcomes</a:t>
                      </a:r>
                      <a:endParaRPr lang="en-US" sz="2800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kern="100" dirty="0">
                          <a:solidFill>
                            <a:schemeClr val="tx1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Will this improve program efficiency, compliance, or performance?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kern="100" dirty="0">
                          <a:solidFill>
                            <a:schemeClr val="tx1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Think caseload reduction, increased collections, etc.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 dirty="0">
                          <a:solidFill>
                            <a:schemeClr val="tx1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Partners, Program Managers, Performance analyst, policy folks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6658056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1" kern="1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Family </a:t>
                      </a:r>
                      <a:br>
                        <a:rPr lang="en-US" sz="1000" b="1" kern="1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</a:br>
                      <a:r>
                        <a:rPr lang="en-US" sz="1000" b="1" kern="1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Outcomes</a:t>
                      </a:r>
                      <a:endParaRPr lang="en-US" sz="1000" kern="100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How will this affect family financial stability, engagement, or child well-being?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E.g., regular payments, reduced conflict, improved co-parenting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Families, advocates, sister program staff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80705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1" kern="1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Equity Considerations</a:t>
                      </a:r>
                      <a:endParaRPr lang="en-US" sz="1000" kern="100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Does this reduce or exacerbate disparities? Who benefits or is burdened?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Consider racial, economic, and geographic equity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Agency execs, policymakers, community partners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747627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1" kern="1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Feasibility &amp; Sustainability</a:t>
                      </a:r>
                      <a:endParaRPr lang="en-US" sz="1000" kern="100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Is it politically, administratively, and operationally doable? Can it be sustained over time?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Are champions in place? Pilot options?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Agency leaders, policy teams, operational staff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0480348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5F2F4FF2-57F4-7902-9166-C678BD132F87}"/>
              </a:ext>
            </a:extLst>
          </p:cNvPr>
          <p:cNvSpPr txBox="1"/>
          <p:nvPr/>
        </p:nvSpPr>
        <p:spPr>
          <a:xfrm>
            <a:off x="8977745" y="6475444"/>
            <a:ext cx="1959429" cy="25391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050" kern="100" dirty="0">
                <a:effectLst/>
                <a:latin typeface="Aptos" panose="02110004020202020204"/>
                <a:ea typeface="Aptos" panose="02110004020202020204"/>
                <a:cs typeface="Times New Roman" panose="02020603050405020304" pitchFamily="18" charset="0"/>
              </a:rPr>
              <a:t>© Erin Frisch 2024</a:t>
            </a:r>
          </a:p>
        </p:txBody>
      </p:sp>
    </p:spTree>
    <p:extLst>
      <p:ext uri="{BB962C8B-B14F-4D97-AF65-F5344CB8AC3E}">
        <p14:creationId xmlns:p14="http://schemas.microsoft.com/office/powerpoint/2010/main" val="42320419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022CF7C-4DDF-9A97-7144-07BFB7E5C8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3CE79B0-C52B-01C4-24B4-084519518F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4453" y="128640"/>
            <a:ext cx="10515600" cy="786782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Policy Framework Tool</a:t>
            </a:r>
            <a:endParaRPr lang="en-US" dirty="0"/>
          </a:p>
        </p:txBody>
      </p:sp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3D32D25F-4B1E-A9C0-1CA9-B48A391D56D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76456759"/>
              </p:ext>
            </p:extLst>
          </p:nvPr>
        </p:nvGraphicFramePr>
        <p:xfrm>
          <a:off x="351558" y="880816"/>
          <a:ext cx="11565084" cy="6411369"/>
        </p:xfrm>
        <a:graphic>
          <a:graphicData uri="http://schemas.openxmlformats.org/drawingml/2006/table">
            <a:tbl>
              <a:tblPr firstRow="1" firstCol="1" bandRow="1"/>
              <a:tblGrid>
                <a:gridCol w="1888059">
                  <a:extLst>
                    <a:ext uri="{9D8B030D-6E8A-4147-A177-3AD203B41FA5}">
                      <a16:colId xmlns:a16="http://schemas.microsoft.com/office/drawing/2014/main" val="2604596663"/>
                    </a:ext>
                  </a:extLst>
                </a:gridCol>
                <a:gridCol w="2488775">
                  <a:extLst>
                    <a:ext uri="{9D8B030D-6E8A-4147-A177-3AD203B41FA5}">
                      <a16:colId xmlns:a16="http://schemas.microsoft.com/office/drawing/2014/main" val="3306983781"/>
                    </a:ext>
                  </a:extLst>
                </a:gridCol>
                <a:gridCol w="2645081">
                  <a:extLst>
                    <a:ext uri="{9D8B030D-6E8A-4147-A177-3AD203B41FA5}">
                      <a16:colId xmlns:a16="http://schemas.microsoft.com/office/drawing/2014/main" val="2346828854"/>
                    </a:ext>
                  </a:extLst>
                </a:gridCol>
                <a:gridCol w="1857613">
                  <a:extLst>
                    <a:ext uri="{9D8B030D-6E8A-4147-A177-3AD203B41FA5}">
                      <a16:colId xmlns:a16="http://schemas.microsoft.com/office/drawing/2014/main" val="2991684209"/>
                    </a:ext>
                  </a:extLst>
                </a:gridCol>
                <a:gridCol w="2685556">
                  <a:extLst>
                    <a:ext uri="{9D8B030D-6E8A-4147-A177-3AD203B41FA5}">
                      <a16:colId xmlns:a16="http://schemas.microsoft.com/office/drawing/2014/main" val="1573790162"/>
                    </a:ext>
                  </a:extLst>
                </a:gridCol>
              </a:tblGrid>
              <a:tr h="452552">
                <a:tc gridSpan="5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kern="100" dirty="0"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Proposed Policy: </a:t>
                      </a:r>
                      <a:r>
                        <a:rPr lang="en-US" sz="1400" dirty="0"/>
                        <a:t>Early Intervention Outreach Model</a:t>
                      </a:r>
                      <a:endParaRPr lang="en-US" sz="1400" kern="100" dirty="0"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4614171"/>
                  </a:ext>
                </a:extLst>
              </a:tr>
              <a:tr h="48797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kern="100" dirty="0">
                          <a:solidFill>
                            <a:srgbClr val="000000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Dimension</a:t>
                      </a:r>
                      <a:endParaRPr lang="en-US" sz="1400" kern="100" dirty="0"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kern="100" dirty="0">
                          <a:solidFill>
                            <a:srgbClr val="000000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Key Questions</a:t>
                      </a:r>
                      <a:endParaRPr lang="en-US" sz="1400" kern="100" dirty="0"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kern="100" dirty="0">
                          <a:solidFill>
                            <a:srgbClr val="000000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Examples</a:t>
                      </a:r>
                      <a:endParaRPr lang="en-US" sz="1400" kern="100" dirty="0"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kern="100" dirty="0">
                          <a:solidFill>
                            <a:srgbClr val="000000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Audience Emphasis </a:t>
                      </a:r>
                      <a:br>
                        <a:rPr lang="en-US" sz="1400" b="1" kern="100" dirty="0">
                          <a:solidFill>
                            <a:srgbClr val="000000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</a:br>
                      <a:r>
                        <a:rPr lang="en-US" sz="1200" b="1" kern="100" dirty="0">
                          <a:solidFill>
                            <a:srgbClr val="000000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(Who cares most?)</a:t>
                      </a:r>
                      <a:endParaRPr lang="en-US" sz="1400" kern="100" dirty="0"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kern="100" dirty="0">
                          <a:solidFill>
                            <a:srgbClr val="000000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Notes</a:t>
                      </a:r>
                      <a:endParaRPr lang="en-US" sz="1400" kern="100" dirty="0"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3198474"/>
                  </a:ext>
                </a:extLst>
              </a:tr>
              <a:tr h="33832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1" kern="1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Purpose Driven</a:t>
                      </a:r>
                      <a:endParaRPr lang="en-US" sz="1000" kern="100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How does this support the mission, vision, or stated values of the program?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E.g., promotes family self-sufficiency, improves child well-being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Leadership, partners, internal champions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6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/>
                        <a:t>More consistent payments from the start; improved communication reduces conflict; increased trust.</a:t>
                      </a:r>
                      <a:endParaRPr lang="en-US" sz="2000" b="1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 dirty="0">
                          <a:solidFill>
                            <a:schemeClr val="tx1"/>
                          </a:solidFill>
                          <a:effectLst/>
                          <a:latin typeface="Aptos" panose="02110004020202020204"/>
                          <a:cs typeface="Times New Roman" panose="02020603050405020304" pitchFamily="18" charset="0"/>
                        </a:rPr>
                        <a:t>  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 dirty="0">
                          <a:solidFill>
                            <a:schemeClr val="tx1"/>
                          </a:solidFill>
                          <a:effectLst/>
                          <a:latin typeface="Aptos" panose="02110004020202020204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 dirty="0">
                          <a:solidFill>
                            <a:schemeClr val="tx1"/>
                          </a:solidFill>
                          <a:effectLst/>
                          <a:latin typeface="Aptos" panose="02110004020202020204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6206070"/>
                  </a:ext>
                </a:extLst>
              </a:tr>
              <a:tr h="33832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1" kern="1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Fiscal Impact</a:t>
                      </a:r>
                      <a:endParaRPr lang="en-US" sz="1000" kern="100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What are the upfront and ongoing costs? What savings or cost avoidance might result?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E.g., automation cost vs. staff time saved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Legislators, budget analysts, agency execs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6015781"/>
                  </a:ext>
                </a:extLst>
              </a:tr>
              <a:tr h="33832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1" kern="1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Program Outcomes</a:t>
                      </a:r>
                      <a:endParaRPr lang="en-US" sz="1000" kern="100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Will this improve program efficiency, compliance, or performance?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Think caseload reduction, increased collections, etc.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Program managers, performance teams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66580560"/>
                  </a:ext>
                </a:extLst>
              </a:tr>
              <a:tr h="27432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b="1" kern="100" dirty="0">
                          <a:solidFill>
                            <a:schemeClr val="tx1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Family </a:t>
                      </a:r>
                      <a:br>
                        <a:rPr lang="en-US" sz="2800" b="1" kern="100" dirty="0">
                          <a:solidFill>
                            <a:schemeClr val="tx1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</a:br>
                      <a:r>
                        <a:rPr lang="en-US" sz="2800" b="1" kern="100" dirty="0">
                          <a:solidFill>
                            <a:schemeClr val="tx1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Outcomes</a:t>
                      </a:r>
                      <a:endParaRPr lang="en-US" sz="2800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kern="100" dirty="0">
                          <a:solidFill>
                            <a:schemeClr val="tx1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How will this affect family financial stability, engagement, or child well-being?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kern="100" dirty="0">
                          <a:solidFill>
                            <a:schemeClr val="tx1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E.g., regular payments, reduced conflict, improved co-parenting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kern="100" dirty="0">
                          <a:solidFill>
                            <a:schemeClr val="tx1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Families, community partners/ advocates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80705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1" kern="1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Equity Considerations</a:t>
                      </a:r>
                      <a:endParaRPr lang="en-US" sz="1000" kern="100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Does this reduce or exacerbate disparities? Who benefits or is burdened?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Consider racial, economic, and geographic equity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Agency execs, policymakers, community partners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747627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1" kern="1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Feasibility &amp; Sustainability</a:t>
                      </a:r>
                      <a:endParaRPr lang="en-US" sz="1000" kern="100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Is it politically, administratively, and operationally doable? Can it be sustained over time?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Are champions in place? Pilot options?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Agency leaders, policy teams, operational staff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0480348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BD97A31-094B-EE30-4588-D7379D2E699A}"/>
              </a:ext>
            </a:extLst>
          </p:cNvPr>
          <p:cNvSpPr txBox="1"/>
          <p:nvPr/>
        </p:nvSpPr>
        <p:spPr>
          <a:xfrm>
            <a:off x="8834870" y="6361144"/>
            <a:ext cx="1959429" cy="25391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050" kern="100" dirty="0">
                <a:effectLst/>
                <a:latin typeface="Aptos" panose="02110004020202020204"/>
                <a:ea typeface="Aptos" panose="02110004020202020204"/>
                <a:cs typeface="Times New Roman" panose="02020603050405020304" pitchFamily="18" charset="0"/>
              </a:rPr>
              <a:t>© Erin Frisch 2024</a:t>
            </a:r>
          </a:p>
        </p:txBody>
      </p:sp>
    </p:spTree>
    <p:extLst>
      <p:ext uri="{BB962C8B-B14F-4D97-AF65-F5344CB8AC3E}">
        <p14:creationId xmlns:p14="http://schemas.microsoft.com/office/powerpoint/2010/main" val="30523843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EC109A-0C2F-8372-239E-550D2A984E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8F5F4BB-E8D4-29EE-99D4-65F1833EEE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4453" y="128640"/>
            <a:ext cx="10515600" cy="786782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Policy Framework Tool</a:t>
            </a:r>
            <a:endParaRPr lang="en-US" dirty="0"/>
          </a:p>
        </p:txBody>
      </p:sp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1898A77A-84EB-E72F-C74B-9423F24C70E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76877874"/>
              </p:ext>
            </p:extLst>
          </p:nvPr>
        </p:nvGraphicFramePr>
        <p:xfrm>
          <a:off x="425450" y="932759"/>
          <a:ext cx="11561042" cy="5721279"/>
        </p:xfrm>
        <a:graphic>
          <a:graphicData uri="http://schemas.openxmlformats.org/drawingml/2006/table">
            <a:tbl>
              <a:tblPr firstRow="1" firstCol="1" bandRow="1"/>
              <a:tblGrid>
                <a:gridCol w="2695500">
                  <a:extLst>
                    <a:ext uri="{9D8B030D-6E8A-4147-A177-3AD203B41FA5}">
                      <a16:colId xmlns:a16="http://schemas.microsoft.com/office/drawing/2014/main" val="2604596663"/>
                    </a:ext>
                  </a:extLst>
                </a:gridCol>
                <a:gridCol w="2247114">
                  <a:extLst>
                    <a:ext uri="{9D8B030D-6E8A-4147-A177-3AD203B41FA5}">
                      <a16:colId xmlns:a16="http://schemas.microsoft.com/office/drawing/2014/main" val="3306983781"/>
                    </a:ext>
                  </a:extLst>
                </a:gridCol>
                <a:gridCol w="2256636">
                  <a:extLst>
                    <a:ext uri="{9D8B030D-6E8A-4147-A177-3AD203B41FA5}">
                      <a16:colId xmlns:a16="http://schemas.microsoft.com/office/drawing/2014/main" val="2346828854"/>
                    </a:ext>
                  </a:extLst>
                </a:gridCol>
                <a:gridCol w="2182813">
                  <a:extLst>
                    <a:ext uri="{9D8B030D-6E8A-4147-A177-3AD203B41FA5}">
                      <a16:colId xmlns:a16="http://schemas.microsoft.com/office/drawing/2014/main" val="2991684209"/>
                    </a:ext>
                  </a:extLst>
                </a:gridCol>
                <a:gridCol w="2178979">
                  <a:extLst>
                    <a:ext uri="{9D8B030D-6E8A-4147-A177-3AD203B41FA5}">
                      <a16:colId xmlns:a16="http://schemas.microsoft.com/office/drawing/2014/main" val="1573790162"/>
                    </a:ext>
                  </a:extLst>
                </a:gridCol>
              </a:tblGrid>
              <a:tr h="258247">
                <a:tc gridSpan="5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kern="100" dirty="0"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Proposed Policy: </a:t>
                      </a:r>
                      <a:r>
                        <a:rPr lang="en-US" sz="1400" dirty="0"/>
                        <a:t>Early Intervention Outreach Model</a:t>
                      </a:r>
                      <a:endParaRPr lang="en-US" sz="1400" kern="100" dirty="0"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4614171"/>
                  </a:ext>
                </a:extLst>
              </a:tr>
              <a:tr h="40921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kern="100" dirty="0">
                          <a:solidFill>
                            <a:srgbClr val="000000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Dimension</a:t>
                      </a:r>
                      <a:endParaRPr lang="en-US" sz="1400" kern="100" dirty="0"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kern="100" dirty="0">
                          <a:solidFill>
                            <a:srgbClr val="000000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Key Questions</a:t>
                      </a:r>
                      <a:endParaRPr lang="en-US" sz="1400" kern="100" dirty="0"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kern="100" dirty="0">
                          <a:solidFill>
                            <a:srgbClr val="000000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Examples</a:t>
                      </a:r>
                      <a:endParaRPr lang="en-US" sz="1400" kern="100" dirty="0"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kern="100" dirty="0">
                          <a:solidFill>
                            <a:srgbClr val="000000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Audience Emphasis </a:t>
                      </a:r>
                      <a:br>
                        <a:rPr lang="en-US" sz="1400" b="1" kern="100" dirty="0">
                          <a:solidFill>
                            <a:srgbClr val="000000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</a:br>
                      <a:r>
                        <a:rPr lang="en-US" sz="1200" b="1" kern="100" dirty="0">
                          <a:solidFill>
                            <a:srgbClr val="000000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(Who cares most?)</a:t>
                      </a:r>
                      <a:endParaRPr lang="en-US" sz="1400" kern="100" dirty="0"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kern="100" dirty="0">
                          <a:solidFill>
                            <a:srgbClr val="000000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Notes</a:t>
                      </a:r>
                      <a:endParaRPr lang="en-US" sz="1400" kern="100" dirty="0"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3198474"/>
                  </a:ext>
                </a:extLst>
              </a:tr>
              <a:tr h="31403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1" kern="100" dirty="0">
                          <a:solidFill>
                            <a:schemeClr val="tx1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Purpose Driven</a:t>
                      </a:r>
                      <a:endParaRPr lang="en-US" sz="1000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 dirty="0">
                          <a:solidFill>
                            <a:schemeClr val="tx1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How does this support the mission, vision, or stated values of the program?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 dirty="0">
                          <a:solidFill>
                            <a:schemeClr val="tx1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E.g., promotes family self-sufficiency, improves child well-being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 dirty="0">
                          <a:solidFill>
                            <a:schemeClr val="tx1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Leadership, partners, internal champions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6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b="1" kern="100" dirty="0">
                          <a:solidFill>
                            <a:schemeClr val="tx1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2000" dirty="0"/>
                        <a:t>Reduces disproportionate enforcement impact on low-income and Black fathers by addressing root causes earlier.</a:t>
                      </a:r>
                      <a:endParaRPr lang="en-US" sz="2000" b="1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6206070"/>
                  </a:ext>
                </a:extLst>
              </a:tr>
              <a:tr h="47579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1" kern="100" dirty="0">
                          <a:solidFill>
                            <a:schemeClr val="tx1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Fiscal Impact</a:t>
                      </a:r>
                      <a:endParaRPr lang="en-US" sz="1000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 dirty="0">
                          <a:solidFill>
                            <a:schemeClr val="tx1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What are the upfront and ongoing costs? What savings or cost avoidance might result?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 dirty="0">
                          <a:solidFill>
                            <a:schemeClr val="tx1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E.g., automation cost vs. staff time saved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 dirty="0">
                          <a:solidFill>
                            <a:schemeClr val="tx1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Legislators, budget analysts, agency execs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6015781"/>
                  </a:ext>
                </a:extLst>
              </a:tr>
              <a:tr h="31403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1" kern="100" dirty="0">
                          <a:solidFill>
                            <a:schemeClr val="tx1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Program Outcomes</a:t>
                      </a:r>
                      <a:endParaRPr lang="en-US" sz="1000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 dirty="0">
                          <a:solidFill>
                            <a:schemeClr val="tx1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Will this improve program efficiency, compliance, or performance?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 dirty="0">
                          <a:solidFill>
                            <a:schemeClr val="tx1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Think caseload reduction, increased collections, etc.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 dirty="0">
                          <a:solidFill>
                            <a:schemeClr val="tx1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Program managers, performance teams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66580560"/>
                  </a:ext>
                </a:extLst>
              </a:tr>
              <a:tr h="47579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1" kern="100" dirty="0">
                          <a:solidFill>
                            <a:schemeClr val="tx1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Family </a:t>
                      </a:r>
                      <a:br>
                        <a:rPr lang="en-US" sz="1000" b="1" kern="100" dirty="0">
                          <a:solidFill>
                            <a:schemeClr val="tx1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</a:br>
                      <a:r>
                        <a:rPr lang="en-US" sz="1000" b="1" kern="100" dirty="0">
                          <a:solidFill>
                            <a:schemeClr val="tx1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Outcomes</a:t>
                      </a:r>
                      <a:endParaRPr lang="en-US" sz="1000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 dirty="0">
                          <a:solidFill>
                            <a:schemeClr val="tx1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How will this affect family financial stability, engagement, or child well-being?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 dirty="0">
                          <a:solidFill>
                            <a:schemeClr val="tx1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E.g., regular payments, reduced conflict, improved co-parenting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 dirty="0">
                          <a:solidFill>
                            <a:schemeClr val="tx1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Families, advocates, sister program staff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807055"/>
                  </a:ext>
                </a:extLst>
              </a:tr>
              <a:tr h="217739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500" b="1" kern="100" baseline="0" dirty="0">
                          <a:solidFill>
                            <a:schemeClr val="tx1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Equity Considerations</a:t>
                      </a:r>
                      <a:endParaRPr lang="en-US" sz="2500" kern="100" baseline="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500" kern="100" baseline="0" dirty="0">
                          <a:solidFill>
                            <a:schemeClr val="tx1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Does this reduce or exacerbate disparities? </a:t>
                      </a:r>
                      <a:br>
                        <a:rPr lang="en-US" sz="2500" kern="100" baseline="0" dirty="0">
                          <a:solidFill>
                            <a:schemeClr val="tx1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</a:br>
                      <a:r>
                        <a:rPr lang="en-US" sz="2500" kern="100" baseline="0" dirty="0">
                          <a:solidFill>
                            <a:schemeClr val="tx1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Who benefits or is burdened?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500" kern="100" baseline="0" dirty="0">
                          <a:solidFill>
                            <a:schemeClr val="tx1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Consider racial, economic, and geographic equity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500" kern="100" baseline="0" dirty="0">
                          <a:solidFill>
                            <a:schemeClr val="tx1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Advocates, team members, dept leaders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7476275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1" kern="1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Feasibility &amp; Sustainability</a:t>
                      </a:r>
                      <a:br>
                        <a:rPr lang="en-US" sz="1000" b="1" kern="1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</a:br>
                      <a:endParaRPr lang="en-US" sz="1000" kern="100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Is it politically, administratively, and operationally doable? Can it be sustained over time?</a:t>
                      </a:r>
                      <a:br>
                        <a:rPr lang="en-US" sz="1000" kern="1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</a:br>
                      <a:endParaRPr lang="en-US" sz="1000" kern="100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Are champions in place? Pilot options?</a:t>
                      </a:r>
                      <a:br>
                        <a:rPr lang="en-US" sz="1000" kern="1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</a:br>
                      <a:endParaRPr lang="en-US" sz="1000" kern="100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Agency leaders, policy teams, operational staff</a:t>
                      </a:r>
                      <a:br>
                        <a:rPr lang="en-US" sz="1000" kern="1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</a:br>
                      <a:endParaRPr lang="en-US" sz="1000" kern="100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0480348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77A3804D-3721-C85B-2513-E89D0E5FD659}"/>
              </a:ext>
            </a:extLst>
          </p:cNvPr>
          <p:cNvSpPr txBox="1"/>
          <p:nvPr/>
        </p:nvSpPr>
        <p:spPr>
          <a:xfrm>
            <a:off x="8625320" y="6329394"/>
            <a:ext cx="1959429" cy="25391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050" kern="100" dirty="0">
                <a:effectLst/>
                <a:latin typeface="Aptos" panose="02110004020202020204"/>
                <a:ea typeface="Aptos" panose="02110004020202020204"/>
                <a:cs typeface="Times New Roman" panose="02020603050405020304" pitchFamily="18" charset="0"/>
              </a:rPr>
              <a:t>© Erin Frisch 2024</a:t>
            </a:r>
          </a:p>
        </p:txBody>
      </p:sp>
    </p:spTree>
    <p:extLst>
      <p:ext uri="{BB962C8B-B14F-4D97-AF65-F5344CB8AC3E}">
        <p14:creationId xmlns:p14="http://schemas.microsoft.com/office/powerpoint/2010/main" val="31193166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B12BCED-9D6B-16FB-5462-0A548B4117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04F6C32-8310-034B-045F-6D47C8E3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4453" y="128640"/>
            <a:ext cx="10515600" cy="786782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Policy Framework Tool</a:t>
            </a:r>
            <a:endParaRPr lang="en-US" dirty="0"/>
          </a:p>
        </p:txBody>
      </p:sp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CD4973A7-5208-01EE-5DE4-0A02808A321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11543314"/>
              </p:ext>
            </p:extLst>
          </p:nvPr>
        </p:nvGraphicFramePr>
        <p:xfrm>
          <a:off x="351558" y="880816"/>
          <a:ext cx="11565084" cy="6080243"/>
        </p:xfrm>
        <a:graphic>
          <a:graphicData uri="http://schemas.openxmlformats.org/drawingml/2006/table">
            <a:tbl>
              <a:tblPr firstRow="1" firstCol="1" bandRow="1"/>
              <a:tblGrid>
                <a:gridCol w="2391642">
                  <a:extLst>
                    <a:ext uri="{9D8B030D-6E8A-4147-A177-3AD203B41FA5}">
                      <a16:colId xmlns:a16="http://schemas.microsoft.com/office/drawing/2014/main" val="2604596663"/>
                    </a:ext>
                  </a:extLst>
                </a:gridCol>
                <a:gridCol w="2676939">
                  <a:extLst>
                    <a:ext uri="{9D8B030D-6E8A-4147-A177-3AD203B41FA5}">
                      <a16:colId xmlns:a16="http://schemas.microsoft.com/office/drawing/2014/main" val="3306983781"/>
                    </a:ext>
                  </a:extLst>
                </a:gridCol>
                <a:gridCol w="2123661">
                  <a:extLst>
                    <a:ext uri="{9D8B030D-6E8A-4147-A177-3AD203B41FA5}">
                      <a16:colId xmlns:a16="http://schemas.microsoft.com/office/drawing/2014/main" val="2346828854"/>
                    </a:ext>
                  </a:extLst>
                </a:gridCol>
                <a:gridCol w="2193101">
                  <a:extLst>
                    <a:ext uri="{9D8B030D-6E8A-4147-A177-3AD203B41FA5}">
                      <a16:colId xmlns:a16="http://schemas.microsoft.com/office/drawing/2014/main" val="2991684209"/>
                    </a:ext>
                  </a:extLst>
                </a:gridCol>
                <a:gridCol w="2179741">
                  <a:extLst>
                    <a:ext uri="{9D8B030D-6E8A-4147-A177-3AD203B41FA5}">
                      <a16:colId xmlns:a16="http://schemas.microsoft.com/office/drawing/2014/main" val="1573790162"/>
                    </a:ext>
                  </a:extLst>
                </a:gridCol>
              </a:tblGrid>
              <a:tr h="234861">
                <a:tc gridSpan="5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kern="100" dirty="0"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Proposed Policy: </a:t>
                      </a:r>
                      <a:r>
                        <a:rPr lang="en-US" sz="1400" dirty="0"/>
                        <a:t>Early Intervention Outreach Model</a:t>
                      </a:r>
                      <a:endParaRPr lang="en-US" sz="1400" kern="100" dirty="0"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4614171"/>
                  </a:ext>
                </a:extLst>
              </a:tr>
              <a:tr h="45086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kern="100" dirty="0">
                          <a:solidFill>
                            <a:srgbClr val="000000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Dimension</a:t>
                      </a:r>
                      <a:endParaRPr lang="en-US" sz="1400" kern="100" dirty="0"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kern="100" dirty="0">
                          <a:solidFill>
                            <a:srgbClr val="000000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Key Questions</a:t>
                      </a:r>
                      <a:endParaRPr lang="en-US" sz="1400" kern="100" dirty="0"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kern="100" dirty="0">
                          <a:solidFill>
                            <a:srgbClr val="000000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Examples</a:t>
                      </a:r>
                      <a:endParaRPr lang="en-US" sz="1400" kern="100" dirty="0"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kern="100" dirty="0">
                          <a:solidFill>
                            <a:srgbClr val="000000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Audience Emphasis </a:t>
                      </a:r>
                      <a:br>
                        <a:rPr lang="en-US" sz="1400" b="1" kern="100" dirty="0">
                          <a:solidFill>
                            <a:srgbClr val="000000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</a:br>
                      <a:r>
                        <a:rPr lang="en-US" sz="1200" b="1" kern="100" dirty="0">
                          <a:solidFill>
                            <a:srgbClr val="000000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(Who cares most?)</a:t>
                      </a:r>
                      <a:endParaRPr lang="en-US" sz="1400" kern="100" dirty="0"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kern="100" dirty="0">
                          <a:solidFill>
                            <a:srgbClr val="000000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Notes</a:t>
                      </a:r>
                      <a:endParaRPr lang="en-US" sz="1400" kern="100" dirty="0"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3198474"/>
                  </a:ext>
                </a:extLst>
              </a:tr>
              <a:tr h="3459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1" kern="100" dirty="0">
                          <a:solidFill>
                            <a:schemeClr val="tx1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Purpose Driven</a:t>
                      </a:r>
                      <a:endParaRPr lang="en-US" sz="1000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 dirty="0">
                          <a:solidFill>
                            <a:schemeClr val="tx1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How does this support the mission, vision, or stated values of the program?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 dirty="0">
                          <a:solidFill>
                            <a:schemeClr val="tx1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E.g., promotes family self-sufficiency, improves child well-being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 dirty="0">
                          <a:solidFill>
                            <a:schemeClr val="tx1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Leadership, partners, internal champions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6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/>
                        <a:t>Can be piloted in selected offices; may face staffing/resource constraints. Success may drive legislative support.</a:t>
                      </a:r>
                      <a:endParaRPr lang="en-US" sz="2000" b="1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 dirty="0">
                          <a:solidFill>
                            <a:schemeClr val="tx1"/>
                          </a:solidFill>
                          <a:effectLst/>
                          <a:latin typeface="Aptos" panose="02110004020202020204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 dirty="0">
                          <a:solidFill>
                            <a:schemeClr val="tx1"/>
                          </a:solidFill>
                          <a:effectLst/>
                          <a:latin typeface="Aptos" panose="02110004020202020204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 dirty="0">
                          <a:solidFill>
                            <a:schemeClr val="tx1"/>
                          </a:solidFill>
                          <a:effectLst/>
                          <a:latin typeface="Aptos" panose="02110004020202020204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 dirty="0">
                          <a:solidFill>
                            <a:schemeClr val="tx1"/>
                          </a:solidFill>
                          <a:effectLst/>
                          <a:latin typeface="Aptos" panose="02110004020202020204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 dirty="0">
                          <a:solidFill>
                            <a:schemeClr val="tx1"/>
                          </a:solidFill>
                          <a:effectLst/>
                          <a:latin typeface="Aptos" panose="02110004020202020204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6206070"/>
                  </a:ext>
                </a:extLst>
              </a:tr>
              <a:tr h="3459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1" kern="100" dirty="0">
                          <a:solidFill>
                            <a:schemeClr val="tx1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Fiscal Impact</a:t>
                      </a:r>
                      <a:endParaRPr lang="en-US" sz="1000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 dirty="0">
                          <a:solidFill>
                            <a:schemeClr val="tx1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What are the upfront and ongoing costs? What savings or cost avoidance might result?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 dirty="0">
                          <a:solidFill>
                            <a:schemeClr val="tx1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E.g., automation cost vs. staff time saved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 dirty="0">
                          <a:solidFill>
                            <a:schemeClr val="tx1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Legislators, budget analysts, agency execs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6015781"/>
                  </a:ext>
                </a:extLst>
              </a:tr>
              <a:tr h="3459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1" kern="100" dirty="0">
                          <a:solidFill>
                            <a:schemeClr val="tx1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Program Outcomes</a:t>
                      </a:r>
                      <a:endParaRPr lang="en-US" sz="1000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 dirty="0">
                          <a:solidFill>
                            <a:schemeClr val="tx1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Will this improve program efficiency, compliance, or performance?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 dirty="0">
                          <a:solidFill>
                            <a:schemeClr val="tx1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Think caseload reduction, increased collections, etc.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 dirty="0">
                          <a:solidFill>
                            <a:schemeClr val="tx1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Program managers, performance teams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66580560"/>
                  </a:ext>
                </a:extLst>
              </a:tr>
              <a:tr h="3459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1" kern="100" dirty="0">
                          <a:solidFill>
                            <a:schemeClr val="tx1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Family </a:t>
                      </a:r>
                      <a:br>
                        <a:rPr lang="en-US" sz="1000" b="1" kern="100" dirty="0">
                          <a:solidFill>
                            <a:schemeClr val="tx1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</a:br>
                      <a:r>
                        <a:rPr lang="en-US" sz="1000" b="1" kern="100" dirty="0">
                          <a:solidFill>
                            <a:schemeClr val="tx1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Outcomes</a:t>
                      </a:r>
                      <a:endParaRPr lang="en-US" sz="1000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 dirty="0">
                          <a:solidFill>
                            <a:schemeClr val="tx1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How will this affect family financial stability, engagement, or child well-being?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 dirty="0">
                          <a:solidFill>
                            <a:schemeClr val="tx1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E.g., regular payments, reduced conflict, improved co-parenting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 dirty="0">
                          <a:solidFill>
                            <a:schemeClr val="tx1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Families, advocates, sister program staff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807055"/>
                  </a:ext>
                </a:extLst>
              </a:tr>
              <a:tr h="3459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1" kern="100" dirty="0">
                          <a:solidFill>
                            <a:schemeClr val="tx1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Equity Considerations</a:t>
                      </a:r>
                      <a:endParaRPr lang="en-US" sz="1000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 dirty="0">
                          <a:solidFill>
                            <a:schemeClr val="tx1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Does this reduce or exacerbate disparities? Who benefits or is burdened?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 dirty="0">
                          <a:solidFill>
                            <a:schemeClr val="tx1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Consider racial, economic, and geographic equity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 dirty="0">
                          <a:solidFill>
                            <a:schemeClr val="tx1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Agency execs, policymakers, community partners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7476275"/>
                  </a:ext>
                </a:extLst>
              </a:tr>
              <a:tr h="339544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b="1" kern="100" dirty="0">
                          <a:solidFill>
                            <a:schemeClr val="tx1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Feasibility &amp; Sustainability</a:t>
                      </a:r>
                      <a:endParaRPr lang="en-US" sz="2800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 dirty="0">
                          <a:solidFill>
                            <a:schemeClr val="tx1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Is it politically, administratively, and operationally doable? Can it be sustained over time?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kern="100" dirty="0">
                          <a:solidFill>
                            <a:schemeClr val="tx1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Are champions </a:t>
                      </a:r>
                      <a:br>
                        <a:rPr lang="en-US" sz="2800" kern="100" dirty="0">
                          <a:solidFill>
                            <a:schemeClr val="tx1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</a:br>
                      <a:r>
                        <a:rPr lang="en-US" sz="2800" kern="100" dirty="0">
                          <a:solidFill>
                            <a:schemeClr val="tx1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in place? Pilot options?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kern="100" dirty="0">
                          <a:solidFill>
                            <a:schemeClr val="tx1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Agency leaders, </a:t>
                      </a:r>
                      <a:br>
                        <a:rPr lang="en-US" sz="2800" kern="100" dirty="0">
                          <a:solidFill>
                            <a:schemeClr val="tx1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</a:br>
                      <a:r>
                        <a:rPr lang="en-US" sz="2800" kern="100" dirty="0">
                          <a:solidFill>
                            <a:schemeClr val="tx1"/>
                          </a:solidFill>
                          <a:effectLst/>
                          <a:latin typeface="Aptos" panose="02110004020202020204"/>
                          <a:ea typeface="Aptos" panose="02110004020202020204"/>
                          <a:cs typeface="Times New Roman" panose="02020603050405020304" pitchFamily="18" charset="0"/>
                        </a:rPr>
                        <a:t>policy teams, operational staff</a:t>
                      </a:r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51733" marR="51733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0480348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B3886F7B-59F8-CF54-372C-2359A6A9DB33}"/>
              </a:ext>
            </a:extLst>
          </p:cNvPr>
          <p:cNvSpPr txBox="1"/>
          <p:nvPr/>
        </p:nvSpPr>
        <p:spPr>
          <a:xfrm>
            <a:off x="8987270" y="6438046"/>
            <a:ext cx="1959429" cy="25391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050" kern="100" dirty="0">
                <a:effectLst/>
                <a:latin typeface="Aptos" panose="02110004020202020204"/>
                <a:ea typeface="Aptos" panose="02110004020202020204"/>
                <a:cs typeface="Times New Roman" panose="02020603050405020304" pitchFamily="18" charset="0"/>
              </a:rPr>
              <a:t>© Erin Frisch 2024</a:t>
            </a:r>
          </a:p>
        </p:txBody>
      </p:sp>
    </p:spTree>
    <p:extLst>
      <p:ext uri="{BB962C8B-B14F-4D97-AF65-F5344CB8AC3E}">
        <p14:creationId xmlns:p14="http://schemas.microsoft.com/office/powerpoint/2010/main" val="2621048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8722991-F618-6C80-B9D7-4BCD3D0F1B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5773" y="2622120"/>
            <a:ext cx="3838575" cy="1412226"/>
          </a:xfrm>
        </p:spPr>
        <p:txBody>
          <a:bodyPr anchor="ctr">
            <a:normAutofit/>
          </a:bodyPr>
          <a:lstStyle/>
          <a:p>
            <a:pPr algn="ctr"/>
            <a:r>
              <a:rPr lang="en-US" sz="3200" b="1" dirty="0">
                <a:solidFill>
                  <a:srgbClr val="002060"/>
                </a:solidFill>
              </a:rPr>
              <a:t>Assignment</a:t>
            </a:r>
            <a:endParaRPr lang="en-US" sz="6600" b="1" dirty="0">
              <a:solidFill>
                <a:srgbClr val="002060"/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FC52DE5-0704-A988-538A-7AD501B4F8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17649" y="3726293"/>
            <a:ext cx="9271001" cy="1500187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>
                <a:solidFill>
                  <a:srgbClr val="002060"/>
                </a:solidFill>
              </a:rPr>
              <a:t>Identify a real-life policy change—pending or potential, big or small.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solidFill>
                  <a:srgbClr val="002060"/>
                </a:solidFill>
              </a:rPr>
              <a:t>Using or adapting the tool, workshop together through the analysis.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solidFill>
                  <a:srgbClr val="002060"/>
                </a:solidFill>
              </a:rPr>
              <a:t>Is the juice worth the squeeze? </a:t>
            </a:r>
            <a:r>
              <a:rPr lang="en-US" b="1" dirty="0">
                <a:solidFill>
                  <a:srgbClr val="002060"/>
                </a:solidFill>
              </a:rPr>
              <a:t>Be prepared to report out. </a:t>
            </a:r>
          </a:p>
        </p:txBody>
      </p:sp>
    </p:spTree>
    <p:extLst>
      <p:ext uri="{BB962C8B-B14F-4D97-AF65-F5344CB8AC3E}">
        <p14:creationId xmlns:p14="http://schemas.microsoft.com/office/powerpoint/2010/main" val="29770939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A3B39BEE27A9B43B7BA1069317EAA39" ma:contentTypeVersion="1" ma:contentTypeDescription="Create a new document." ma:contentTypeScope="" ma:versionID="4fb80492c3419d45d9e36148a08c998f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55d3c2ff1dfae606d6f8168c38786798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D6A4BA41-6C7C-4627-947B-80495542BAB3}"/>
</file>

<file path=customXml/itemProps2.xml><?xml version="1.0" encoding="utf-8"?>
<ds:datastoreItem xmlns:ds="http://schemas.openxmlformats.org/officeDocument/2006/customXml" ds:itemID="{4A672CAD-97A3-45D7-BC08-AE6C648EE502}"/>
</file>

<file path=customXml/itemProps3.xml><?xml version="1.0" encoding="utf-8"?>
<ds:datastoreItem xmlns:ds="http://schemas.openxmlformats.org/officeDocument/2006/customXml" ds:itemID="{33DD48EB-1B2C-47E6-A34A-8027443E5149}"/>
</file>

<file path=docProps/app.xml><?xml version="1.0" encoding="utf-8"?>
<Properties xmlns="http://schemas.openxmlformats.org/officeDocument/2006/extended-properties" xmlns:vt="http://schemas.openxmlformats.org/officeDocument/2006/docPropsVTypes">
  <TotalTime>1964</TotalTime>
  <Words>2100</Words>
  <Application>Microsoft Office PowerPoint</Application>
  <PresentationFormat>Widescreen</PresentationFormat>
  <Paragraphs>292</Paragraphs>
  <Slides>14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Amasis MT Pro</vt:lpstr>
      <vt:lpstr>Aptos</vt:lpstr>
      <vt:lpstr>Aptos Display</vt:lpstr>
      <vt:lpstr>Arial</vt:lpstr>
      <vt:lpstr>Calibri</vt:lpstr>
      <vt:lpstr>Segoe UI</vt:lpstr>
      <vt:lpstr>Office Theme</vt:lpstr>
      <vt:lpstr>PowerPoint Presentation</vt:lpstr>
      <vt:lpstr>Is the Juice Worth the Squeeze?</vt:lpstr>
      <vt:lpstr>Panelists</vt:lpstr>
      <vt:lpstr>What’s Policy Anyway?</vt:lpstr>
      <vt:lpstr>Stories from States</vt:lpstr>
      <vt:lpstr>Purpose-Driven Policy Decisions</vt:lpstr>
      <vt:lpstr>Policy Framework Tool</vt:lpstr>
      <vt:lpstr>Policy Framework Tool</vt:lpstr>
      <vt:lpstr>Policy Framework Tool</vt:lpstr>
      <vt:lpstr>Policy Framework Tool</vt:lpstr>
      <vt:lpstr>Policy Framework Tool</vt:lpstr>
      <vt:lpstr>Policy Framework Tool</vt:lpstr>
      <vt:lpstr>Policy Framework Tool</vt:lpstr>
      <vt:lpstr>Assignment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Christina Sanchez</dc:creator>
  <cp:lastModifiedBy>Heather Sanders</cp:lastModifiedBy>
  <cp:revision>18</cp:revision>
  <dcterms:created xsi:type="dcterms:W3CDTF">2025-04-07T19:30:23Z</dcterms:created>
  <dcterms:modified xsi:type="dcterms:W3CDTF">2025-08-15T19:50:02Z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3a2fed65-62e7-46ea-af74-187e0c17143a_Enabled">
    <vt:lpwstr>true</vt:lpwstr>
  </property>
  <property fmtid="{D5CDD505-2E9C-101B-9397-08002B2CF9AE}" pid="3" name="MSIP_Label_3a2fed65-62e7-46ea-af74-187e0c17143a_SetDate">
    <vt:lpwstr>2025-07-28T17:12:12Z</vt:lpwstr>
  </property>
  <property fmtid="{D5CDD505-2E9C-101B-9397-08002B2CF9AE}" pid="4" name="MSIP_Label_3a2fed65-62e7-46ea-af74-187e0c17143a_Method">
    <vt:lpwstr>Privileged</vt:lpwstr>
  </property>
  <property fmtid="{D5CDD505-2E9C-101B-9397-08002B2CF9AE}" pid="5" name="MSIP_Label_3a2fed65-62e7-46ea-af74-187e0c17143a_Name">
    <vt:lpwstr>3a2fed65-62e7-46ea-af74-187e0c17143a</vt:lpwstr>
  </property>
  <property fmtid="{D5CDD505-2E9C-101B-9397-08002B2CF9AE}" pid="6" name="MSIP_Label_3a2fed65-62e7-46ea-af74-187e0c17143a_SiteId">
    <vt:lpwstr>d5fb7087-3777-42ad-966a-892ef47225d1</vt:lpwstr>
  </property>
  <property fmtid="{D5CDD505-2E9C-101B-9397-08002B2CF9AE}" pid="7" name="MSIP_Label_3a2fed65-62e7-46ea-af74-187e0c17143a_ActionId">
    <vt:lpwstr>f0a2d78a-9b34-42c2-bc52-f9f8caf2cde8</vt:lpwstr>
  </property>
  <property fmtid="{D5CDD505-2E9C-101B-9397-08002B2CF9AE}" pid="8" name="MSIP_Label_3a2fed65-62e7-46ea-af74-187e0c17143a_ContentBits">
    <vt:lpwstr>0</vt:lpwstr>
  </property>
  <property fmtid="{D5CDD505-2E9C-101B-9397-08002B2CF9AE}" pid="9" name="MSIP_Label_3a2fed65-62e7-46ea-af74-187e0c17143a_Tag">
    <vt:lpwstr>10, 0, 1, 1</vt:lpwstr>
  </property>
  <property fmtid="{D5CDD505-2E9C-101B-9397-08002B2CF9AE}" pid="10" name="ContentTypeId">
    <vt:lpwstr>0x0101003A3B39BEE27A9B43B7BA1069317EAA39</vt:lpwstr>
  </property>
</Properties>
</file>