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5" r:id="rId4"/>
  </p:sldMasterIdLst>
  <p:notesMasterIdLst>
    <p:notesMasterId r:id="rId27"/>
  </p:notesMasterIdLst>
  <p:sldIdLst>
    <p:sldId id="352" r:id="rId5"/>
    <p:sldId id="282" r:id="rId6"/>
    <p:sldId id="380" r:id="rId7"/>
    <p:sldId id="385" r:id="rId8"/>
    <p:sldId id="357" r:id="rId9"/>
    <p:sldId id="328" r:id="rId10"/>
    <p:sldId id="353" r:id="rId11"/>
    <p:sldId id="386" r:id="rId12"/>
    <p:sldId id="370" r:id="rId13"/>
    <p:sldId id="389" r:id="rId14"/>
    <p:sldId id="388" r:id="rId15"/>
    <p:sldId id="384" r:id="rId16"/>
    <p:sldId id="387" r:id="rId17"/>
    <p:sldId id="379" r:id="rId18"/>
    <p:sldId id="349" r:id="rId19"/>
    <p:sldId id="383" r:id="rId20"/>
    <p:sldId id="381" r:id="rId21"/>
    <p:sldId id="382" r:id="rId22"/>
    <p:sldId id="390" r:id="rId23"/>
    <p:sldId id="391" r:id="rId24"/>
    <p:sldId id="291" r:id="rId25"/>
    <p:sldId id="373" r:id="rId26"/>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62AE"/>
    <a:srgbClr val="A96F73"/>
    <a:srgbClr val="AD5B7A"/>
    <a:srgbClr val="B47A9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498" autoAdjust="0"/>
    <p:restoredTop sz="82051" autoAdjust="0"/>
  </p:normalViewPr>
  <p:slideViewPr>
    <p:cSldViewPr snapToGrid="0">
      <p:cViewPr varScale="1">
        <p:scale>
          <a:sx n="43" d="100"/>
          <a:sy n="43" d="100"/>
        </p:scale>
        <p:origin x="143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D5B94D2E-832E-4454-88B1-C6C215C9E55C}" type="datetimeFigureOut">
              <a:rPr lang="en-US" smtClean="0"/>
              <a:t>8/15/2025</a:t>
            </a:fld>
            <a:endParaRPr lang="en-US" dirty="0"/>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dirty="0"/>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E40A0A09-6FA2-432A-878F-290AC51C7288}" type="slidenum">
              <a:rPr lang="en-US" smtClean="0"/>
              <a:t>‹#›</a:t>
            </a:fld>
            <a:endParaRPr lang="en-US" dirty="0"/>
          </a:p>
        </p:txBody>
      </p:sp>
    </p:spTree>
    <p:extLst>
      <p:ext uri="{BB962C8B-B14F-4D97-AF65-F5344CB8AC3E}">
        <p14:creationId xmlns:p14="http://schemas.microsoft.com/office/powerpoint/2010/main" val="3004936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Roboto" panose="02000000000000000000" pitchFamily="2" charset="0"/>
                <a:ea typeface="Roboto" panose="02000000000000000000" pitchFamily="2" charset="0"/>
                <a:cs typeface="Times New Roman" panose="02020603050405020304" pitchFamily="18" charset="0"/>
              </a:rPr>
              <a:t>Welcome, everyone. Can you see my slide? I want to tell you about Wisconsin’s experiences implementing the SAVES demonstration and what it tells us about the role of grant-funded projects within our child support program. </a:t>
            </a:r>
          </a:p>
          <a:p>
            <a:endParaRPr lang="en-US" dirty="0"/>
          </a:p>
        </p:txBody>
      </p:sp>
      <p:sp>
        <p:nvSpPr>
          <p:cNvPr id="4" name="Slide Number Placeholder 3"/>
          <p:cNvSpPr>
            <a:spLocks noGrp="1"/>
          </p:cNvSpPr>
          <p:nvPr>
            <p:ph type="sldNum" sz="quarter" idx="5"/>
          </p:nvPr>
        </p:nvSpPr>
        <p:spPr/>
        <p:txBody>
          <a:bodyPr/>
          <a:lstStyle/>
          <a:p>
            <a:fld id="{E40A0A09-6FA2-432A-878F-290AC51C7288}" type="slidenum">
              <a:rPr lang="en-US" smtClean="0"/>
              <a:t>1</a:t>
            </a:fld>
            <a:endParaRPr lang="en-US" dirty="0"/>
          </a:p>
        </p:txBody>
      </p:sp>
    </p:spTree>
    <p:extLst>
      <p:ext uri="{BB962C8B-B14F-4D97-AF65-F5344CB8AC3E}">
        <p14:creationId xmlns:p14="http://schemas.microsoft.com/office/powerpoint/2010/main" val="9968370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Roboto" panose="02000000000000000000" pitchFamily="2" charset="0"/>
                <a:ea typeface="Roboto" panose="02000000000000000000" pitchFamily="2" charset="0"/>
                <a:cs typeface="Times New Roman" panose="02020603050405020304" pitchFamily="18" charset="0"/>
              </a:rPr>
              <a:t>Wisconsin is one of </a:t>
            </a:r>
            <a:r>
              <a:rPr lang="en-US" sz="1800" b="1" dirty="0">
                <a:effectLst/>
                <a:latin typeface="Roboto" panose="02000000000000000000" pitchFamily="2" charset="0"/>
                <a:ea typeface="Roboto" panose="02000000000000000000" pitchFamily="2" charset="0"/>
                <a:cs typeface="Times New Roman" panose="02020603050405020304" pitchFamily="18" charset="0"/>
              </a:rPr>
              <a:t>thirteen </a:t>
            </a:r>
            <a:r>
              <a:rPr lang="en-US" sz="1800" dirty="0">
                <a:effectLst/>
                <a:latin typeface="Roboto" panose="02000000000000000000" pitchFamily="2" charset="0"/>
                <a:ea typeface="Roboto" panose="02000000000000000000" pitchFamily="2" charset="0"/>
                <a:cs typeface="Times New Roman" panose="02020603050405020304" pitchFamily="18" charset="0"/>
              </a:rPr>
              <a:t>SAVES grantees.</a:t>
            </a:r>
          </a:p>
          <a:p>
            <a:pPr marL="0" marR="0">
              <a:lnSpc>
                <a:spcPct val="107000"/>
              </a:lnSpc>
              <a:spcBef>
                <a:spcPts val="0"/>
              </a:spcBef>
              <a:spcAft>
                <a:spcPts val="800"/>
              </a:spcAft>
            </a:pPr>
            <a:r>
              <a:rPr lang="en-US" sz="1800" b="0" dirty="0">
                <a:effectLst/>
                <a:latin typeface="Roboto" panose="02000000000000000000" pitchFamily="2" charset="0"/>
                <a:ea typeface="Roboto" panose="02000000000000000000" pitchFamily="2" charset="0"/>
                <a:cs typeface="Times New Roman" panose="02020603050405020304" pitchFamily="18" charset="0"/>
              </a:rPr>
              <a:t>SAVES is a demonstration to pilot ways of connecting participants to child support services more </a:t>
            </a:r>
            <a:r>
              <a:rPr lang="en-US" sz="1800" b="1" dirty="0">
                <a:effectLst/>
                <a:latin typeface="Roboto" panose="02000000000000000000" pitchFamily="2" charset="0"/>
                <a:ea typeface="Roboto" panose="02000000000000000000" pitchFamily="2" charset="0"/>
                <a:cs typeface="Times New Roman" panose="02020603050405020304" pitchFamily="18" charset="0"/>
              </a:rPr>
              <a:t>safely</a:t>
            </a:r>
            <a:r>
              <a:rPr lang="en-US" sz="1800" b="0" dirty="0">
                <a:effectLst/>
                <a:latin typeface="Roboto" panose="02000000000000000000" pitchFamily="2" charset="0"/>
                <a:ea typeface="Roboto" panose="02000000000000000000" pitchFamily="2" charset="0"/>
                <a:cs typeface="Times New Roman" panose="02020603050405020304" pitchFamily="18" charset="0"/>
              </a:rPr>
              <a:t> and helping them understand how court actions will affect both their children’s living arrangements and support orders.</a:t>
            </a: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200" dirty="0"/>
              <a:t>We have been road-testing new practices in 3 counties  [Brown, Kenosha, St Croix]</a:t>
            </a:r>
          </a:p>
          <a:p>
            <a:pPr marL="0" marR="0">
              <a:lnSpc>
                <a:spcPct val="107000"/>
              </a:lnSpc>
              <a:spcBef>
                <a:spcPts val="0"/>
              </a:spcBef>
              <a:spcAft>
                <a:spcPts val="800"/>
              </a:spcAft>
            </a:pPr>
            <a:endParaRPr lang="en-US" dirty="0"/>
          </a:p>
        </p:txBody>
      </p:sp>
      <p:sp>
        <p:nvSpPr>
          <p:cNvPr id="4" name="Slide Number Placeholder 3"/>
          <p:cNvSpPr>
            <a:spLocks noGrp="1"/>
          </p:cNvSpPr>
          <p:nvPr>
            <p:ph type="sldNum" sz="quarter" idx="5"/>
          </p:nvPr>
        </p:nvSpPr>
        <p:spPr/>
        <p:txBody>
          <a:bodyPr/>
          <a:lstStyle/>
          <a:p>
            <a:fld id="{E40A0A09-6FA2-432A-878F-290AC51C7288}" type="slidenum">
              <a:rPr lang="en-US" smtClean="0"/>
              <a:t>2</a:t>
            </a:fld>
            <a:endParaRPr lang="en-US" dirty="0"/>
          </a:p>
        </p:txBody>
      </p:sp>
    </p:spTree>
    <p:extLst>
      <p:ext uri="{BB962C8B-B14F-4D97-AF65-F5344CB8AC3E}">
        <p14:creationId xmlns:p14="http://schemas.microsoft.com/office/powerpoint/2010/main" val="4092495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D9B19-9997-9153-24E1-56DC2B2A4C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697F23-32EB-457C-D1EC-D34268EF95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42A574-1356-BBE2-4775-865C9A8D0B9A}"/>
              </a:ext>
            </a:extLst>
          </p:cNvPr>
          <p:cNvSpPr>
            <a:spLocks noGrp="1"/>
          </p:cNvSpPr>
          <p:nvPr>
            <p:ph type="body" idx="1"/>
          </p:nvPr>
        </p:nvSpPr>
        <p:spPr/>
        <p:txBody>
          <a:bodyPr/>
          <a:lstStyle/>
          <a:p>
            <a:r>
              <a:rPr lang="en-US" sz="2800" cap="none" dirty="0">
                <a:latin typeface="Century Gothic" panose="020B0502020202020204" pitchFamily="34" charset="0"/>
              </a:rPr>
              <a:t>The impetus for this project was twofold.</a:t>
            </a:r>
          </a:p>
          <a:p>
            <a:r>
              <a:rPr lang="en-US" sz="2800" cap="none" dirty="0">
                <a:latin typeface="Century Gothic" panose="020B0502020202020204" pitchFamily="34" charset="0"/>
              </a:rPr>
              <a:t>First, the Department of Children and Families [and BCS ?] identified an opportunity to more closely examine how DV victims navigate the child support program, and how the program can get better results when working with victims and when interacting with other programs that touch their families. Meanwhile, other grant and waiver projects focused on services to NCPs, and more clarity and fairness in the process [or procedural justice]</a:t>
            </a:r>
          </a:p>
          <a:p>
            <a:r>
              <a:rPr lang="en-US" sz="2800" cap="none" dirty="0">
                <a:latin typeface="Century Gothic" panose="020B0502020202020204" pitchFamily="34" charset="0"/>
              </a:rPr>
              <a:t>Second, we found state and national studies suggesting that:</a:t>
            </a:r>
          </a:p>
          <a:p>
            <a:pPr marL="457200" indent="-457200">
              <a:buFontTx/>
              <a:buChar char="-"/>
            </a:pPr>
            <a:r>
              <a:rPr lang="en-US" sz="2800" cap="none" dirty="0">
                <a:latin typeface="Century Gothic" panose="020B0502020202020204" pitchFamily="34" charset="0"/>
              </a:rPr>
              <a:t>Between one quarter and one third of child support program participants may be current or former victims of DA.</a:t>
            </a:r>
          </a:p>
          <a:p>
            <a:pPr marL="457200" indent="-457200">
              <a:buFontTx/>
              <a:buChar char="-"/>
            </a:pPr>
            <a:r>
              <a:rPr lang="en-US" sz="2800" cap="none" dirty="0">
                <a:latin typeface="Century Gothic" panose="020B0502020202020204" pitchFamily="34" charset="0"/>
              </a:rPr>
              <a:t>Unresolved safety issues make it harder for the child support program to </a:t>
            </a:r>
            <a:r>
              <a:rPr lang="en-US" sz="2800" b="1" cap="none" dirty="0">
                <a:latin typeface="Century Gothic" panose="020B0502020202020204" pitchFamily="34" charset="0"/>
              </a:rPr>
              <a:t>meet its performance goals </a:t>
            </a:r>
            <a:r>
              <a:rPr lang="en-US" sz="2800" cap="none" dirty="0">
                <a:latin typeface="Century Gothic" panose="020B0502020202020204" pitchFamily="34" charset="0"/>
              </a:rPr>
              <a:t>for getting financial support to children, and hurt our larger </a:t>
            </a:r>
            <a:r>
              <a:rPr lang="en-US" sz="2800" b="1" cap="none" dirty="0">
                <a:latin typeface="Century Gothic" panose="020B0502020202020204" pitchFamily="34" charset="0"/>
              </a:rPr>
              <a:t>economy</a:t>
            </a:r>
            <a:r>
              <a:rPr lang="en-US" sz="2800" cap="none" dirty="0">
                <a:latin typeface="Century Gothic" panose="020B0502020202020204" pitchFamily="34" charset="0"/>
              </a:rPr>
              <a:t> in health care costs and lost productivity.</a:t>
            </a:r>
          </a:p>
          <a:p>
            <a:pPr marL="457200" indent="-457200">
              <a:buFontTx/>
              <a:buChar char="-"/>
            </a:pPr>
            <a:r>
              <a:rPr lang="en-US" sz="2800" cap="none" dirty="0">
                <a:latin typeface="Century Gothic" panose="020B0502020202020204" pitchFamily="34" charset="0"/>
              </a:rPr>
              <a:t>Financial stability may be the </a:t>
            </a:r>
            <a:r>
              <a:rPr lang="en-US" sz="2800" b="1" cap="none" dirty="0">
                <a:latin typeface="Century Gothic" panose="020B0502020202020204" pitchFamily="34" charset="0"/>
              </a:rPr>
              <a:t>largest factor</a:t>
            </a:r>
            <a:r>
              <a:rPr lang="en-US" sz="2800" cap="none" dirty="0">
                <a:latin typeface="Century Gothic" panose="020B0502020202020204" pitchFamily="34" charset="0"/>
              </a:rPr>
              <a:t> in whether victims and their children can escape and keep away from a dangerous situation. </a:t>
            </a:r>
          </a:p>
          <a:p>
            <a:pPr marL="457200" indent="-457200">
              <a:buFontTx/>
              <a:buChar char="-"/>
            </a:pPr>
            <a:r>
              <a:rPr lang="en-US" sz="2800" cap="none" dirty="0">
                <a:latin typeface="Century Gothic" panose="020B0502020202020204" pitchFamily="34" charset="0"/>
              </a:rPr>
              <a:t>The most precarious time for a victim is typically </a:t>
            </a:r>
            <a:r>
              <a:rPr lang="en-US" sz="2800" b="1" cap="none" dirty="0">
                <a:latin typeface="Century Gothic" panose="020B0502020202020204" pitchFamily="34" charset="0"/>
              </a:rPr>
              <a:t>soon after they leave their partner</a:t>
            </a:r>
            <a:r>
              <a:rPr lang="en-US" sz="2800" cap="none" dirty="0">
                <a:latin typeface="Century Gothic" panose="020B0502020202020204" pitchFamily="34" charset="0"/>
              </a:rPr>
              <a:t> – which is when our program usually meets them for the first time.</a:t>
            </a:r>
          </a:p>
          <a:p>
            <a:pPr marL="457200" indent="-457200">
              <a:buFontTx/>
              <a:buChar char="-"/>
            </a:pPr>
            <a:r>
              <a:rPr lang="en-US" sz="2800" cap="none" dirty="0">
                <a:latin typeface="Century Gothic" panose="020B0502020202020204" pitchFamily="34" charset="0"/>
              </a:rPr>
              <a:t>We also saw data suggesting that child support actions can inadvertently trigger </a:t>
            </a:r>
            <a:r>
              <a:rPr lang="en-US" sz="2800" b="1" cap="none" dirty="0">
                <a:latin typeface="Century Gothic" panose="020B0502020202020204" pitchFamily="34" charset="0"/>
              </a:rPr>
              <a:t>renewed </a:t>
            </a:r>
            <a:r>
              <a:rPr lang="en-US" sz="2800" cap="none" dirty="0">
                <a:latin typeface="Century Gothic" panose="020B0502020202020204" pitchFamily="34" charset="0"/>
              </a:rPr>
              <a:t>violence or other abuse, and </a:t>
            </a:r>
          </a:p>
          <a:p>
            <a:pPr marL="457200" indent="-457200">
              <a:buFontTx/>
              <a:buChar char="-"/>
            </a:pPr>
            <a:r>
              <a:rPr lang="en-US" sz="2800" cap="none" dirty="0">
                <a:latin typeface="Century Gothic" panose="020B0502020202020204" pitchFamily="34" charset="0"/>
              </a:rPr>
              <a:t>A national survey found that 9 of 10 victims say that they would pursue child support </a:t>
            </a:r>
            <a:r>
              <a:rPr lang="en-US" sz="2800" b="1" cap="none" dirty="0">
                <a:latin typeface="Century Gothic" panose="020B0502020202020204" pitchFamily="34" charset="0"/>
              </a:rPr>
              <a:t>if they could do so safely.</a:t>
            </a:r>
          </a:p>
          <a:p>
            <a:pPr marL="457200" indent="-457200">
              <a:buFontTx/>
              <a:buChar char="-"/>
            </a:pPr>
            <a:endParaRPr lang="en-US" sz="2800" cap="none" dirty="0">
              <a:latin typeface="Century Gothic" panose="020B0502020202020204" pitchFamily="34" charset="0"/>
            </a:endParaRPr>
          </a:p>
          <a:p>
            <a:pPr marL="457200" indent="-457200">
              <a:buFontTx/>
              <a:buChar char="-"/>
            </a:pPr>
            <a:endParaRPr lang="en-US" sz="2800" cap="none" dirty="0">
              <a:latin typeface="Century Gothic" panose="020B0502020202020204" pitchFamily="34" charset="0"/>
            </a:endParaRPr>
          </a:p>
        </p:txBody>
      </p:sp>
      <p:sp>
        <p:nvSpPr>
          <p:cNvPr id="4" name="Slide Number Placeholder 3">
            <a:extLst>
              <a:ext uri="{FF2B5EF4-FFF2-40B4-BE49-F238E27FC236}">
                <a16:creationId xmlns:a16="http://schemas.microsoft.com/office/drawing/2014/main" id="{2600FDF9-EDAA-88E2-C317-05F8746C713C}"/>
              </a:ext>
            </a:extLst>
          </p:cNvPr>
          <p:cNvSpPr>
            <a:spLocks noGrp="1"/>
          </p:cNvSpPr>
          <p:nvPr>
            <p:ph type="sldNum" sz="quarter" idx="5"/>
          </p:nvPr>
        </p:nvSpPr>
        <p:spPr/>
        <p:txBody>
          <a:bodyPr/>
          <a:lstStyle/>
          <a:p>
            <a:fld id="{E40A0A09-6FA2-432A-878F-290AC51C7288}" type="slidenum">
              <a:rPr lang="en-US" smtClean="0"/>
              <a:t>3</a:t>
            </a:fld>
            <a:endParaRPr lang="en-US" dirty="0"/>
          </a:p>
        </p:txBody>
      </p:sp>
    </p:spTree>
    <p:extLst>
      <p:ext uri="{BB962C8B-B14F-4D97-AF65-F5344CB8AC3E}">
        <p14:creationId xmlns:p14="http://schemas.microsoft.com/office/powerpoint/2010/main" val="32683739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A7C2B-4613-BAAA-ABB1-60C17EB2BF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85004B-D20F-A278-C4F2-6257D6E66E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B68ED6-C6F4-47E5-D5A7-B47D134FDF10}"/>
              </a:ext>
            </a:extLst>
          </p:cNvPr>
          <p:cNvSpPr>
            <a:spLocks noGrp="1"/>
          </p:cNvSpPr>
          <p:nvPr>
            <p:ph type="body" idx="1"/>
          </p:nvPr>
        </p:nvSpPr>
        <p:spPr/>
        <p:txBody>
          <a:bodyPr/>
          <a:lstStyle/>
          <a:p>
            <a:pPr marL="0" marR="0">
              <a:lnSpc>
                <a:spcPct val="107000"/>
              </a:lnSpc>
              <a:spcBef>
                <a:spcPts val="0"/>
              </a:spcBef>
              <a:spcAft>
                <a:spcPts val="800"/>
              </a:spcAft>
            </a:pPr>
            <a:r>
              <a:rPr lang="en-US" sz="1800" b="0" dirty="0">
                <a:effectLst/>
                <a:latin typeface="Roboto" panose="02000000000000000000" pitchFamily="2" charset="0"/>
                <a:ea typeface="Roboto" panose="02000000000000000000" pitchFamily="2" charset="0"/>
                <a:cs typeface="Times New Roman" panose="02020603050405020304" pitchFamily="18" charset="0"/>
              </a:rPr>
              <a:t>This month </a:t>
            </a:r>
            <a:r>
              <a:rPr lang="en-US" sz="1800" dirty="0">
                <a:effectLst/>
                <a:latin typeface="Roboto" panose="02000000000000000000" pitchFamily="2" charset="0"/>
                <a:ea typeface="Roboto" panose="02000000000000000000" pitchFamily="2" charset="0"/>
                <a:cs typeface="Times New Roman" panose="02020603050405020304" pitchFamily="18" charset="0"/>
              </a:rPr>
              <a:t>we complete the </a:t>
            </a:r>
            <a:r>
              <a:rPr lang="en-US" sz="1800" b="1" dirty="0">
                <a:effectLst/>
                <a:latin typeface="Roboto" panose="02000000000000000000" pitchFamily="2" charset="0"/>
                <a:ea typeface="Roboto" panose="02000000000000000000" pitchFamily="2" charset="0"/>
                <a:cs typeface="Times New Roman" panose="02020603050405020304" pitchFamily="18" charset="0"/>
              </a:rPr>
              <a:t>3</a:t>
            </a:r>
            <a:r>
              <a:rPr lang="en-US" sz="1800" b="1" baseline="30000" dirty="0">
                <a:effectLst/>
                <a:latin typeface="Roboto" panose="02000000000000000000" pitchFamily="2" charset="0"/>
                <a:ea typeface="Roboto" panose="02000000000000000000" pitchFamily="2" charset="0"/>
                <a:cs typeface="Times New Roman" panose="02020603050405020304" pitchFamily="18" charset="0"/>
              </a:rPr>
              <a:t>rd</a:t>
            </a:r>
            <a:r>
              <a:rPr lang="en-US" sz="1800" b="1" dirty="0">
                <a:effectLst/>
                <a:latin typeface="Roboto" panose="02000000000000000000" pitchFamily="2" charset="0"/>
                <a:ea typeface="Roboto" panose="02000000000000000000" pitchFamily="2" charset="0"/>
                <a:cs typeface="Times New Roman" panose="02020603050405020304" pitchFamily="18" charset="0"/>
              </a:rPr>
              <a:t> year</a:t>
            </a:r>
            <a:r>
              <a:rPr lang="en-US" sz="1800" dirty="0">
                <a:effectLst/>
                <a:latin typeface="Roboto" panose="02000000000000000000" pitchFamily="2" charset="0"/>
                <a:ea typeface="Roboto" panose="02000000000000000000" pitchFamily="2" charset="0"/>
                <a:cs typeface="Times New Roman" panose="02020603050405020304" pitchFamily="18" charset="0"/>
              </a:rPr>
              <a:t> of our planned 5-year project [planned to continue through August 2027]</a:t>
            </a:r>
          </a:p>
          <a:p>
            <a:pPr marL="0" marR="0">
              <a:lnSpc>
                <a:spcPct val="107000"/>
              </a:lnSpc>
              <a:spcBef>
                <a:spcPts val="0"/>
              </a:spcBef>
              <a:spcAft>
                <a:spcPts val="800"/>
              </a:spcAft>
            </a:pPr>
            <a:r>
              <a:rPr lang="en-US" sz="1800" b="0" dirty="0">
                <a:effectLst/>
                <a:latin typeface="Roboto" panose="02000000000000000000" pitchFamily="2" charset="0"/>
                <a:ea typeface="Roboto" panose="02000000000000000000" pitchFamily="2" charset="0"/>
                <a:cs typeface="Times New Roman" panose="02020603050405020304" pitchFamily="18" charset="0"/>
              </a:rPr>
              <a:t>SAVES is a demonstration to pilot ways of connecting participants to child support services more safely, and for the child support program to address child </a:t>
            </a:r>
            <a:r>
              <a:rPr lang="en-US" sz="1800" b="1" dirty="0">
                <a:effectLst/>
                <a:latin typeface="Roboto" panose="02000000000000000000" pitchFamily="2" charset="0"/>
                <a:ea typeface="Roboto" panose="02000000000000000000" pitchFamily="2" charset="0"/>
                <a:cs typeface="Times New Roman" panose="02020603050405020304" pitchFamily="18" charset="0"/>
              </a:rPr>
              <a:t>placement</a:t>
            </a:r>
            <a:r>
              <a:rPr lang="en-US" sz="1800" b="0" dirty="0">
                <a:effectLst/>
                <a:latin typeface="Roboto" panose="02000000000000000000" pitchFamily="2" charset="0"/>
                <a:ea typeface="Roboto" panose="02000000000000000000" pitchFamily="2" charset="0"/>
                <a:cs typeface="Times New Roman" panose="02020603050405020304" pitchFamily="18" charset="0"/>
              </a:rPr>
              <a:t> when it’s appropriate to do so when working with victims.</a:t>
            </a:r>
          </a:p>
          <a:p>
            <a:endParaRPr lang="en-US" dirty="0"/>
          </a:p>
        </p:txBody>
      </p:sp>
      <p:sp>
        <p:nvSpPr>
          <p:cNvPr id="4" name="Slide Number Placeholder 3">
            <a:extLst>
              <a:ext uri="{FF2B5EF4-FFF2-40B4-BE49-F238E27FC236}">
                <a16:creationId xmlns:a16="http://schemas.microsoft.com/office/drawing/2014/main" id="{E6607901-E06C-5BDB-47C1-766847BB968D}"/>
              </a:ext>
            </a:extLst>
          </p:cNvPr>
          <p:cNvSpPr>
            <a:spLocks noGrp="1"/>
          </p:cNvSpPr>
          <p:nvPr>
            <p:ph type="sldNum" sz="quarter" idx="5"/>
          </p:nvPr>
        </p:nvSpPr>
        <p:spPr/>
        <p:txBody>
          <a:bodyPr/>
          <a:lstStyle/>
          <a:p>
            <a:fld id="{E40A0A09-6FA2-432A-878F-290AC51C7288}" type="slidenum">
              <a:rPr lang="en-US" smtClean="0"/>
              <a:t>4</a:t>
            </a:fld>
            <a:endParaRPr lang="en-US" dirty="0"/>
          </a:p>
        </p:txBody>
      </p:sp>
    </p:spTree>
    <p:extLst>
      <p:ext uri="{BB962C8B-B14F-4D97-AF65-F5344CB8AC3E}">
        <p14:creationId xmlns:p14="http://schemas.microsoft.com/office/powerpoint/2010/main" val="24346358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Roboto" panose="02000000000000000000" pitchFamily="2" charset="0"/>
                <a:ea typeface="Roboto" panose="02000000000000000000" pitchFamily="2" charset="0"/>
                <a:cs typeface="Times New Roman" panose="02020603050405020304" pitchFamily="18" charset="0"/>
              </a:rPr>
              <a:t>Some of the project team’s main activities have included:</a:t>
            </a:r>
          </a:p>
          <a:p>
            <a:pPr marL="342900" marR="0" lvl="0" indent="-342900">
              <a:lnSpc>
                <a:spcPct val="107000"/>
              </a:lnSpc>
              <a:spcBef>
                <a:spcPts val="0"/>
              </a:spcBef>
              <a:spcAft>
                <a:spcPts val="800"/>
              </a:spcAft>
              <a:buFont typeface="Wingdings" panose="05000000000000000000" pitchFamily="2" charset="2"/>
              <a:buChar char=""/>
              <a:tabLst>
                <a:tab pos="457200" algn="l"/>
              </a:tabLst>
            </a:pPr>
            <a:r>
              <a:rPr lang="en-US" sz="1800" dirty="0">
                <a:effectLst/>
                <a:latin typeface="Roboto" panose="02000000000000000000" pitchFamily="2" charset="0"/>
                <a:ea typeface="Roboto" panose="02000000000000000000" pitchFamily="2" charset="0"/>
                <a:cs typeface="Times New Roman" panose="02020603050405020304" pitchFamily="18" charset="0"/>
              </a:rPr>
              <a:t>Screening for and documenting the occurrence of domestic abuse among referred participants and applicants, </a:t>
            </a:r>
          </a:p>
          <a:p>
            <a:pPr marL="342900" marR="0" lvl="0" indent="-342900">
              <a:lnSpc>
                <a:spcPct val="107000"/>
              </a:lnSpc>
              <a:spcBef>
                <a:spcPts val="0"/>
              </a:spcBef>
              <a:spcAft>
                <a:spcPts val="800"/>
              </a:spcAft>
              <a:buFont typeface="Wingdings" panose="05000000000000000000" pitchFamily="2" charset="2"/>
              <a:buChar char=""/>
              <a:tabLst>
                <a:tab pos="457200" algn="l"/>
              </a:tabLst>
            </a:pPr>
            <a:r>
              <a:rPr lang="en-US" sz="1800" dirty="0">
                <a:effectLst/>
                <a:latin typeface="Roboto" panose="02000000000000000000" pitchFamily="2" charset="0"/>
                <a:ea typeface="Roboto" panose="02000000000000000000" pitchFamily="2" charset="0"/>
                <a:cs typeface="Times New Roman" panose="02020603050405020304" pitchFamily="18" charset="0"/>
              </a:rPr>
              <a:t>Planning child support steps and safety measures with participants who </a:t>
            </a:r>
            <a:r>
              <a:rPr lang="en-US" sz="1800" b="1" dirty="0">
                <a:effectLst/>
                <a:latin typeface="Roboto" panose="02000000000000000000" pitchFamily="2" charset="0"/>
                <a:ea typeface="Roboto" panose="02000000000000000000" pitchFamily="2" charset="0"/>
                <a:cs typeface="Times New Roman" panose="02020603050405020304" pitchFamily="18" charset="0"/>
              </a:rPr>
              <a:t>are </a:t>
            </a:r>
            <a:r>
              <a:rPr lang="en-US" sz="1800" dirty="0">
                <a:effectLst/>
                <a:latin typeface="Roboto" panose="02000000000000000000" pitchFamily="2" charset="0"/>
                <a:ea typeface="Roboto" panose="02000000000000000000" pitchFamily="2" charset="0"/>
                <a:cs typeface="Times New Roman" panose="02020603050405020304" pitchFamily="18" charset="0"/>
              </a:rPr>
              <a:t>victims, </a:t>
            </a:r>
          </a:p>
          <a:p>
            <a:pPr marL="342900" marR="0" lvl="0" indent="-342900">
              <a:lnSpc>
                <a:spcPct val="107000"/>
              </a:lnSpc>
              <a:spcBef>
                <a:spcPts val="0"/>
              </a:spcBef>
              <a:spcAft>
                <a:spcPts val="800"/>
              </a:spcAft>
              <a:buFont typeface="Wingdings" panose="05000000000000000000" pitchFamily="2" charset="2"/>
              <a:buChar char=""/>
              <a:tabLst>
                <a:tab pos="457200" algn="l"/>
              </a:tabLst>
            </a:pPr>
            <a:r>
              <a:rPr lang="en-US" sz="1800" dirty="0">
                <a:effectLst/>
                <a:latin typeface="Roboto" panose="02000000000000000000" pitchFamily="2" charset="0"/>
                <a:ea typeface="Roboto" panose="02000000000000000000" pitchFamily="2" charset="0"/>
                <a:cs typeface="Times New Roman" panose="02020603050405020304" pitchFamily="18" charset="0"/>
              </a:rPr>
              <a:t>Strategizing as a team about case management situations that are identified by the WINS counties, or by counties they talk with, or by policy help desk questions and other BCS interactions with child support partners,  </a:t>
            </a:r>
          </a:p>
          <a:p>
            <a:pPr marL="342900" marR="0" lvl="0" indent="-342900">
              <a:lnSpc>
                <a:spcPct val="107000"/>
              </a:lnSpc>
              <a:spcBef>
                <a:spcPts val="0"/>
              </a:spcBef>
              <a:spcAft>
                <a:spcPts val="800"/>
              </a:spcAft>
              <a:buFont typeface="Wingdings" panose="05000000000000000000" pitchFamily="2" charset="2"/>
              <a:buChar char=""/>
              <a:tabLst>
                <a:tab pos="457200" algn="l"/>
              </a:tabLst>
            </a:pPr>
            <a:r>
              <a:rPr lang="en-US" sz="1800" dirty="0">
                <a:effectLst/>
                <a:latin typeface="Roboto" panose="02000000000000000000" pitchFamily="2" charset="0"/>
                <a:ea typeface="Roboto" panose="02000000000000000000" pitchFamily="2" charset="0"/>
                <a:cs typeface="Times New Roman" panose="02020603050405020304" pitchFamily="18" charset="0"/>
              </a:rPr>
              <a:t>The demonstration counties have done a lot of staff training, and they engage their partners [</a:t>
            </a:r>
            <a:r>
              <a:rPr lang="en-US" sz="1800" dirty="0"/>
              <a:t>especially DV service providers, benefit programs, and court partners]</a:t>
            </a:r>
            <a:r>
              <a:rPr lang="en-US" sz="1800" dirty="0">
                <a:effectLst/>
                <a:latin typeface="Roboto" panose="02000000000000000000" pitchFamily="2" charset="0"/>
                <a:ea typeface="Roboto" panose="02000000000000000000" pitchFamily="2" charset="0"/>
                <a:cs typeface="Times New Roman" panose="02020603050405020304" pitchFamily="18" charset="0"/>
              </a:rPr>
              <a:t> to help them better understand how the child support program works and how to help victims find their way through the process, AND</a:t>
            </a:r>
          </a:p>
          <a:p>
            <a:pPr marL="342900" marR="0" lvl="0" indent="-342900">
              <a:lnSpc>
                <a:spcPct val="107000"/>
              </a:lnSpc>
              <a:spcBef>
                <a:spcPts val="0"/>
              </a:spcBef>
              <a:spcAft>
                <a:spcPts val="800"/>
              </a:spcAft>
              <a:buFont typeface="Wingdings" panose="05000000000000000000" pitchFamily="2" charset="2"/>
              <a:buChar char=""/>
              <a:tabLst>
                <a:tab pos="457200" algn="l"/>
              </a:tabLst>
            </a:pPr>
            <a:r>
              <a:rPr lang="en-US" sz="1800" dirty="0">
                <a:effectLst/>
                <a:latin typeface="Roboto" panose="02000000000000000000" pitchFamily="2" charset="0"/>
                <a:ea typeface="Roboto" panose="02000000000000000000" pitchFamily="2" charset="0"/>
                <a:cs typeface="Times New Roman" panose="02020603050405020304" pitchFamily="18" charset="0"/>
              </a:rPr>
              <a:t>Looking at existing or new rules and procedures that could be adopted and sustained throughout the statewide child support program.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[[[[[[[Act on the desire of victims to have a child support order if they can do so safely</a:t>
            </a:r>
          </a:p>
          <a:p>
            <a:r>
              <a:rPr lang="en-US" sz="1200" dirty="0"/>
              <a:t>court staff, judges, and commissioners</a:t>
            </a:r>
            <a:endParaRPr lang="en-US" dirty="0"/>
          </a:p>
        </p:txBody>
      </p:sp>
      <p:sp>
        <p:nvSpPr>
          <p:cNvPr id="4" name="Slide Number Placeholder 3"/>
          <p:cNvSpPr>
            <a:spLocks noGrp="1"/>
          </p:cNvSpPr>
          <p:nvPr>
            <p:ph type="sldNum" sz="quarter" idx="5"/>
          </p:nvPr>
        </p:nvSpPr>
        <p:spPr/>
        <p:txBody>
          <a:bodyPr/>
          <a:lstStyle/>
          <a:p>
            <a:fld id="{E40A0A09-6FA2-432A-878F-290AC51C7288}" type="slidenum">
              <a:rPr lang="en-US" smtClean="0"/>
              <a:t>5</a:t>
            </a:fld>
            <a:endParaRPr lang="en-US" dirty="0"/>
          </a:p>
        </p:txBody>
      </p:sp>
    </p:spTree>
    <p:extLst>
      <p:ext uri="{BB962C8B-B14F-4D97-AF65-F5344CB8AC3E}">
        <p14:creationId xmlns:p14="http://schemas.microsoft.com/office/powerpoint/2010/main" val="12175974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endParaRPr lang="en-US" dirty="0"/>
          </a:p>
        </p:txBody>
      </p:sp>
      <p:sp>
        <p:nvSpPr>
          <p:cNvPr id="4" name="Slide Number Placeholder 3"/>
          <p:cNvSpPr>
            <a:spLocks noGrp="1"/>
          </p:cNvSpPr>
          <p:nvPr>
            <p:ph type="sldNum" sz="quarter" idx="5"/>
          </p:nvPr>
        </p:nvSpPr>
        <p:spPr/>
        <p:txBody>
          <a:bodyPr/>
          <a:lstStyle/>
          <a:p>
            <a:fld id="{E40A0A09-6FA2-432A-878F-290AC51C7288}" type="slidenum">
              <a:rPr lang="en-US" smtClean="0"/>
              <a:t>6</a:t>
            </a:fld>
            <a:endParaRPr lang="en-US" dirty="0"/>
          </a:p>
        </p:txBody>
      </p:sp>
    </p:spTree>
    <p:extLst>
      <p:ext uri="{BB962C8B-B14F-4D97-AF65-F5344CB8AC3E}">
        <p14:creationId xmlns:p14="http://schemas.microsoft.com/office/powerpoint/2010/main" val="41295701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Roboto" panose="02000000000000000000" pitchFamily="2" charset="0"/>
                <a:ea typeface="Roboto" panose="02000000000000000000" pitchFamily="2" charset="0"/>
                <a:cs typeface="Times New Roman" panose="02020603050405020304" pitchFamily="18" charset="0"/>
              </a:rPr>
              <a:t>In </a:t>
            </a:r>
            <a:r>
              <a:rPr lang="en-US" sz="1800" b="1" dirty="0">
                <a:effectLst/>
                <a:latin typeface="Roboto" panose="02000000000000000000" pitchFamily="2" charset="0"/>
                <a:ea typeface="Roboto" panose="02000000000000000000" pitchFamily="2" charset="0"/>
                <a:cs typeface="Times New Roman" panose="02020603050405020304" pitchFamily="18" charset="0"/>
              </a:rPr>
              <a:t>broad</a:t>
            </a:r>
            <a:r>
              <a:rPr lang="en-US" sz="1800" dirty="0">
                <a:effectLst/>
                <a:latin typeface="Roboto" panose="02000000000000000000" pitchFamily="2" charset="0"/>
                <a:ea typeface="Roboto" panose="02000000000000000000" pitchFamily="2" charset="0"/>
                <a:cs typeface="Times New Roman" panose="02020603050405020304" pitchFamily="18" charset="0"/>
              </a:rPr>
              <a:t> strokes, the components of the project’s approach to working with domestic abuse victims include… </a:t>
            </a:r>
          </a:p>
          <a:p>
            <a:pPr marL="342900" marR="0" lvl="0" indent="-342900">
              <a:lnSpc>
                <a:spcPct val="107000"/>
              </a:lnSpc>
              <a:spcBef>
                <a:spcPts val="0"/>
              </a:spcBef>
              <a:spcAft>
                <a:spcPts val="800"/>
              </a:spcAft>
              <a:buFont typeface="+mj-lt"/>
              <a:buAutoNum type="arabicPeriod"/>
              <a:tabLst>
                <a:tab pos="457200" algn="l"/>
              </a:tabLst>
            </a:pPr>
            <a:r>
              <a:rPr lang="en-US" sz="1800" dirty="0">
                <a:effectLst/>
                <a:latin typeface="Roboto" panose="02000000000000000000" pitchFamily="2" charset="0"/>
                <a:ea typeface="Roboto" panose="02000000000000000000" pitchFamily="2" charset="0"/>
                <a:cs typeface="Times New Roman" panose="02020603050405020304" pitchFamily="18" charset="0"/>
              </a:rPr>
              <a:t>Training ourselves to Recognize situations in which a participant might be coerced or beaten, or trying to get back on their feet afterward. Sometimes this might be the reason a participant is slow to respond, or seeming unsure of what to do. </a:t>
            </a:r>
          </a:p>
          <a:p>
            <a:pPr marL="342900" marR="0" lvl="0" indent="-342900">
              <a:lnSpc>
                <a:spcPct val="107000"/>
              </a:lnSpc>
              <a:spcBef>
                <a:spcPts val="0"/>
              </a:spcBef>
              <a:spcAft>
                <a:spcPts val="800"/>
              </a:spcAft>
              <a:buFont typeface="+mj-lt"/>
              <a:buAutoNum type="arabicPeriod"/>
              <a:tabLst>
                <a:tab pos="457200" algn="l"/>
              </a:tabLst>
            </a:pPr>
            <a:r>
              <a:rPr lang="en-US" sz="1800" dirty="0">
                <a:effectLst/>
                <a:latin typeface="Roboto" panose="02000000000000000000" pitchFamily="2" charset="0"/>
                <a:ea typeface="Roboto" panose="02000000000000000000" pitchFamily="2" charset="0"/>
                <a:cs typeface="Times New Roman" panose="02020603050405020304" pitchFamily="18" charset="0"/>
              </a:rPr>
              <a:t>Creating</a:t>
            </a:r>
            <a:r>
              <a:rPr lang="en-US" sz="1800" b="1" dirty="0">
                <a:effectLst/>
                <a:latin typeface="Roboto" panose="02000000000000000000" pitchFamily="2" charset="0"/>
                <a:ea typeface="Roboto" panose="02000000000000000000" pitchFamily="2" charset="0"/>
                <a:cs typeface="Times New Roman" panose="02020603050405020304" pitchFamily="18" charset="0"/>
              </a:rPr>
              <a:t> openings</a:t>
            </a:r>
            <a:r>
              <a:rPr lang="en-US" sz="1800" dirty="0">
                <a:effectLst/>
                <a:latin typeface="Roboto" panose="02000000000000000000" pitchFamily="2" charset="0"/>
                <a:ea typeface="Roboto" panose="02000000000000000000" pitchFamily="2" charset="0"/>
                <a:cs typeface="Times New Roman" panose="02020603050405020304" pitchFamily="18" charset="0"/>
              </a:rPr>
              <a:t> for victims to tell us what happened or IS happening to them.</a:t>
            </a:r>
          </a:p>
          <a:p>
            <a:pPr marL="342900" marR="0" lvl="0" indent="-342900">
              <a:lnSpc>
                <a:spcPct val="107000"/>
              </a:lnSpc>
              <a:spcBef>
                <a:spcPts val="0"/>
              </a:spcBef>
              <a:spcAft>
                <a:spcPts val="800"/>
              </a:spcAft>
              <a:buFont typeface="+mj-lt"/>
              <a:buAutoNum type="arabicPeriod"/>
              <a:tabLst>
                <a:tab pos="457200" algn="l"/>
              </a:tabLst>
            </a:pPr>
            <a:r>
              <a:rPr lang="en-US" sz="1800" dirty="0">
                <a:effectLst/>
                <a:latin typeface="Roboto" panose="02000000000000000000" pitchFamily="2" charset="0"/>
                <a:ea typeface="Roboto" panose="02000000000000000000" pitchFamily="2" charset="0"/>
                <a:cs typeface="Times New Roman" panose="02020603050405020304" pitchFamily="18" charset="0"/>
              </a:rPr>
              <a:t>Working with participants so that they can choose among </a:t>
            </a:r>
            <a:r>
              <a:rPr lang="en-US" sz="1800" b="1" dirty="0">
                <a:effectLst/>
                <a:latin typeface="Roboto" panose="02000000000000000000" pitchFamily="2" charset="0"/>
                <a:ea typeface="Roboto" panose="02000000000000000000" pitchFamily="2" charset="0"/>
                <a:cs typeface="Times New Roman" panose="02020603050405020304" pitchFamily="18" charset="0"/>
              </a:rPr>
              <a:t>options, </a:t>
            </a:r>
            <a:r>
              <a:rPr lang="en-US" sz="1800" b="0" dirty="0">
                <a:effectLst/>
                <a:latin typeface="Roboto" panose="02000000000000000000" pitchFamily="2" charset="0"/>
                <a:ea typeface="Roboto" panose="02000000000000000000" pitchFamily="2" charset="0"/>
                <a:cs typeface="Times New Roman" panose="02020603050405020304" pitchFamily="18" charset="0"/>
              </a:rPr>
              <a:t>up to and including case closure if needed, </a:t>
            </a:r>
            <a:r>
              <a:rPr lang="en-US" sz="1800" dirty="0">
                <a:effectLst/>
                <a:latin typeface="Roboto" panose="02000000000000000000" pitchFamily="2" charset="0"/>
                <a:ea typeface="Roboto" panose="02000000000000000000" pitchFamily="2" charset="0"/>
                <a:cs typeface="Times New Roman" panose="02020603050405020304" pitchFamily="18" charset="0"/>
              </a:rPr>
              <a:t>and then </a:t>
            </a:r>
            <a:r>
              <a:rPr lang="en-US" sz="1800" b="1" i="1" dirty="0">
                <a:effectLst/>
                <a:latin typeface="Roboto" panose="02000000000000000000" pitchFamily="2" charset="0"/>
                <a:ea typeface="Roboto" panose="02000000000000000000" pitchFamily="2" charset="0"/>
                <a:cs typeface="Times New Roman" panose="02020603050405020304" pitchFamily="18" charset="0"/>
              </a:rPr>
              <a:t>taking </a:t>
            </a:r>
            <a:r>
              <a:rPr lang="en-US" sz="1800" dirty="0">
                <a:effectLst/>
                <a:latin typeface="Roboto" panose="02000000000000000000" pitchFamily="2" charset="0"/>
                <a:ea typeface="Roboto" panose="02000000000000000000" pitchFamily="2" charset="0"/>
                <a:cs typeface="Times New Roman" panose="02020603050405020304" pitchFamily="18" charset="0"/>
              </a:rPr>
              <a:t>safety steps, while explaining the pros and cons along with any limitations of the safety measures that the child support program offers.</a:t>
            </a:r>
          </a:p>
          <a:p>
            <a:pPr marL="342900" marR="0" lvl="0" indent="-342900">
              <a:lnSpc>
                <a:spcPct val="107000"/>
              </a:lnSpc>
              <a:spcBef>
                <a:spcPts val="0"/>
              </a:spcBef>
              <a:spcAft>
                <a:spcPts val="800"/>
              </a:spcAft>
              <a:buFont typeface="+mj-lt"/>
              <a:buAutoNum type="arabicPeriod"/>
              <a:tabLst>
                <a:tab pos="457200" algn="l"/>
              </a:tabLst>
            </a:pPr>
            <a:r>
              <a:rPr lang="en-US" sz="1800" dirty="0">
                <a:effectLst/>
                <a:latin typeface="Roboto" panose="02000000000000000000" pitchFamily="2" charset="0"/>
                <a:ea typeface="Roboto" panose="02000000000000000000" pitchFamily="2" charset="0"/>
                <a:cs typeface="Times New Roman" panose="02020603050405020304" pitchFamily="18" charset="0"/>
              </a:rPr>
              <a:t>Giving </a:t>
            </a:r>
            <a:r>
              <a:rPr lang="en-US" sz="1800" b="1" dirty="0">
                <a:effectLst/>
                <a:latin typeface="Roboto" panose="02000000000000000000" pitchFamily="2" charset="0"/>
                <a:ea typeface="Roboto" panose="02000000000000000000" pitchFamily="2" charset="0"/>
                <a:cs typeface="Times New Roman" panose="02020603050405020304" pitchFamily="18" charset="0"/>
              </a:rPr>
              <a:t>referrals</a:t>
            </a:r>
            <a:r>
              <a:rPr lang="en-US" sz="1800" dirty="0">
                <a:effectLst/>
                <a:latin typeface="Roboto" panose="02000000000000000000" pitchFamily="2" charset="0"/>
                <a:ea typeface="Roboto" panose="02000000000000000000" pitchFamily="2" charset="0"/>
                <a:cs typeface="Times New Roman" panose="02020603050405020304" pitchFamily="18" charset="0"/>
              </a:rPr>
              <a:t> to services including emergency shelter, legal help, crime victim services, and other supports.</a:t>
            </a:r>
          </a:p>
          <a:p>
            <a:pPr marL="342900" marR="0" lvl="0" indent="-342900">
              <a:lnSpc>
                <a:spcPct val="107000"/>
              </a:lnSpc>
              <a:spcBef>
                <a:spcPts val="0"/>
              </a:spcBef>
              <a:spcAft>
                <a:spcPts val="800"/>
              </a:spcAft>
              <a:buFont typeface="+mj-lt"/>
              <a:buAutoNum type="arabicPeriod"/>
              <a:tabLst>
                <a:tab pos="457200" algn="l"/>
              </a:tabLst>
            </a:pPr>
            <a:r>
              <a:rPr lang="en-US" sz="1800" dirty="0">
                <a:effectLst/>
                <a:latin typeface="Roboto" panose="02000000000000000000" pitchFamily="2" charset="0"/>
                <a:ea typeface="Roboto" panose="02000000000000000000" pitchFamily="2" charset="0"/>
                <a:cs typeface="Times New Roman" panose="02020603050405020304" pitchFamily="18" charset="0"/>
              </a:rPr>
              <a:t>Using stronger, clearer communication with participants and program partners.  </a:t>
            </a:r>
          </a:p>
          <a:p>
            <a:endParaRPr lang="en-US" dirty="0"/>
          </a:p>
        </p:txBody>
      </p:sp>
      <p:sp>
        <p:nvSpPr>
          <p:cNvPr id="4" name="Slide Number Placeholder 3"/>
          <p:cNvSpPr>
            <a:spLocks noGrp="1"/>
          </p:cNvSpPr>
          <p:nvPr>
            <p:ph type="sldNum" sz="quarter" idx="5"/>
          </p:nvPr>
        </p:nvSpPr>
        <p:spPr/>
        <p:txBody>
          <a:bodyPr/>
          <a:lstStyle/>
          <a:p>
            <a:fld id="{AE3B0A92-9118-42E0-A545-84983AA946B3}" type="slidenum">
              <a:rPr lang="en-US" smtClean="0"/>
              <a:t>7</a:t>
            </a:fld>
            <a:endParaRPr lang="en-US" dirty="0"/>
          </a:p>
        </p:txBody>
      </p:sp>
    </p:spTree>
    <p:extLst>
      <p:ext uri="{BB962C8B-B14F-4D97-AF65-F5344CB8AC3E}">
        <p14:creationId xmlns:p14="http://schemas.microsoft.com/office/powerpoint/2010/main" val="7685002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B8CEB3-C2B6-906A-1EC4-EC36BC2CFD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A48D12-CCE6-1703-CD8E-74F89E5587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17FCCF-F6E7-765B-151B-9FEF971FC24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For guidance, see ACF-OCSS-PIQ-25-01, </a:t>
            </a:r>
            <a:r>
              <a:rPr lang="en-US" sz="1200" i="1" dirty="0"/>
              <a:t>Policies to Promote Safety and Economic Stability for victims of Domestic Violence in the Child Support Program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This may require all CSA staff to get trained on how to explain and deliver safety options/modifications. </a:t>
            </a:r>
          </a:p>
        </p:txBody>
      </p:sp>
      <p:sp>
        <p:nvSpPr>
          <p:cNvPr id="4" name="Slide Number Placeholder 3">
            <a:extLst>
              <a:ext uri="{FF2B5EF4-FFF2-40B4-BE49-F238E27FC236}">
                <a16:creationId xmlns:a16="http://schemas.microsoft.com/office/drawing/2014/main" id="{4C7D2220-FA96-1DE3-0795-EBA41CF20A46}"/>
              </a:ext>
            </a:extLst>
          </p:cNvPr>
          <p:cNvSpPr>
            <a:spLocks noGrp="1"/>
          </p:cNvSpPr>
          <p:nvPr>
            <p:ph type="sldNum" sz="quarter" idx="5"/>
          </p:nvPr>
        </p:nvSpPr>
        <p:spPr/>
        <p:txBody>
          <a:bodyPr/>
          <a:lstStyle/>
          <a:p>
            <a:fld id="{E40A0A09-6FA2-432A-878F-290AC51C7288}" type="slidenum">
              <a:rPr lang="en-US" smtClean="0"/>
              <a:t>8</a:t>
            </a:fld>
            <a:endParaRPr lang="en-US" dirty="0"/>
          </a:p>
        </p:txBody>
      </p:sp>
    </p:spTree>
    <p:extLst>
      <p:ext uri="{BB962C8B-B14F-4D97-AF65-F5344CB8AC3E}">
        <p14:creationId xmlns:p14="http://schemas.microsoft.com/office/powerpoint/2010/main" val="3662741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At first it might sound daunting to require CSA staff to offer participants a suite of safety options. Yet many of the options can be explained simply – as in this flyer that lists options like: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dirty="0"/>
              <a:t>Courtroom security,</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dirty="0"/>
              <a:t>The Family Violence Indicator and address confidentiality,</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dirty="0"/>
              <a:t>Child support appointments with minimal contact with the other parent, and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dirty="0"/>
              <a:t>Advance notice before enforcement actions are taken which might anger the other parent </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sz="1200" dirty="0"/>
          </a:p>
          <a:p>
            <a:endParaRPr lang="en-US" dirty="0"/>
          </a:p>
        </p:txBody>
      </p:sp>
      <p:sp>
        <p:nvSpPr>
          <p:cNvPr id="4" name="Slide Number Placeholder 3"/>
          <p:cNvSpPr>
            <a:spLocks noGrp="1"/>
          </p:cNvSpPr>
          <p:nvPr>
            <p:ph type="sldNum" sz="quarter" idx="5"/>
          </p:nvPr>
        </p:nvSpPr>
        <p:spPr/>
        <p:txBody>
          <a:bodyPr/>
          <a:lstStyle/>
          <a:p>
            <a:fld id="{E40A0A09-6FA2-432A-878F-290AC51C7288}" type="slidenum">
              <a:rPr lang="en-US" smtClean="0"/>
              <a:t>9</a:t>
            </a:fld>
            <a:endParaRPr lang="en-US" dirty="0"/>
          </a:p>
        </p:txBody>
      </p:sp>
    </p:spTree>
    <p:extLst>
      <p:ext uri="{BB962C8B-B14F-4D97-AF65-F5344CB8AC3E}">
        <p14:creationId xmlns:p14="http://schemas.microsoft.com/office/powerpoint/2010/main" val="13987319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DF6010-A53D-C4C7-1C96-7EAECCA05E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73E3B1-E391-7A70-0E50-3A402F1901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316E2A-E10B-6ACC-4A60-C0049E66BBE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These options can also be organized in one place – which can act as a safety plan for delivering child support services. </a:t>
            </a:r>
            <a:endParaRPr lang="en-US" dirty="0"/>
          </a:p>
        </p:txBody>
      </p:sp>
      <p:sp>
        <p:nvSpPr>
          <p:cNvPr id="4" name="Slide Number Placeholder 3">
            <a:extLst>
              <a:ext uri="{FF2B5EF4-FFF2-40B4-BE49-F238E27FC236}">
                <a16:creationId xmlns:a16="http://schemas.microsoft.com/office/drawing/2014/main" id="{EE6F4CC3-18BC-3EB0-1A5C-FE09FF3EDA24}"/>
              </a:ext>
            </a:extLst>
          </p:cNvPr>
          <p:cNvSpPr>
            <a:spLocks noGrp="1"/>
          </p:cNvSpPr>
          <p:nvPr>
            <p:ph type="sldNum" sz="quarter" idx="5"/>
          </p:nvPr>
        </p:nvSpPr>
        <p:spPr/>
        <p:txBody>
          <a:bodyPr/>
          <a:lstStyle/>
          <a:p>
            <a:fld id="{E40A0A09-6FA2-432A-878F-290AC51C7288}" type="slidenum">
              <a:rPr lang="en-US" smtClean="0"/>
              <a:t>10</a:t>
            </a:fld>
            <a:endParaRPr lang="en-US" dirty="0"/>
          </a:p>
        </p:txBody>
      </p:sp>
    </p:spTree>
    <p:extLst>
      <p:ext uri="{BB962C8B-B14F-4D97-AF65-F5344CB8AC3E}">
        <p14:creationId xmlns:p14="http://schemas.microsoft.com/office/powerpoint/2010/main" val="40367133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F3F23-73B8-3763-4169-FA196567F3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BE3CDA-F285-BB47-358F-3C3E0B574E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BF8561-825F-C3A4-4E1A-C3D4AC0327C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One of the first steps a CSA can take is to ask participants how and when they prefer to be contacted, as in this form. In piloting its use, we have found that even participants who have no safety concerns will return this form because they appreciate the opportunity to influence their customer service experience. Also note that at the bottom of this form, a participant can indicate that they have safety concerns. This option includes a deadline so that the CSA can continue to pursue establishment and enforcement in a timely way.</a:t>
            </a:r>
          </a:p>
          <a:p>
            <a:endParaRPr lang="en-US" dirty="0"/>
          </a:p>
        </p:txBody>
      </p:sp>
      <p:sp>
        <p:nvSpPr>
          <p:cNvPr id="4" name="Slide Number Placeholder 3">
            <a:extLst>
              <a:ext uri="{FF2B5EF4-FFF2-40B4-BE49-F238E27FC236}">
                <a16:creationId xmlns:a16="http://schemas.microsoft.com/office/drawing/2014/main" id="{3B9B8EA1-3126-9D11-A94F-0DF9EE6ADDBE}"/>
              </a:ext>
            </a:extLst>
          </p:cNvPr>
          <p:cNvSpPr>
            <a:spLocks noGrp="1"/>
          </p:cNvSpPr>
          <p:nvPr>
            <p:ph type="sldNum" sz="quarter" idx="5"/>
          </p:nvPr>
        </p:nvSpPr>
        <p:spPr/>
        <p:txBody>
          <a:bodyPr/>
          <a:lstStyle/>
          <a:p>
            <a:fld id="{E40A0A09-6FA2-432A-878F-290AC51C7288}" type="slidenum">
              <a:rPr lang="en-US" smtClean="0"/>
              <a:t>11</a:t>
            </a:fld>
            <a:endParaRPr lang="en-US" dirty="0"/>
          </a:p>
        </p:txBody>
      </p:sp>
    </p:spTree>
    <p:extLst>
      <p:ext uri="{BB962C8B-B14F-4D97-AF65-F5344CB8AC3E}">
        <p14:creationId xmlns:p14="http://schemas.microsoft.com/office/powerpoint/2010/main" val="12406021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523E03-19E7-6FE6-7DE5-225000885A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EE0252-359B-4B66-BD32-191D881694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805B93-DF19-1552-0529-3C1108B09A1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Also: </a:t>
            </a:r>
            <a:r>
              <a:rPr lang="en-US" sz="1200" dirty="0"/>
              <a:t>Provide a Quick Escape button on child support website(s). Give participants information about digital safety.</a:t>
            </a:r>
          </a:p>
          <a:p>
            <a:endParaRPr lang="en-US" dirty="0"/>
          </a:p>
        </p:txBody>
      </p:sp>
      <p:sp>
        <p:nvSpPr>
          <p:cNvPr id="4" name="Slide Number Placeholder 3">
            <a:extLst>
              <a:ext uri="{FF2B5EF4-FFF2-40B4-BE49-F238E27FC236}">
                <a16:creationId xmlns:a16="http://schemas.microsoft.com/office/drawing/2014/main" id="{076C8662-8D66-F828-410B-E0057C19A621}"/>
              </a:ext>
            </a:extLst>
          </p:cNvPr>
          <p:cNvSpPr>
            <a:spLocks noGrp="1"/>
          </p:cNvSpPr>
          <p:nvPr>
            <p:ph type="sldNum" sz="quarter" idx="5"/>
          </p:nvPr>
        </p:nvSpPr>
        <p:spPr/>
        <p:txBody>
          <a:bodyPr/>
          <a:lstStyle/>
          <a:p>
            <a:fld id="{E40A0A09-6FA2-432A-878F-290AC51C7288}" type="slidenum">
              <a:rPr lang="en-US" smtClean="0"/>
              <a:t>12</a:t>
            </a:fld>
            <a:endParaRPr lang="en-US" dirty="0"/>
          </a:p>
        </p:txBody>
      </p:sp>
    </p:spTree>
    <p:extLst>
      <p:ext uri="{BB962C8B-B14F-4D97-AF65-F5344CB8AC3E}">
        <p14:creationId xmlns:p14="http://schemas.microsoft.com/office/powerpoint/2010/main" val="32850296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3E9FD-E5EB-37AE-62DF-EEFBF3A1AC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E11F89-8997-FED6-C67D-B1B8446ABF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C21021-F7C6-9D29-2609-CF80B9E8B43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141ACF3-5D65-B2B7-EC4D-B356AB86F12F}"/>
              </a:ext>
            </a:extLst>
          </p:cNvPr>
          <p:cNvSpPr>
            <a:spLocks noGrp="1"/>
          </p:cNvSpPr>
          <p:nvPr>
            <p:ph type="sldNum" sz="quarter" idx="5"/>
          </p:nvPr>
        </p:nvSpPr>
        <p:spPr/>
        <p:txBody>
          <a:bodyPr/>
          <a:lstStyle/>
          <a:p>
            <a:fld id="{E40A0A09-6FA2-432A-878F-290AC51C7288}" type="slidenum">
              <a:rPr lang="en-US" smtClean="0"/>
              <a:t>13</a:t>
            </a:fld>
            <a:endParaRPr lang="en-US" dirty="0"/>
          </a:p>
        </p:txBody>
      </p:sp>
    </p:spTree>
    <p:extLst>
      <p:ext uri="{BB962C8B-B14F-4D97-AF65-F5344CB8AC3E}">
        <p14:creationId xmlns:p14="http://schemas.microsoft.com/office/powerpoint/2010/main" val="27861808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4B09F-3B9A-44B8-57EE-A51253792F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249743-F528-871F-AF1B-F1EF36723B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B39253-4E70-E617-EE37-C52C08E1BF95}"/>
              </a:ext>
            </a:extLst>
          </p:cNvPr>
          <p:cNvSpPr>
            <a:spLocks noGrp="1"/>
          </p:cNvSpPr>
          <p:nvPr>
            <p:ph type="body" idx="1"/>
          </p:nvPr>
        </p:nvSpPr>
        <p:spPr/>
        <p:txBody>
          <a:bodyPr/>
          <a:lstStyle/>
          <a:p>
            <a:pPr marL="0" marR="0">
              <a:lnSpc>
                <a:spcPct val="107000"/>
              </a:lnSpc>
              <a:spcBef>
                <a:spcPts val="0"/>
              </a:spcBef>
              <a:spcAft>
                <a:spcPts val="800"/>
              </a:spcAft>
            </a:pPr>
            <a:r>
              <a:rPr lang="en-US" sz="1800" dirty="0">
                <a:effectLst/>
                <a:latin typeface="Roboto" panose="02000000000000000000" pitchFamily="2" charset="0"/>
                <a:ea typeface="Roboto" panose="02000000000000000000" pitchFamily="2" charset="0"/>
                <a:cs typeface="Times New Roman" panose="02020603050405020304" pitchFamily="18" charset="0"/>
              </a:rPr>
              <a:t>I’ve listed examples here of some safety measures that the child support program can offer. These include</a:t>
            </a:r>
          </a:p>
          <a:p>
            <a:pPr marL="342900" marR="0" lvl="0" indent="-342900">
              <a:lnSpc>
                <a:spcPct val="107000"/>
              </a:lnSpc>
              <a:spcBef>
                <a:spcPts val="0"/>
              </a:spcBef>
              <a:spcAft>
                <a:spcPts val="800"/>
              </a:spcAft>
              <a:buFont typeface="Wingdings 2" panose="05020102010507070707" pitchFamily="18" charset="2"/>
              <a:buChar char=""/>
              <a:tabLst>
                <a:tab pos="457200" algn="l"/>
              </a:tabLst>
            </a:pPr>
            <a:r>
              <a:rPr lang="en-US" sz="1800" dirty="0">
                <a:effectLst/>
                <a:latin typeface="Roboto" panose="02000000000000000000" pitchFamily="2" charset="0"/>
                <a:ea typeface="Roboto" panose="02000000000000000000" pitchFamily="2" charset="0"/>
                <a:cs typeface="Times New Roman" panose="02020603050405020304" pitchFamily="18" charset="0"/>
              </a:rPr>
              <a:t>Entering the FVI and adding notes to flag when a participant has domestic abuse safety concerns or there are other reasons that the CSA believes there may be abuse, such as a protective order found in CCAP. [pause]</a:t>
            </a:r>
          </a:p>
          <a:p>
            <a:pPr marL="342900" marR="0" lvl="0" indent="-342900">
              <a:lnSpc>
                <a:spcPct val="107000"/>
              </a:lnSpc>
              <a:spcBef>
                <a:spcPts val="0"/>
              </a:spcBef>
              <a:spcAft>
                <a:spcPts val="800"/>
              </a:spcAft>
              <a:buFont typeface="Wingdings 2" panose="05020102010507070707" pitchFamily="18" charset="2"/>
              <a:buChar char=""/>
              <a:tabLst>
                <a:tab pos="457200" algn="l"/>
              </a:tabLst>
            </a:pPr>
            <a:r>
              <a:rPr lang="en-US" sz="1800" dirty="0">
                <a:effectLst/>
                <a:latin typeface="Roboto" panose="02000000000000000000" pitchFamily="2" charset="0"/>
                <a:ea typeface="Roboto" panose="02000000000000000000" pitchFamily="2" charset="0"/>
                <a:cs typeface="Times New Roman" panose="02020603050405020304" pitchFamily="18" charset="0"/>
              </a:rPr>
              <a:t>Helping to connect domestic violence services by local partners during the child support establishment process and in ongoing case management. [pause]</a:t>
            </a:r>
          </a:p>
          <a:p>
            <a:pPr marL="342900" marR="0" lvl="0" indent="-342900">
              <a:lnSpc>
                <a:spcPct val="107000"/>
              </a:lnSpc>
              <a:spcBef>
                <a:spcPts val="0"/>
              </a:spcBef>
              <a:spcAft>
                <a:spcPts val="800"/>
              </a:spcAft>
              <a:buFont typeface="Wingdings 2" panose="05020102010507070707" pitchFamily="18" charset="2"/>
              <a:buChar char=""/>
              <a:tabLst>
                <a:tab pos="457200" algn="l"/>
              </a:tabLst>
            </a:pPr>
            <a:r>
              <a:rPr lang="en-US" sz="1800" dirty="0">
                <a:effectLst/>
                <a:latin typeface="Roboto" panose="02000000000000000000" pitchFamily="2" charset="0"/>
                <a:ea typeface="Roboto" panose="02000000000000000000" pitchFamily="2" charset="0"/>
                <a:cs typeface="Times New Roman" panose="02020603050405020304" pitchFamily="18" charset="0"/>
              </a:rPr>
              <a:t>Helping the applicant or participant to enroll in Wisconsin’s Safe at Home address confidentiality program operated by Wis- DOJ. [pause]</a:t>
            </a:r>
          </a:p>
          <a:p>
            <a:pPr marL="342900" marR="0" lvl="0" indent="-342900">
              <a:lnSpc>
                <a:spcPct val="107000"/>
              </a:lnSpc>
              <a:spcBef>
                <a:spcPts val="0"/>
              </a:spcBef>
              <a:spcAft>
                <a:spcPts val="800"/>
              </a:spcAft>
              <a:buFont typeface="Wingdings 2" panose="05020102010507070707" pitchFamily="18" charset="2"/>
              <a:buChar char=""/>
              <a:tabLst>
                <a:tab pos="457200" algn="l"/>
              </a:tabLst>
            </a:pPr>
            <a:r>
              <a:rPr lang="en-US" sz="1800" dirty="0">
                <a:effectLst/>
                <a:latin typeface="Roboto" panose="02000000000000000000" pitchFamily="2" charset="0"/>
                <a:ea typeface="Roboto" panose="02000000000000000000" pitchFamily="2" charset="0"/>
                <a:cs typeface="Times New Roman" panose="02020603050405020304" pitchFamily="18" charset="0"/>
              </a:rPr>
              <a:t>Being prepared to halt establishment or enforcement activities when conditions are unsafe for the victim or their children. [pause]</a:t>
            </a:r>
          </a:p>
          <a:p>
            <a:pPr marL="342900" marR="0" lvl="0" indent="-342900">
              <a:lnSpc>
                <a:spcPct val="107000"/>
              </a:lnSpc>
              <a:spcBef>
                <a:spcPts val="0"/>
              </a:spcBef>
              <a:spcAft>
                <a:spcPts val="800"/>
              </a:spcAft>
              <a:buFont typeface="Wingdings 2" panose="05020102010507070707" pitchFamily="18" charset="2"/>
              <a:buChar char=""/>
              <a:tabLst>
                <a:tab pos="457200" algn="l"/>
              </a:tabLst>
            </a:pPr>
            <a:r>
              <a:rPr lang="en-US" sz="1800" dirty="0">
                <a:effectLst/>
                <a:latin typeface="Roboto" panose="02000000000000000000" pitchFamily="2" charset="0"/>
                <a:ea typeface="Roboto" panose="02000000000000000000" pitchFamily="2" charset="0"/>
                <a:cs typeface="Times New Roman" panose="02020603050405020304" pitchFamily="18" charset="0"/>
              </a:rPr>
              <a:t>Scheduling the parents’ Child Support activities [appointments/genetic testing] to happen during different days or times, working to minimize contact between the parties, [Next Slide]</a:t>
            </a:r>
          </a:p>
          <a:p>
            <a:pPr marL="0" marR="0" lvl="0" indent="0">
              <a:lnSpc>
                <a:spcPct val="107000"/>
              </a:lnSpc>
              <a:spcBef>
                <a:spcPts val="0"/>
              </a:spcBef>
              <a:spcAft>
                <a:spcPts val="800"/>
              </a:spcAft>
              <a:buFont typeface="Wingdings 2" panose="05020102010507070707" pitchFamily="18" charset="2"/>
              <a:buNone/>
              <a:tabLst>
                <a:tab pos="457200" algn="l"/>
              </a:tabLst>
            </a:pPr>
            <a:endParaRPr lang="en-US" sz="1800" dirty="0">
              <a:effectLst/>
              <a:latin typeface="Roboto" panose="02000000000000000000" pitchFamily="2" charset="0"/>
              <a:ea typeface="Roboto" panose="02000000000000000000" pitchFamily="2" charset="0"/>
              <a:cs typeface="Times New Roman" panose="02020603050405020304" pitchFamily="18" charset="0"/>
            </a:endParaRPr>
          </a:p>
          <a:p>
            <a:pPr marL="0" marR="0" lvl="0" indent="0">
              <a:lnSpc>
                <a:spcPct val="107000"/>
              </a:lnSpc>
              <a:spcBef>
                <a:spcPts val="0"/>
              </a:spcBef>
              <a:spcAft>
                <a:spcPts val="800"/>
              </a:spcAft>
              <a:buFont typeface="Wingdings 2" panose="05020102010507070707" pitchFamily="18" charset="2"/>
              <a:buNone/>
              <a:tabLst>
                <a:tab pos="457200" algn="l"/>
              </a:tabLst>
            </a:pPr>
            <a:endParaRPr lang="en-US" sz="1800" dirty="0">
              <a:effectLst/>
              <a:latin typeface="Roboto" panose="02000000000000000000" pitchFamily="2" charset="0"/>
              <a:ea typeface="Roboto" panose="02000000000000000000" pitchFamily="2" charset="0"/>
              <a:cs typeface="Times New Roman" panose="02020603050405020304" pitchFamily="18" charset="0"/>
            </a:endParaRPr>
          </a:p>
          <a:p>
            <a:pPr marL="0" marR="0" lvl="0" indent="0">
              <a:lnSpc>
                <a:spcPct val="107000"/>
              </a:lnSpc>
              <a:spcBef>
                <a:spcPts val="0"/>
              </a:spcBef>
              <a:spcAft>
                <a:spcPts val="800"/>
              </a:spcAft>
              <a:buFont typeface="Wingdings 2" panose="05020102010507070707" pitchFamily="18" charset="2"/>
              <a:buNone/>
              <a:tabLst>
                <a:tab pos="457200" algn="l"/>
              </a:tabLst>
            </a:pPr>
            <a:r>
              <a:rPr lang="en-US" dirty="0"/>
              <a:t>[note CSL 25-05 if questions]</a:t>
            </a:r>
          </a:p>
        </p:txBody>
      </p:sp>
      <p:sp>
        <p:nvSpPr>
          <p:cNvPr id="4" name="Slide Number Placeholder 3">
            <a:extLst>
              <a:ext uri="{FF2B5EF4-FFF2-40B4-BE49-F238E27FC236}">
                <a16:creationId xmlns:a16="http://schemas.microsoft.com/office/drawing/2014/main" id="{A245C9AE-E83C-877B-5CE4-71053C57C58D}"/>
              </a:ext>
            </a:extLst>
          </p:cNvPr>
          <p:cNvSpPr>
            <a:spLocks noGrp="1"/>
          </p:cNvSpPr>
          <p:nvPr>
            <p:ph type="sldNum" sz="quarter" idx="5"/>
          </p:nvPr>
        </p:nvSpPr>
        <p:spPr/>
        <p:txBody>
          <a:bodyPr/>
          <a:lstStyle/>
          <a:p>
            <a:fld id="{E40A0A09-6FA2-432A-878F-290AC51C7288}" type="slidenum">
              <a:rPr lang="en-US" smtClean="0"/>
              <a:t>14</a:t>
            </a:fld>
            <a:endParaRPr lang="en-US" dirty="0"/>
          </a:p>
        </p:txBody>
      </p:sp>
    </p:spTree>
    <p:extLst>
      <p:ext uri="{BB962C8B-B14F-4D97-AF65-F5344CB8AC3E}">
        <p14:creationId xmlns:p14="http://schemas.microsoft.com/office/powerpoint/2010/main" val="10119246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Bef>
                <a:spcPts val="0"/>
              </a:spcBef>
              <a:spcAft>
                <a:spcPts val="800"/>
              </a:spcAft>
              <a:buFont typeface="Wingdings 2" panose="05020102010507070707" pitchFamily="18" charset="2"/>
              <a:buNone/>
              <a:tabLst>
                <a:tab pos="457200" algn="l"/>
              </a:tabLst>
            </a:pPr>
            <a:r>
              <a:rPr lang="en-US" dirty="0"/>
              <a:t>And similarly, </a:t>
            </a:r>
            <a:r>
              <a:rPr lang="en-US" sz="1800" dirty="0">
                <a:effectLst/>
                <a:latin typeface="Roboto" panose="02000000000000000000" pitchFamily="2" charset="0"/>
                <a:ea typeface="Roboto" panose="02000000000000000000" pitchFamily="2" charset="0"/>
                <a:cs typeface="Times New Roman" panose="02020603050405020304" pitchFamily="18" charset="0"/>
              </a:rPr>
              <a:t>Working with court officials and staff to arrange </a:t>
            </a:r>
            <a:r>
              <a:rPr lang="en-US" sz="1800" b="1" dirty="0">
                <a:effectLst/>
                <a:latin typeface="Roboto" panose="02000000000000000000" pitchFamily="2" charset="0"/>
                <a:ea typeface="Roboto" panose="02000000000000000000" pitchFamily="2" charset="0"/>
                <a:cs typeface="Times New Roman" panose="02020603050405020304" pitchFamily="18" charset="0"/>
              </a:rPr>
              <a:t>remote</a:t>
            </a:r>
            <a:r>
              <a:rPr lang="en-US" sz="1800" dirty="0">
                <a:effectLst/>
                <a:latin typeface="Roboto" panose="02000000000000000000" pitchFamily="2" charset="0"/>
                <a:ea typeface="Roboto" panose="02000000000000000000" pitchFamily="2" charset="0"/>
                <a:cs typeface="Times New Roman" panose="02020603050405020304" pitchFamily="18" charset="0"/>
              </a:rPr>
              <a:t> court appearances if allowed, and arranging additional security for </a:t>
            </a:r>
            <a:r>
              <a:rPr lang="en-US" sz="1800" b="1" dirty="0">
                <a:effectLst/>
                <a:latin typeface="Roboto" panose="02000000000000000000" pitchFamily="2" charset="0"/>
                <a:ea typeface="Roboto" panose="02000000000000000000" pitchFamily="2" charset="0"/>
                <a:cs typeface="Times New Roman" panose="02020603050405020304" pitchFamily="18" charset="0"/>
              </a:rPr>
              <a:t>in-person </a:t>
            </a:r>
            <a:r>
              <a:rPr lang="en-US" sz="1800" dirty="0">
                <a:effectLst/>
                <a:latin typeface="Roboto" panose="02000000000000000000" pitchFamily="2" charset="0"/>
                <a:ea typeface="Roboto" panose="02000000000000000000" pitchFamily="2" charset="0"/>
                <a:cs typeface="Times New Roman" panose="02020603050405020304" pitchFamily="18" charset="0"/>
              </a:rPr>
              <a:t>appearances. Also, encouraging victims to have an </a:t>
            </a:r>
            <a:r>
              <a:rPr lang="en-US" sz="1800" b="1" dirty="0">
                <a:effectLst/>
                <a:latin typeface="Roboto" panose="02000000000000000000" pitchFamily="2" charset="0"/>
                <a:ea typeface="Roboto" panose="02000000000000000000" pitchFamily="2" charset="0"/>
                <a:cs typeface="Times New Roman" panose="02020603050405020304" pitchFamily="18" charset="0"/>
              </a:rPr>
              <a:t>advocate, friend, or service representative </a:t>
            </a:r>
            <a:r>
              <a:rPr lang="en-US" sz="1800" dirty="0">
                <a:effectLst/>
                <a:latin typeface="Roboto" panose="02000000000000000000" pitchFamily="2" charset="0"/>
                <a:ea typeface="Roboto" panose="02000000000000000000" pitchFamily="2" charset="0"/>
                <a:cs typeface="Times New Roman" panose="02020603050405020304" pitchFamily="18" charset="0"/>
              </a:rPr>
              <a:t>present, and encouraging the court to </a:t>
            </a:r>
            <a:r>
              <a:rPr lang="en-US" sz="1800" b="1" dirty="0">
                <a:effectLst/>
                <a:latin typeface="Roboto" panose="02000000000000000000" pitchFamily="2" charset="0"/>
                <a:ea typeface="Roboto" panose="02000000000000000000" pitchFamily="2" charset="0"/>
                <a:cs typeface="Times New Roman" panose="02020603050405020304" pitchFamily="18" charset="0"/>
              </a:rPr>
              <a:t>allow</a:t>
            </a:r>
            <a:r>
              <a:rPr lang="en-US" sz="1800" dirty="0">
                <a:effectLst/>
                <a:latin typeface="Roboto" panose="02000000000000000000" pitchFamily="2" charset="0"/>
                <a:ea typeface="Roboto" panose="02000000000000000000" pitchFamily="2" charset="0"/>
                <a:cs typeface="Times New Roman" panose="02020603050405020304" pitchFamily="18" charset="0"/>
              </a:rPr>
              <a:t> this when appropriate. </a:t>
            </a:r>
          </a:p>
        </p:txBody>
      </p:sp>
      <p:sp>
        <p:nvSpPr>
          <p:cNvPr id="4" name="Slide Number Placeholder 3"/>
          <p:cNvSpPr>
            <a:spLocks noGrp="1"/>
          </p:cNvSpPr>
          <p:nvPr>
            <p:ph type="sldNum" sz="quarter" idx="5"/>
          </p:nvPr>
        </p:nvSpPr>
        <p:spPr/>
        <p:txBody>
          <a:bodyPr/>
          <a:lstStyle/>
          <a:p>
            <a:fld id="{E40A0A09-6FA2-432A-878F-290AC51C7288}" type="slidenum">
              <a:rPr lang="en-US" smtClean="0"/>
              <a:t>15</a:t>
            </a:fld>
            <a:endParaRPr lang="en-US" dirty="0"/>
          </a:p>
        </p:txBody>
      </p:sp>
    </p:spTree>
    <p:extLst>
      <p:ext uri="{BB962C8B-B14F-4D97-AF65-F5344CB8AC3E}">
        <p14:creationId xmlns:p14="http://schemas.microsoft.com/office/powerpoint/2010/main" val="885703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buFont typeface="Arial" panose="020B0604020202020204" pitchFamily="34" charset="0"/>
              <a:buNone/>
            </a:pPr>
            <a:r>
              <a:rPr lang="en-US" dirty="0"/>
              <a:t>[more details about this bullet: The replication may not be as well resourced as the original demo:]</a:t>
            </a:r>
          </a:p>
          <a:p>
            <a:pPr lvl="1"/>
            <a:r>
              <a:rPr lang="en-US" dirty="0"/>
              <a:t>Core operational staffing</a:t>
            </a:r>
          </a:p>
          <a:p>
            <a:pPr lvl="1"/>
            <a:r>
              <a:rPr lang="en-US" dirty="0"/>
              <a:t>May not have all components of the original model. Might be missing a key ingredient of the secret sauce</a:t>
            </a:r>
          </a:p>
          <a:p>
            <a:pPr lvl="1"/>
            <a:r>
              <a:rPr lang="en-US" dirty="0"/>
              <a:t>Not the same extent of TA/feedback built into replication </a:t>
            </a:r>
          </a:p>
          <a:p>
            <a:pPr lvl="1"/>
            <a:r>
              <a:rPr lang="en-US" dirty="0"/>
              <a:t>Agencies that are attracted to demos might have key leadership or other assets that are hard to identify and imitate</a:t>
            </a:r>
          </a:p>
          <a:p>
            <a:endParaRPr lang="en-US" dirty="0"/>
          </a:p>
        </p:txBody>
      </p:sp>
      <p:sp>
        <p:nvSpPr>
          <p:cNvPr id="4" name="Slide Number Placeholder 3"/>
          <p:cNvSpPr>
            <a:spLocks noGrp="1"/>
          </p:cNvSpPr>
          <p:nvPr>
            <p:ph type="sldNum" sz="quarter" idx="5"/>
          </p:nvPr>
        </p:nvSpPr>
        <p:spPr/>
        <p:txBody>
          <a:bodyPr/>
          <a:lstStyle/>
          <a:p>
            <a:fld id="{E40A0A09-6FA2-432A-878F-290AC51C7288}" type="slidenum">
              <a:rPr lang="en-US" smtClean="0"/>
              <a:t>18</a:t>
            </a:fld>
            <a:endParaRPr lang="en-US" dirty="0"/>
          </a:p>
        </p:txBody>
      </p:sp>
    </p:spTree>
    <p:extLst>
      <p:ext uri="{BB962C8B-B14F-4D97-AF65-F5344CB8AC3E}">
        <p14:creationId xmlns:p14="http://schemas.microsoft.com/office/powerpoint/2010/main" val="33465956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41715D-2E64-369C-E7F3-1844CC9C4F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545E6E-5A25-15B7-8A17-F0BF414035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AA0361-333B-AB7D-0105-E5F9EA6EC80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7FE83198-C4E0-81E0-520F-45D57C96446C}"/>
              </a:ext>
            </a:extLst>
          </p:cNvPr>
          <p:cNvSpPr>
            <a:spLocks noGrp="1"/>
          </p:cNvSpPr>
          <p:nvPr>
            <p:ph type="sldNum" sz="quarter" idx="5"/>
          </p:nvPr>
        </p:nvSpPr>
        <p:spPr/>
        <p:txBody>
          <a:bodyPr/>
          <a:lstStyle/>
          <a:p>
            <a:fld id="{E40A0A09-6FA2-432A-878F-290AC51C7288}" type="slidenum">
              <a:rPr lang="en-US" smtClean="0"/>
              <a:t>19</a:t>
            </a:fld>
            <a:endParaRPr lang="en-US" dirty="0"/>
          </a:p>
        </p:txBody>
      </p:sp>
    </p:spTree>
    <p:extLst>
      <p:ext uri="{BB962C8B-B14F-4D97-AF65-F5344CB8AC3E}">
        <p14:creationId xmlns:p14="http://schemas.microsoft.com/office/powerpoint/2010/main" val="29641828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176BE-9D3B-462F-9314-706ADC7830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192BF6-5DAF-D031-AD3C-532F3B43D1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5B1ACF-5798-D4AD-A926-4A3FA693AEB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86A32CA-235D-A0AF-676C-6D71A170D46A}"/>
              </a:ext>
            </a:extLst>
          </p:cNvPr>
          <p:cNvSpPr>
            <a:spLocks noGrp="1"/>
          </p:cNvSpPr>
          <p:nvPr>
            <p:ph type="sldNum" sz="quarter" idx="5"/>
          </p:nvPr>
        </p:nvSpPr>
        <p:spPr/>
        <p:txBody>
          <a:bodyPr/>
          <a:lstStyle/>
          <a:p>
            <a:fld id="{E40A0A09-6FA2-432A-878F-290AC51C7288}" type="slidenum">
              <a:rPr lang="en-US" smtClean="0"/>
              <a:t>20</a:t>
            </a:fld>
            <a:endParaRPr lang="en-US" dirty="0"/>
          </a:p>
        </p:txBody>
      </p:sp>
    </p:spTree>
    <p:extLst>
      <p:ext uri="{BB962C8B-B14F-4D97-AF65-F5344CB8AC3E}">
        <p14:creationId xmlns:p14="http://schemas.microsoft.com/office/powerpoint/2010/main" val="38604299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[Expert informed DV training for staff</a:t>
            </a:r>
          </a:p>
          <a:p>
            <a:r>
              <a:rPr lang="en-US" dirty="0"/>
              <a:t>[Building relationships with local DV shelters, meet &amp; greets, collaboration</a:t>
            </a:r>
          </a:p>
          <a:p>
            <a:r>
              <a:rPr lang="en-US" dirty="0"/>
              <a:t>[Sub-group developed Screening Tool &amp; Scripts for Staff</a:t>
            </a:r>
          </a:p>
          <a:p>
            <a:r>
              <a:rPr lang="en-US" dirty="0"/>
              <a:t>[Created and/or supplemented existing positions with WINS through Grant</a:t>
            </a:r>
          </a:p>
          <a:p>
            <a:r>
              <a:rPr lang="en-US" dirty="0"/>
              <a:t>[Revamped Good Cause process &amp; work together as a team to triage cases</a:t>
            </a:r>
          </a:p>
          <a:p>
            <a:r>
              <a:rPr lang="en-US" dirty="0"/>
              <a:t>[Staff working cases through DV lens</a:t>
            </a:r>
          </a:p>
        </p:txBody>
      </p:sp>
      <p:sp>
        <p:nvSpPr>
          <p:cNvPr id="4" name="Slide Number Placeholder 3"/>
          <p:cNvSpPr>
            <a:spLocks noGrp="1"/>
          </p:cNvSpPr>
          <p:nvPr>
            <p:ph type="sldNum" sz="quarter" idx="5"/>
          </p:nvPr>
        </p:nvSpPr>
        <p:spPr/>
        <p:txBody>
          <a:bodyPr/>
          <a:lstStyle/>
          <a:p>
            <a:fld id="{AE3B0A92-9118-42E0-A545-84983AA946B3}" type="slidenum">
              <a:rPr lang="en-US" smtClean="0"/>
              <a:t>21</a:t>
            </a:fld>
            <a:endParaRPr lang="en-US" dirty="0"/>
          </a:p>
        </p:txBody>
      </p:sp>
    </p:spTree>
    <p:extLst>
      <p:ext uri="{BB962C8B-B14F-4D97-AF65-F5344CB8AC3E}">
        <p14:creationId xmlns:p14="http://schemas.microsoft.com/office/powerpoint/2010/main" val="11588386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(Brown County conducted this in spring 2025)</a:t>
            </a:r>
          </a:p>
        </p:txBody>
      </p:sp>
      <p:sp>
        <p:nvSpPr>
          <p:cNvPr id="4" name="Slide Number Placeholder 3"/>
          <p:cNvSpPr>
            <a:spLocks noGrp="1"/>
          </p:cNvSpPr>
          <p:nvPr>
            <p:ph type="sldNum" sz="quarter" idx="5"/>
          </p:nvPr>
        </p:nvSpPr>
        <p:spPr/>
        <p:txBody>
          <a:bodyPr/>
          <a:lstStyle/>
          <a:p>
            <a:fld id="{E40A0A09-6FA2-432A-878F-290AC51C7288}" type="slidenum">
              <a:rPr lang="en-US" smtClean="0"/>
              <a:t>22</a:t>
            </a:fld>
            <a:endParaRPr lang="en-US" dirty="0"/>
          </a:p>
        </p:txBody>
      </p:sp>
    </p:spTree>
    <p:extLst>
      <p:ext uri="{BB962C8B-B14F-4D97-AF65-F5344CB8AC3E}">
        <p14:creationId xmlns:p14="http://schemas.microsoft.com/office/powerpoint/2010/main" val="885703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72D64-6B5B-47F2-AF40-CD6A2A230DD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C8689F8B-B55E-4F1D-A0EC-026DC192933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444E8AC-D4D7-4E36-805A-2AF15FB1CC74}"/>
              </a:ext>
            </a:extLst>
          </p:cNvPr>
          <p:cNvSpPr>
            <a:spLocks noGrp="1"/>
          </p:cNvSpPr>
          <p:nvPr>
            <p:ph type="dt" sz="half" idx="10"/>
          </p:nvPr>
        </p:nvSpPr>
        <p:spPr/>
        <p:txBody>
          <a:bodyPr/>
          <a:lstStyle/>
          <a:p>
            <a:r>
              <a:rPr lang="en-US" dirty="0"/>
              <a:t>6/6/2019</a:t>
            </a:r>
          </a:p>
        </p:txBody>
      </p:sp>
      <p:sp>
        <p:nvSpPr>
          <p:cNvPr id="5" name="Footer Placeholder 4">
            <a:extLst>
              <a:ext uri="{FF2B5EF4-FFF2-40B4-BE49-F238E27FC236}">
                <a16:creationId xmlns:a16="http://schemas.microsoft.com/office/drawing/2014/main" id="{BD6D777E-A29A-4DB8-ACFB-991259CBC24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856DB65-AD51-4E5B-A862-70E515D310D8}"/>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912026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9BE42-3D21-47F4-B4A7-3761A57F952E}"/>
              </a:ext>
            </a:extLst>
          </p:cNvPr>
          <p:cNvSpPr>
            <a:spLocks noGrp="1"/>
          </p:cNvSpPr>
          <p:nvPr>
            <p:ph type="title"/>
          </p:nvPr>
        </p:nvSpPr>
        <p:spPr>
          <a:xfrm>
            <a:off x="831850" y="767629"/>
            <a:ext cx="10515600" cy="2852737"/>
          </a:xfrm>
        </p:spPr>
        <p:txBody>
          <a:bodyPr anchor="b"/>
          <a:lstStyle>
            <a:lvl1pPr>
              <a:defRPr sz="6000">
                <a:latin typeface="Roboto" panose="02000000000000000000" pitchFamily="2" charset="0"/>
                <a:ea typeface="Roboto" panose="02000000000000000000" pitchFamily="2"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69A2A40-A7B6-4533-A4D7-C833662AACE6}"/>
              </a:ext>
            </a:extLst>
          </p:cNvPr>
          <p:cNvSpPr>
            <a:spLocks noGrp="1"/>
          </p:cNvSpPr>
          <p:nvPr>
            <p:ph type="body" idx="1"/>
          </p:nvPr>
        </p:nvSpPr>
        <p:spPr>
          <a:xfrm>
            <a:off x="831850" y="3647354"/>
            <a:ext cx="10515600" cy="1500187"/>
          </a:xfrm>
        </p:spPr>
        <p:txBody>
          <a:bodyPr/>
          <a:lstStyle>
            <a:lvl1pPr marL="0" indent="0">
              <a:buNone/>
              <a:defRPr sz="2400">
                <a:solidFill>
                  <a:schemeClr val="tx1">
                    <a:tint val="75000"/>
                  </a:schemeClr>
                </a:solidFill>
                <a:latin typeface="Roboto" panose="02000000000000000000" pitchFamily="2" charset="0"/>
                <a:ea typeface="Roboto"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3DF6D75-BBDA-4068-BD44-569266AAC21D}"/>
              </a:ext>
            </a:extLst>
          </p:cNvPr>
          <p:cNvSpPr>
            <a:spLocks noGrp="1"/>
          </p:cNvSpPr>
          <p:nvPr>
            <p:ph type="dt" sz="half" idx="10"/>
          </p:nvPr>
        </p:nvSpPr>
        <p:spPr/>
        <p:txBody>
          <a:bodyPr/>
          <a:lstStyle/>
          <a:p>
            <a:r>
              <a:rPr lang="en-US" dirty="0"/>
              <a:t>6/6/2019</a:t>
            </a:r>
          </a:p>
        </p:txBody>
      </p:sp>
      <p:sp>
        <p:nvSpPr>
          <p:cNvPr id="5" name="Footer Placeholder 4">
            <a:extLst>
              <a:ext uri="{FF2B5EF4-FFF2-40B4-BE49-F238E27FC236}">
                <a16:creationId xmlns:a16="http://schemas.microsoft.com/office/drawing/2014/main" id="{70329BBD-5B9B-4BB2-B678-B78AEC45C33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7AF4D8F-2467-411C-837E-728E8B86309C}"/>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535913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97CCC-C2B5-4148-ABE7-72980B73363F}"/>
              </a:ext>
            </a:extLst>
          </p:cNvPr>
          <p:cNvSpPr>
            <a:spLocks noGrp="1"/>
          </p:cNvSpPr>
          <p:nvPr>
            <p:ph type="title"/>
          </p:nvPr>
        </p:nvSpPr>
        <p:spPr/>
        <p:txBody>
          <a:bodyPr/>
          <a:lstStyle>
            <a:lvl1pPr>
              <a:defRPr b="1">
                <a:latin typeface="Roboto" panose="02000000000000000000" pitchFamily="2" charset="0"/>
                <a:ea typeface="Roboto" panose="02000000000000000000" pitchFamily="2"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C474FFC-D7A9-4DF4-8FD2-6C166548FD24}"/>
              </a:ext>
            </a:extLst>
          </p:cNvPr>
          <p:cNvSpPr>
            <a:spLocks noGrp="1"/>
          </p:cNvSpPr>
          <p:nvPr>
            <p:ph idx="1"/>
          </p:nvPr>
        </p:nvSpPr>
        <p:spPr/>
        <p:txBody>
          <a:bodyPr/>
          <a:lstStyle>
            <a:lvl1pPr>
              <a:defRPr>
                <a:latin typeface="Roboto" panose="02000000000000000000" pitchFamily="2" charset="0"/>
                <a:ea typeface="Roboto" panose="02000000000000000000" pitchFamily="2" charset="0"/>
              </a:defRPr>
            </a:lvl1pPr>
            <a:lvl2pPr>
              <a:defRPr>
                <a:latin typeface="Roboto" panose="02000000000000000000" pitchFamily="2" charset="0"/>
                <a:ea typeface="Roboto" panose="02000000000000000000" pitchFamily="2" charset="0"/>
              </a:defRPr>
            </a:lvl2pPr>
            <a:lvl3pPr>
              <a:defRPr>
                <a:latin typeface="Roboto" panose="02000000000000000000" pitchFamily="2" charset="0"/>
                <a:ea typeface="Roboto" panose="02000000000000000000" pitchFamily="2" charset="0"/>
              </a:defRPr>
            </a:lvl3pPr>
            <a:lvl4pPr>
              <a:defRPr>
                <a:latin typeface="Roboto" panose="02000000000000000000" pitchFamily="2" charset="0"/>
                <a:ea typeface="Roboto" panose="02000000000000000000" pitchFamily="2" charset="0"/>
              </a:defRPr>
            </a:lvl4pPr>
            <a:lvl5pPr>
              <a:defRPr>
                <a:latin typeface="Roboto" panose="02000000000000000000" pitchFamily="2" charset="0"/>
                <a:ea typeface="Roboto"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CE5B156-B4E9-43C9-B2CC-899F607E99A5}"/>
              </a:ext>
            </a:extLst>
          </p:cNvPr>
          <p:cNvSpPr>
            <a:spLocks noGrp="1"/>
          </p:cNvSpPr>
          <p:nvPr>
            <p:ph type="dt" sz="half" idx="10"/>
          </p:nvPr>
        </p:nvSpPr>
        <p:spPr/>
        <p:txBody>
          <a:bodyPr/>
          <a:lstStyle/>
          <a:p>
            <a:r>
              <a:rPr lang="en-US" dirty="0"/>
              <a:t>6/6/2019</a:t>
            </a:r>
          </a:p>
        </p:txBody>
      </p:sp>
      <p:sp>
        <p:nvSpPr>
          <p:cNvPr id="5" name="Footer Placeholder 4">
            <a:extLst>
              <a:ext uri="{FF2B5EF4-FFF2-40B4-BE49-F238E27FC236}">
                <a16:creationId xmlns:a16="http://schemas.microsoft.com/office/drawing/2014/main" id="{FA34D28D-8240-48DD-A14D-4CFC3E72A99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1CA31E1-8876-4945-B79E-E0CDF06B6CBC}"/>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783521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97939-CC79-40B7-B217-C16904FE7196}"/>
              </a:ext>
            </a:extLst>
          </p:cNvPr>
          <p:cNvSpPr>
            <a:spLocks noGrp="1"/>
          </p:cNvSpPr>
          <p:nvPr>
            <p:ph type="title"/>
          </p:nvPr>
        </p:nvSpPr>
        <p:spPr/>
        <p:txBody>
          <a:bodyPr/>
          <a:lstStyle>
            <a:lvl1pPr>
              <a:defRPr>
                <a:latin typeface="Roboto" panose="02000000000000000000" pitchFamily="2" charset="0"/>
                <a:ea typeface="Roboto" panose="02000000000000000000" pitchFamily="2"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5D50316-8C36-464F-BCA1-D65E6D03798C}"/>
              </a:ext>
            </a:extLst>
          </p:cNvPr>
          <p:cNvSpPr>
            <a:spLocks noGrp="1"/>
          </p:cNvSpPr>
          <p:nvPr>
            <p:ph sz="half" idx="1"/>
          </p:nvPr>
        </p:nvSpPr>
        <p:spPr>
          <a:xfrm>
            <a:off x="838200" y="1825625"/>
            <a:ext cx="5181600" cy="4351338"/>
          </a:xfrm>
        </p:spPr>
        <p:txBody>
          <a:bodyPr/>
          <a:lstStyle>
            <a:lvl1pPr>
              <a:defRPr>
                <a:latin typeface="Roboto" panose="02000000000000000000" pitchFamily="2" charset="0"/>
                <a:ea typeface="Roboto" panose="02000000000000000000" pitchFamily="2" charset="0"/>
              </a:defRPr>
            </a:lvl1pPr>
            <a:lvl2pPr>
              <a:defRPr>
                <a:latin typeface="Roboto" panose="02000000000000000000" pitchFamily="2" charset="0"/>
                <a:ea typeface="Roboto" panose="02000000000000000000" pitchFamily="2" charset="0"/>
              </a:defRPr>
            </a:lvl2pPr>
            <a:lvl3pPr>
              <a:defRPr>
                <a:latin typeface="Roboto" panose="02000000000000000000" pitchFamily="2" charset="0"/>
                <a:ea typeface="Roboto" panose="02000000000000000000" pitchFamily="2" charset="0"/>
              </a:defRPr>
            </a:lvl3pPr>
            <a:lvl4pPr>
              <a:defRPr>
                <a:latin typeface="Roboto" panose="02000000000000000000" pitchFamily="2" charset="0"/>
                <a:ea typeface="Roboto" panose="02000000000000000000" pitchFamily="2" charset="0"/>
              </a:defRPr>
            </a:lvl4pPr>
            <a:lvl5pPr>
              <a:defRPr>
                <a:latin typeface="Roboto" panose="02000000000000000000" pitchFamily="2" charset="0"/>
                <a:ea typeface="Roboto"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89884D7-D305-4220-85EF-B94B03D6E762}"/>
              </a:ext>
            </a:extLst>
          </p:cNvPr>
          <p:cNvSpPr>
            <a:spLocks noGrp="1"/>
          </p:cNvSpPr>
          <p:nvPr>
            <p:ph sz="half" idx="2"/>
          </p:nvPr>
        </p:nvSpPr>
        <p:spPr>
          <a:xfrm>
            <a:off x="6172200" y="1825625"/>
            <a:ext cx="5181600" cy="4351338"/>
          </a:xfrm>
        </p:spPr>
        <p:txBody>
          <a:bodyPr/>
          <a:lstStyle>
            <a:lvl1pPr>
              <a:defRPr>
                <a:latin typeface="Roboto" panose="02000000000000000000" pitchFamily="2" charset="0"/>
                <a:ea typeface="Roboto" panose="02000000000000000000" pitchFamily="2" charset="0"/>
              </a:defRPr>
            </a:lvl1pPr>
            <a:lvl2pPr>
              <a:defRPr>
                <a:latin typeface="Roboto" panose="02000000000000000000" pitchFamily="2" charset="0"/>
                <a:ea typeface="Roboto" panose="02000000000000000000" pitchFamily="2" charset="0"/>
              </a:defRPr>
            </a:lvl2pPr>
            <a:lvl3pPr>
              <a:defRPr>
                <a:latin typeface="Roboto" panose="02000000000000000000" pitchFamily="2" charset="0"/>
                <a:ea typeface="Roboto" panose="02000000000000000000" pitchFamily="2" charset="0"/>
              </a:defRPr>
            </a:lvl3pPr>
            <a:lvl4pPr>
              <a:defRPr>
                <a:latin typeface="Roboto" panose="02000000000000000000" pitchFamily="2" charset="0"/>
                <a:ea typeface="Roboto" panose="02000000000000000000" pitchFamily="2" charset="0"/>
              </a:defRPr>
            </a:lvl4pPr>
            <a:lvl5pPr>
              <a:defRPr>
                <a:latin typeface="Roboto" panose="02000000000000000000" pitchFamily="2" charset="0"/>
                <a:ea typeface="Roboto" panose="020000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D6259304-E82A-49AD-BB1B-77DE0801512A}"/>
              </a:ext>
            </a:extLst>
          </p:cNvPr>
          <p:cNvSpPr>
            <a:spLocks noGrp="1"/>
          </p:cNvSpPr>
          <p:nvPr>
            <p:ph type="dt" sz="half" idx="10"/>
          </p:nvPr>
        </p:nvSpPr>
        <p:spPr/>
        <p:txBody>
          <a:bodyPr/>
          <a:lstStyle/>
          <a:p>
            <a:r>
              <a:rPr lang="en-US" dirty="0"/>
              <a:t>6/6/2019</a:t>
            </a:r>
          </a:p>
        </p:txBody>
      </p:sp>
      <p:sp>
        <p:nvSpPr>
          <p:cNvPr id="6" name="Footer Placeholder 5">
            <a:extLst>
              <a:ext uri="{FF2B5EF4-FFF2-40B4-BE49-F238E27FC236}">
                <a16:creationId xmlns:a16="http://schemas.microsoft.com/office/drawing/2014/main" id="{0AC6FAAF-0F33-40D4-86AB-0710FFD0BE8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AC50C54-C3D4-4819-A2C1-78FE47C74D87}"/>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222937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E766C-8332-4785-9A23-B84564CE6B90}"/>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371321D0-B2AE-4E97-ADB4-8AD16B18118E}"/>
              </a:ext>
            </a:extLst>
          </p:cNvPr>
          <p:cNvSpPr>
            <a:spLocks noGrp="1"/>
          </p:cNvSpPr>
          <p:nvPr>
            <p:ph type="dt" sz="half" idx="10"/>
          </p:nvPr>
        </p:nvSpPr>
        <p:spPr/>
        <p:txBody>
          <a:bodyPr/>
          <a:lstStyle/>
          <a:p>
            <a:r>
              <a:rPr lang="en-US" dirty="0"/>
              <a:t>6/6/2019</a:t>
            </a:r>
          </a:p>
        </p:txBody>
      </p:sp>
      <p:sp>
        <p:nvSpPr>
          <p:cNvPr id="4" name="Footer Placeholder 3">
            <a:extLst>
              <a:ext uri="{FF2B5EF4-FFF2-40B4-BE49-F238E27FC236}">
                <a16:creationId xmlns:a16="http://schemas.microsoft.com/office/drawing/2014/main" id="{D1A4BC63-31B3-4D6B-8250-93A651B05C3D}"/>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327D1ADD-5240-470E-8DEB-0EF1B4C47999}"/>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439603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8F09CB-B6F0-4F9F-BCA0-4B3A7484C7B2}"/>
              </a:ext>
            </a:extLst>
          </p:cNvPr>
          <p:cNvSpPr>
            <a:spLocks noGrp="1"/>
          </p:cNvSpPr>
          <p:nvPr>
            <p:ph type="dt" sz="half" idx="10"/>
          </p:nvPr>
        </p:nvSpPr>
        <p:spPr/>
        <p:txBody>
          <a:bodyPr/>
          <a:lstStyle/>
          <a:p>
            <a:r>
              <a:rPr lang="en-US" dirty="0"/>
              <a:t>6/6/2019</a:t>
            </a:r>
          </a:p>
        </p:txBody>
      </p:sp>
      <p:sp>
        <p:nvSpPr>
          <p:cNvPr id="3" name="Footer Placeholder 2">
            <a:extLst>
              <a:ext uri="{FF2B5EF4-FFF2-40B4-BE49-F238E27FC236}">
                <a16:creationId xmlns:a16="http://schemas.microsoft.com/office/drawing/2014/main" id="{8394D478-3D19-4F59-9F46-CCC43B7C9EC1}"/>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741C9A9-3A2B-4D76-8E8C-3F0749F82DE0}"/>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45873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411BC-94EA-4A42-B982-587BCDC77D9E}"/>
              </a:ext>
            </a:extLst>
          </p:cNvPr>
          <p:cNvSpPr>
            <a:spLocks noGrp="1"/>
          </p:cNvSpPr>
          <p:nvPr>
            <p:ph type="title"/>
          </p:nvPr>
        </p:nvSpPr>
        <p:spPr>
          <a:xfrm>
            <a:off x="839788" y="457200"/>
            <a:ext cx="3932237" cy="1270000"/>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75ECFA06-F7DC-4A10-B52A-5A2CF558FE72}"/>
              </a:ext>
            </a:extLst>
          </p:cNvPr>
          <p:cNvSpPr>
            <a:spLocks noGrp="1"/>
          </p:cNvSpPr>
          <p:nvPr>
            <p:ph idx="1"/>
          </p:nvPr>
        </p:nvSpPr>
        <p:spPr>
          <a:xfrm>
            <a:off x="5180012" y="651163"/>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6382D19B-2B3D-4FB8-9772-B482AB1DB4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F8A2D4-2D66-4FBA-B34B-08373C261313}"/>
              </a:ext>
            </a:extLst>
          </p:cNvPr>
          <p:cNvSpPr>
            <a:spLocks noGrp="1"/>
          </p:cNvSpPr>
          <p:nvPr>
            <p:ph type="dt" sz="half" idx="10"/>
          </p:nvPr>
        </p:nvSpPr>
        <p:spPr/>
        <p:txBody>
          <a:bodyPr/>
          <a:lstStyle/>
          <a:p>
            <a:r>
              <a:rPr lang="en-US" dirty="0"/>
              <a:t>6/6/2019</a:t>
            </a:r>
          </a:p>
        </p:txBody>
      </p:sp>
      <p:sp>
        <p:nvSpPr>
          <p:cNvPr id="6" name="Footer Placeholder 5">
            <a:extLst>
              <a:ext uri="{FF2B5EF4-FFF2-40B4-BE49-F238E27FC236}">
                <a16:creationId xmlns:a16="http://schemas.microsoft.com/office/drawing/2014/main" id="{12505992-373F-40F8-9698-F33DC1D491A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EF46321-5EB2-456F-A8FE-130996244FB5}"/>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908690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A1CC5-941F-4E03-ACFC-E90FBB88096D}"/>
              </a:ext>
            </a:extLst>
          </p:cNvPr>
          <p:cNvSpPr>
            <a:spLocks noGrp="1"/>
          </p:cNvSpPr>
          <p:nvPr>
            <p:ph type="title"/>
          </p:nvPr>
        </p:nvSpPr>
        <p:spPr>
          <a:xfrm>
            <a:off x="839788" y="457201"/>
            <a:ext cx="3932237" cy="1260764"/>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8DC88382-4DE6-4F7D-BD56-B03088CDD5E1}"/>
              </a:ext>
            </a:extLst>
          </p:cNvPr>
          <p:cNvSpPr>
            <a:spLocks noGrp="1"/>
          </p:cNvSpPr>
          <p:nvPr>
            <p:ph type="pic" idx="1"/>
          </p:nvPr>
        </p:nvSpPr>
        <p:spPr>
          <a:xfrm>
            <a:off x="5180012" y="72505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B44A9633-5FFF-479B-A661-2DF6ACF7B3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D9F92CA-33D6-4EFD-8E42-8B34698A1591}"/>
              </a:ext>
            </a:extLst>
          </p:cNvPr>
          <p:cNvSpPr>
            <a:spLocks noGrp="1"/>
          </p:cNvSpPr>
          <p:nvPr>
            <p:ph type="dt" sz="half" idx="10"/>
          </p:nvPr>
        </p:nvSpPr>
        <p:spPr/>
        <p:txBody>
          <a:bodyPr/>
          <a:lstStyle/>
          <a:p>
            <a:r>
              <a:rPr lang="en-US" dirty="0"/>
              <a:t>6/6/2019</a:t>
            </a:r>
          </a:p>
        </p:txBody>
      </p:sp>
      <p:sp>
        <p:nvSpPr>
          <p:cNvPr id="6" name="Footer Placeholder 5">
            <a:extLst>
              <a:ext uri="{FF2B5EF4-FFF2-40B4-BE49-F238E27FC236}">
                <a16:creationId xmlns:a16="http://schemas.microsoft.com/office/drawing/2014/main" id="{3EAAAAD8-2AFF-4CF4-80C8-74B79FEB750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92311BC-13A1-42D6-B046-235B34449DFD}"/>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067117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51ED3-8BE0-4264-8326-2282EE3A4B3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1FCC7F1-1BF0-4642-B012-CEA027CB164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45A5D1-6BE9-4308-92E0-5044BBE27063}"/>
              </a:ext>
            </a:extLst>
          </p:cNvPr>
          <p:cNvSpPr>
            <a:spLocks noGrp="1"/>
          </p:cNvSpPr>
          <p:nvPr>
            <p:ph type="dt" sz="half" idx="10"/>
          </p:nvPr>
        </p:nvSpPr>
        <p:spPr/>
        <p:txBody>
          <a:bodyPr/>
          <a:lstStyle/>
          <a:p>
            <a:r>
              <a:rPr lang="en-US" dirty="0"/>
              <a:t>6/6/2019</a:t>
            </a:r>
          </a:p>
        </p:txBody>
      </p:sp>
      <p:sp>
        <p:nvSpPr>
          <p:cNvPr id="5" name="Footer Placeholder 4">
            <a:extLst>
              <a:ext uri="{FF2B5EF4-FFF2-40B4-BE49-F238E27FC236}">
                <a16:creationId xmlns:a16="http://schemas.microsoft.com/office/drawing/2014/main" id="{03C1F4C0-0538-40E0-8EE3-7D2D2F65BED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7799778-E987-43EC-92D2-A12213A2BAA8}"/>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063475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74DA7C7-6C69-4DA4-9088-6BA74AFB384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2CA9A82-B459-4EDF-A9B8-58FAE8C7B61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90DA14-1BFF-4FA6-BFE7-B2AED1423125}"/>
              </a:ext>
            </a:extLst>
          </p:cNvPr>
          <p:cNvSpPr>
            <a:spLocks noGrp="1"/>
          </p:cNvSpPr>
          <p:nvPr>
            <p:ph type="dt" sz="half" idx="10"/>
          </p:nvPr>
        </p:nvSpPr>
        <p:spPr/>
        <p:txBody>
          <a:bodyPr/>
          <a:lstStyle/>
          <a:p>
            <a:r>
              <a:rPr lang="en-US" dirty="0"/>
              <a:t>6/6/2019</a:t>
            </a:r>
          </a:p>
        </p:txBody>
      </p:sp>
      <p:sp>
        <p:nvSpPr>
          <p:cNvPr id="5" name="Footer Placeholder 4">
            <a:extLst>
              <a:ext uri="{FF2B5EF4-FFF2-40B4-BE49-F238E27FC236}">
                <a16:creationId xmlns:a16="http://schemas.microsoft.com/office/drawing/2014/main" id="{CB79DD15-9B20-4C0A-B336-8CEF8990882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BF474A0-612D-4F87-BCA5-18E8ADAB66D1}"/>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966454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31810-288E-4328-9AE1-1F1D1060042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D308F5F-3687-426B-ABD4-7246F12C70FC}"/>
              </a:ext>
            </a:extLst>
          </p:cNvPr>
          <p:cNvSpPr>
            <a:spLocks noGrp="1"/>
          </p:cNvSpPr>
          <p:nvPr>
            <p:ph type="dt" sz="half" idx="10"/>
          </p:nvPr>
        </p:nvSpPr>
        <p:spPr/>
        <p:txBody>
          <a:bodyPr/>
          <a:lstStyle/>
          <a:p>
            <a:r>
              <a:rPr lang="en-US" dirty="0"/>
              <a:t>6/6/2019</a:t>
            </a:r>
          </a:p>
        </p:txBody>
      </p:sp>
      <p:sp>
        <p:nvSpPr>
          <p:cNvPr id="4" name="Footer Placeholder 3">
            <a:extLst>
              <a:ext uri="{FF2B5EF4-FFF2-40B4-BE49-F238E27FC236}">
                <a16:creationId xmlns:a16="http://schemas.microsoft.com/office/drawing/2014/main" id="{ACF0250F-923F-4024-9C4D-4D89DB859D9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46EC5ED-0750-4BD0-AEA5-3AB5CEB29A78}"/>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88373885"/>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25C937-427C-4D6E-8F83-9EF3F0BD6C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6A963E5-204F-42DE-921B-9097D0BCEB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F1376EE5-8312-4FEE-926C-BECE07799E3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6/6/2019</a:t>
            </a:r>
          </a:p>
        </p:txBody>
      </p:sp>
      <p:sp>
        <p:nvSpPr>
          <p:cNvPr id="5" name="Footer Placeholder 4">
            <a:extLst>
              <a:ext uri="{FF2B5EF4-FFF2-40B4-BE49-F238E27FC236}">
                <a16:creationId xmlns:a16="http://schemas.microsoft.com/office/drawing/2014/main" id="{A1AC0EA7-241E-4DB6-9343-B7A153E7433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33206F3-5D95-433F-9866-5E558BF239F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90492206"/>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p:hf sldNum="0" hdr="0" ftr="0" dt="0"/>
  <p:txStyles>
    <p:titleStyle>
      <a:lvl1pPr algn="l" defTabSz="914400" rtl="0" eaLnBrk="1" latinLnBrk="0" hangingPunct="1">
        <a:lnSpc>
          <a:spcPct val="90000"/>
        </a:lnSpc>
        <a:spcBef>
          <a:spcPct val="0"/>
        </a:spcBef>
        <a:buNone/>
        <a:defRPr sz="4400" b="1" kern="1200">
          <a:solidFill>
            <a:schemeClr val="tx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mailto:phyllis.fuller@wisconsin.gov"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mailto:caroline.schultz@wisconsin.gov"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B1457-35E0-409B-98CD-F11D19CA6FA5}"/>
              </a:ext>
            </a:extLst>
          </p:cNvPr>
          <p:cNvSpPr>
            <a:spLocks noGrp="1"/>
          </p:cNvSpPr>
          <p:nvPr>
            <p:ph type="ctrTitle"/>
          </p:nvPr>
        </p:nvSpPr>
        <p:spPr>
          <a:xfrm>
            <a:off x="1163690" y="748765"/>
            <a:ext cx="9864620" cy="4202607"/>
          </a:xfrm>
        </p:spPr>
        <p:txBody>
          <a:bodyPr anchor="t">
            <a:normAutofit fontScale="90000"/>
          </a:bodyPr>
          <a:lstStyle/>
          <a:p>
            <a:r>
              <a:rPr lang="en-US" sz="4400" b="1" cap="none" dirty="0">
                <a:latin typeface="Century Gothic" panose="020B0502020202020204" pitchFamily="34" charset="0"/>
              </a:rPr>
              <a:t>Opportunities and Lessons Learned from the SAVES Grant-Funded Initiative in Child Support</a:t>
            </a:r>
            <a:br>
              <a:rPr lang="en-US" cap="none" dirty="0">
                <a:latin typeface="Century Gothic" panose="020B0502020202020204" pitchFamily="34" charset="0"/>
              </a:rPr>
            </a:br>
            <a:br>
              <a:rPr lang="en-US" cap="none" dirty="0">
                <a:latin typeface="Century Gothic" panose="020B0502020202020204" pitchFamily="34" charset="0"/>
              </a:rPr>
            </a:br>
            <a:r>
              <a:rPr lang="en-US" sz="3100" cap="none" dirty="0">
                <a:latin typeface="Century Gothic" panose="020B0502020202020204" pitchFamily="34" charset="0"/>
              </a:rPr>
              <a:t>Safe Access for Victims’ Economic Security</a:t>
            </a:r>
            <a:br>
              <a:rPr lang="en-US" sz="3100" cap="none" dirty="0">
                <a:latin typeface="Century Gothic" panose="020B0502020202020204" pitchFamily="34" charset="0"/>
              </a:rPr>
            </a:br>
            <a:r>
              <a:rPr lang="en-US" sz="3100" cap="none" dirty="0">
                <a:latin typeface="Century Gothic" panose="020B0502020202020204" pitchFamily="34" charset="0"/>
              </a:rPr>
              <a:t> (SAVES) Demonstration:</a:t>
            </a:r>
            <a:br>
              <a:rPr lang="en-US" sz="3100" cap="none" dirty="0">
                <a:latin typeface="Century Gothic" panose="020B0502020202020204" pitchFamily="34" charset="0"/>
              </a:rPr>
            </a:br>
            <a:br>
              <a:rPr lang="en-US" sz="3100" cap="none" dirty="0">
                <a:latin typeface="Century Gothic" panose="020B0502020202020204" pitchFamily="34" charset="0"/>
              </a:rPr>
            </a:br>
            <a:r>
              <a:rPr lang="en-US" sz="3100" cap="none" dirty="0">
                <a:latin typeface="Century Gothic" panose="020B0502020202020204" pitchFamily="34" charset="0"/>
              </a:rPr>
              <a:t>Wisconsin’s Network For Safety (WINS) In Child Support</a:t>
            </a:r>
          </a:p>
        </p:txBody>
      </p:sp>
    </p:spTree>
    <p:extLst>
      <p:ext uri="{BB962C8B-B14F-4D97-AF65-F5344CB8AC3E}">
        <p14:creationId xmlns:p14="http://schemas.microsoft.com/office/powerpoint/2010/main" val="24920739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BFEA1-1733-4E84-AC9B-00332465DEEB}"/>
              </a:ext>
            </a:extLst>
          </p:cNvPr>
          <p:cNvSpPr>
            <a:spLocks noGrp="1"/>
          </p:cNvSpPr>
          <p:nvPr>
            <p:ph type="title"/>
          </p:nvPr>
        </p:nvSpPr>
        <p:spPr>
          <a:xfrm>
            <a:off x="1142254" y="584200"/>
            <a:ext cx="8761413" cy="896257"/>
          </a:xfrm>
        </p:spPr>
        <p:txBody>
          <a:bodyPr>
            <a:normAutofit/>
          </a:bodyPr>
          <a:lstStyle/>
          <a:p>
            <a:r>
              <a:rPr lang="en-US" sz="3200" cap="none" dirty="0">
                <a:latin typeface="Century Gothic" panose="020B0502020202020204" pitchFamily="34" charset="0"/>
              </a:rPr>
              <a:t>SAVES Demonstration</a:t>
            </a:r>
          </a:p>
        </p:txBody>
      </p:sp>
      <p:sp>
        <p:nvSpPr>
          <p:cNvPr id="3" name="Content Placeholder 2">
            <a:extLst>
              <a:ext uri="{FF2B5EF4-FFF2-40B4-BE49-F238E27FC236}">
                <a16:creationId xmlns:a16="http://schemas.microsoft.com/office/drawing/2014/main" id="{8FD4C354-383A-226C-2754-CAC94ACA84B1}"/>
              </a:ext>
            </a:extLst>
          </p:cNvPr>
          <p:cNvSpPr>
            <a:spLocks noGrp="1"/>
          </p:cNvSpPr>
          <p:nvPr>
            <p:ph idx="1"/>
          </p:nvPr>
        </p:nvSpPr>
        <p:spPr>
          <a:xfrm>
            <a:off x="1154954" y="1618673"/>
            <a:ext cx="9108162" cy="4655127"/>
          </a:xfrm>
        </p:spPr>
        <p:txBody>
          <a:bodyPr>
            <a:noAutofit/>
          </a:bodyPr>
          <a:lstStyle/>
          <a:p>
            <a:pPr marL="0" indent="0">
              <a:buNone/>
            </a:pPr>
            <a:r>
              <a:rPr lang="en-US" sz="2200" b="1" dirty="0"/>
              <a:t>Section 1115 grant</a:t>
            </a:r>
          </a:p>
          <a:p>
            <a:pPr marL="548640" lvl="1">
              <a:spcBef>
                <a:spcPts val="600"/>
              </a:spcBef>
              <a:buSzPct val="80000"/>
            </a:pPr>
            <a:r>
              <a:rPr lang="en-US" sz="2200" dirty="0"/>
              <a:t>Other grantees are Colorado, Georgia, Michigan, Minnesota, Missouri, New York, Ohio, Oklahoma, Texas, Virginia, Washington, and the Lac Courte Oreilles tribe.</a:t>
            </a:r>
          </a:p>
          <a:p>
            <a:pPr marL="320040" lvl="1" indent="0">
              <a:spcBef>
                <a:spcPts val="600"/>
              </a:spcBef>
              <a:buSzPct val="80000"/>
              <a:buNone/>
            </a:pPr>
            <a:endParaRPr lang="en-US" sz="2200" dirty="0"/>
          </a:p>
          <a:p>
            <a:pPr marL="0" indent="0">
              <a:spcBef>
                <a:spcPts val="0"/>
              </a:spcBef>
              <a:buNone/>
            </a:pPr>
            <a:r>
              <a:rPr lang="en-US" sz="2200" b="1" dirty="0"/>
              <a:t>Learning agenda</a:t>
            </a:r>
          </a:p>
          <a:p>
            <a:pPr marL="548640">
              <a:spcBef>
                <a:spcPts val="600"/>
              </a:spcBef>
              <a:buSzPct val="80000"/>
            </a:pPr>
            <a:r>
              <a:rPr lang="en-US" sz="2200" dirty="0"/>
              <a:t>Design and test practices for safer access to child support for domestic abuse victims.</a:t>
            </a:r>
          </a:p>
          <a:p>
            <a:pPr marL="548640">
              <a:spcBef>
                <a:spcPts val="600"/>
              </a:spcBef>
              <a:buSzPct val="80000"/>
            </a:pPr>
            <a:r>
              <a:rPr lang="en-US" sz="2200" dirty="0"/>
              <a:t>Identify opportunities/barriers to address child support during protective order hearings and to address parenting time during child support hearings. </a:t>
            </a:r>
          </a:p>
        </p:txBody>
      </p:sp>
    </p:spTree>
    <p:extLst>
      <p:ext uri="{BB962C8B-B14F-4D97-AF65-F5344CB8AC3E}">
        <p14:creationId xmlns:p14="http://schemas.microsoft.com/office/powerpoint/2010/main" val="20161181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86434-2FA4-54DE-3D6B-5A4E72FE42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9B28CD-2BD5-7A20-01A7-03A19E898BDF}"/>
              </a:ext>
            </a:extLst>
          </p:cNvPr>
          <p:cNvSpPr>
            <a:spLocks noGrp="1"/>
          </p:cNvSpPr>
          <p:nvPr>
            <p:ph type="title"/>
          </p:nvPr>
        </p:nvSpPr>
        <p:spPr>
          <a:xfrm>
            <a:off x="1154954" y="417946"/>
            <a:ext cx="8761413" cy="896257"/>
          </a:xfrm>
        </p:spPr>
        <p:txBody>
          <a:bodyPr>
            <a:normAutofit/>
          </a:bodyPr>
          <a:lstStyle/>
          <a:p>
            <a:r>
              <a:rPr lang="en-US" sz="3200" cap="none" dirty="0">
                <a:latin typeface="Century Gothic" panose="020B0502020202020204" pitchFamily="34" charset="0"/>
              </a:rPr>
              <a:t>Why Wisconsin Pursued this Grant</a:t>
            </a:r>
          </a:p>
        </p:txBody>
      </p:sp>
      <p:sp>
        <p:nvSpPr>
          <p:cNvPr id="3" name="Content Placeholder 2">
            <a:extLst>
              <a:ext uri="{FF2B5EF4-FFF2-40B4-BE49-F238E27FC236}">
                <a16:creationId xmlns:a16="http://schemas.microsoft.com/office/drawing/2014/main" id="{A4DDE78C-F53D-A7FE-35A0-4753CE3B1333}"/>
              </a:ext>
            </a:extLst>
          </p:cNvPr>
          <p:cNvSpPr>
            <a:spLocks noGrp="1"/>
          </p:cNvSpPr>
          <p:nvPr>
            <p:ph idx="1"/>
          </p:nvPr>
        </p:nvSpPr>
        <p:spPr>
          <a:xfrm>
            <a:off x="1154954" y="1463963"/>
            <a:ext cx="9108162" cy="4643582"/>
          </a:xfrm>
        </p:spPr>
        <p:txBody>
          <a:bodyPr>
            <a:noAutofit/>
          </a:bodyPr>
          <a:lstStyle/>
          <a:p>
            <a:pPr marL="0" indent="0">
              <a:buNone/>
            </a:pPr>
            <a:r>
              <a:rPr lang="en-US" sz="2200" b="1" dirty="0"/>
              <a:t>Built on prior/concurrent WI initiatives</a:t>
            </a:r>
          </a:p>
          <a:p>
            <a:pPr marL="548640" lvl="1">
              <a:spcBef>
                <a:spcPts val="1200"/>
              </a:spcBef>
              <a:buSzPct val="80000"/>
            </a:pPr>
            <a:r>
              <a:rPr lang="en-US" sz="2200" dirty="0"/>
              <a:t>A statewide task force identified risks and opportunities for domestic violence (DV) victims who are navigating the child support process – focused on getting better outcomes for parents, children, and the state. </a:t>
            </a:r>
          </a:p>
          <a:p>
            <a:pPr marL="548640" lvl="1">
              <a:spcBef>
                <a:spcPts val="1200"/>
              </a:spcBef>
              <a:buSzPct val="80000"/>
            </a:pPr>
            <a:r>
              <a:rPr lang="en-US" sz="2200" dirty="0"/>
              <a:t>Other special projects were focused on NCP employment and fairness in the child support process; these insights have informed Wisconsin’s SAVES grant strategies.</a:t>
            </a:r>
          </a:p>
          <a:p>
            <a:pPr marL="0" indent="0">
              <a:spcBef>
                <a:spcPts val="1800"/>
              </a:spcBef>
              <a:buNone/>
            </a:pPr>
            <a:r>
              <a:rPr lang="en-US" sz="2200" b="1" dirty="0"/>
              <a:t>Influential data </a:t>
            </a:r>
          </a:p>
          <a:p>
            <a:pPr marL="548640">
              <a:buSzPct val="80000"/>
            </a:pPr>
            <a:r>
              <a:rPr lang="en-US" sz="2200" dirty="0"/>
              <a:t>Prevalence of DV and its financial costs in WI.</a:t>
            </a:r>
          </a:p>
          <a:p>
            <a:pPr marL="548640">
              <a:spcBef>
                <a:spcPts val="600"/>
              </a:spcBef>
              <a:buSzPct val="80000"/>
            </a:pPr>
            <a:r>
              <a:rPr lang="en-US" sz="2200" dirty="0"/>
              <a:t>Research on the role of the child support program in DV situations.</a:t>
            </a:r>
          </a:p>
        </p:txBody>
      </p:sp>
    </p:spTree>
    <p:extLst>
      <p:ext uri="{BB962C8B-B14F-4D97-AF65-F5344CB8AC3E}">
        <p14:creationId xmlns:p14="http://schemas.microsoft.com/office/powerpoint/2010/main" val="19838780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D725F0-7B14-0D1D-B5EF-B5BF22D0CB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F7AD33-84E8-3940-8639-9CE2047B4710}"/>
              </a:ext>
            </a:extLst>
          </p:cNvPr>
          <p:cNvSpPr>
            <a:spLocks noGrp="1"/>
          </p:cNvSpPr>
          <p:nvPr>
            <p:ph type="title"/>
          </p:nvPr>
        </p:nvSpPr>
        <p:spPr>
          <a:xfrm>
            <a:off x="1184498" y="405313"/>
            <a:ext cx="8622867" cy="896257"/>
          </a:xfrm>
        </p:spPr>
        <p:txBody>
          <a:bodyPr>
            <a:normAutofit/>
          </a:bodyPr>
          <a:lstStyle/>
          <a:p>
            <a:r>
              <a:rPr lang="en-US" sz="3200" cap="none" dirty="0">
                <a:latin typeface="Century Gothic" panose="020B0502020202020204" pitchFamily="34" charset="0"/>
              </a:rPr>
              <a:t>5-Year Grant Timeline</a:t>
            </a:r>
          </a:p>
        </p:txBody>
      </p:sp>
      <p:sp>
        <p:nvSpPr>
          <p:cNvPr id="3" name="Content Placeholder 2">
            <a:extLst>
              <a:ext uri="{FF2B5EF4-FFF2-40B4-BE49-F238E27FC236}">
                <a16:creationId xmlns:a16="http://schemas.microsoft.com/office/drawing/2014/main" id="{62DD1B25-3B69-6B7D-77A9-90B9123DE085}"/>
              </a:ext>
            </a:extLst>
          </p:cNvPr>
          <p:cNvSpPr>
            <a:spLocks noGrp="1"/>
          </p:cNvSpPr>
          <p:nvPr>
            <p:ph idx="1"/>
          </p:nvPr>
        </p:nvSpPr>
        <p:spPr>
          <a:xfrm>
            <a:off x="1184498" y="1407621"/>
            <a:ext cx="9455793" cy="4596937"/>
          </a:xfrm>
        </p:spPr>
        <p:txBody>
          <a:bodyPr>
            <a:noAutofit/>
          </a:bodyPr>
          <a:lstStyle/>
          <a:p>
            <a:pPr marL="0" indent="0">
              <a:buNone/>
            </a:pPr>
            <a:r>
              <a:rPr lang="en-US" sz="2200" b="1" dirty="0"/>
              <a:t>2022-2023</a:t>
            </a:r>
          </a:p>
          <a:p>
            <a:pPr marL="0" indent="0">
              <a:spcBef>
                <a:spcPts val="600"/>
              </a:spcBef>
              <a:spcAft>
                <a:spcPts val="1800"/>
              </a:spcAft>
              <a:buNone/>
            </a:pPr>
            <a:r>
              <a:rPr lang="en-US" sz="2200" dirty="0"/>
              <a:t>Partnering with DV service providers, local economic support/benefit programs, and local judicial officials. Designing and piloting new practices.</a:t>
            </a:r>
          </a:p>
          <a:p>
            <a:pPr marL="0" indent="0">
              <a:buNone/>
            </a:pPr>
            <a:r>
              <a:rPr lang="en-US" sz="2200" b="1" dirty="0"/>
              <a:t>2024-2025</a:t>
            </a:r>
          </a:p>
          <a:p>
            <a:pPr marL="0" indent="0">
              <a:spcBef>
                <a:spcPts val="600"/>
              </a:spcBef>
              <a:spcAft>
                <a:spcPts val="1800"/>
              </a:spcAft>
              <a:buNone/>
            </a:pPr>
            <a:r>
              <a:rPr lang="en-US" sz="2200" dirty="0"/>
              <a:t>Refining and expanding safety practices. Collecting data on DV screening, good cause and cooperation, and participant outcomes.  Incorporating insights from the project into program policy guidance. Beginning to share lessons and how-to materials with other counties.</a:t>
            </a:r>
          </a:p>
          <a:p>
            <a:pPr marL="0" indent="0">
              <a:buNone/>
            </a:pPr>
            <a:r>
              <a:rPr lang="en-US" sz="2200" b="1" dirty="0"/>
              <a:t>2026-2027</a:t>
            </a:r>
          </a:p>
          <a:p>
            <a:pPr marL="0" indent="0">
              <a:spcBef>
                <a:spcPts val="600"/>
              </a:spcBef>
              <a:buNone/>
            </a:pPr>
            <a:r>
              <a:rPr lang="en-US" sz="2200" dirty="0"/>
              <a:t>Expanding, further refining, and replicating safety practices statewide. </a:t>
            </a:r>
            <a:endParaRPr lang="en-US" sz="2200" b="1" dirty="0"/>
          </a:p>
        </p:txBody>
      </p:sp>
    </p:spTree>
    <p:extLst>
      <p:ext uri="{BB962C8B-B14F-4D97-AF65-F5344CB8AC3E}">
        <p14:creationId xmlns:p14="http://schemas.microsoft.com/office/powerpoint/2010/main" val="1494234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BFEA1-1733-4E84-AC9B-00332465DEEB}"/>
              </a:ext>
            </a:extLst>
          </p:cNvPr>
          <p:cNvSpPr>
            <a:spLocks noGrp="1"/>
          </p:cNvSpPr>
          <p:nvPr>
            <p:ph type="title"/>
          </p:nvPr>
        </p:nvSpPr>
        <p:spPr>
          <a:xfrm>
            <a:off x="987552" y="657308"/>
            <a:ext cx="8928815" cy="1171492"/>
          </a:xfrm>
        </p:spPr>
        <p:txBody>
          <a:bodyPr>
            <a:normAutofit/>
          </a:bodyPr>
          <a:lstStyle/>
          <a:p>
            <a:r>
              <a:rPr lang="en-US" sz="3200" cap="none" dirty="0">
                <a:latin typeface="Century Gothic" panose="020B0502020202020204" pitchFamily="34" charset="0"/>
              </a:rPr>
              <a:t>Core Implementation Activities</a:t>
            </a:r>
          </a:p>
        </p:txBody>
      </p:sp>
      <p:sp>
        <p:nvSpPr>
          <p:cNvPr id="3" name="Content Placeholder 2">
            <a:extLst>
              <a:ext uri="{FF2B5EF4-FFF2-40B4-BE49-F238E27FC236}">
                <a16:creationId xmlns:a16="http://schemas.microsoft.com/office/drawing/2014/main" id="{8FD4C354-383A-226C-2754-CAC94ACA84B1}"/>
              </a:ext>
            </a:extLst>
          </p:cNvPr>
          <p:cNvSpPr>
            <a:spLocks noGrp="1"/>
          </p:cNvSpPr>
          <p:nvPr>
            <p:ph idx="1"/>
          </p:nvPr>
        </p:nvSpPr>
        <p:spPr>
          <a:xfrm>
            <a:off x="987552" y="1828800"/>
            <a:ext cx="9528048" cy="4371892"/>
          </a:xfrm>
        </p:spPr>
        <p:txBody>
          <a:bodyPr>
            <a:normAutofit/>
          </a:bodyPr>
          <a:lstStyle/>
          <a:p>
            <a:pPr>
              <a:buSzPct val="70000"/>
            </a:pPr>
            <a:r>
              <a:rPr lang="en-US" sz="2300" dirty="0"/>
              <a:t>Screening for and documenting the occurrence of DV among participants.</a:t>
            </a:r>
          </a:p>
          <a:p>
            <a:pPr>
              <a:buSzPct val="70000"/>
            </a:pPr>
            <a:r>
              <a:rPr lang="en-US" sz="2300" dirty="0"/>
              <a:t>Planning and taking child support steps combined with safety measures. </a:t>
            </a:r>
          </a:p>
          <a:p>
            <a:pPr>
              <a:buSzPct val="70000"/>
            </a:pPr>
            <a:r>
              <a:rPr lang="en-US" sz="2300" dirty="0"/>
              <a:t>Strategizing and troubleshooting for real case scenarios.</a:t>
            </a:r>
          </a:p>
          <a:p>
            <a:pPr>
              <a:buSzPct val="70000"/>
            </a:pPr>
            <a:r>
              <a:rPr lang="en-US" sz="2300" dirty="0"/>
              <a:t>Training CSA staff and partners.</a:t>
            </a:r>
          </a:p>
          <a:p>
            <a:pPr>
              <a:buSzPct val="70000"/>
            </a:pPr>
            <a:r>
              <a:rPr lang="en-US" sz="2300" dirty="0"/>
              <a:t>Reviewing policies and procedures. Identifying ways to scale up/replicate safety practices among other CSAs.</a:t>
            </a:r>
          </a:p>
        </p:txBody>
      </p:sp>
    </p:spTree>
    <p:extLst>
      <p:ext uri="{BB962C8B-B14F-4D97-AF65-F5344CB8AC3E}">
        <p14:creationId xmlns:p14="http://schemas.microsoft.com/office/powerpoint/2010/main" val="6780782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B7211-B069-1D1C-57D0-8E30F9AA73F5}"/>
              </a:ext>
            </a:extLst>
          </p:cNvPr>
          <p:cNvSpPr>
            <a:spLocks noGrp="1"/>
          </p:cNvSpPr>
          <p:nvPr>
            <p:ph type="title"/>
          </p:nvPr>
        </p:nvSpPr>
        <p:spPr>
          <a:xfrm>
            <a:off x="1076727" y="525354"/>
            <a:ext cx="10491692" cy="1112946"/>
          </a:xfrm>
        </p:spPr>
        <p:txBody>
          <a:bodyPr>
            <a:normAutofit/>
          </a:bodyPr>
          <a:lstStyle/>
          <a:p>
            <a:r>
              <a:rPr lang="en-US" sz="3200" cap="none" dirty="0">
                <a:latin typeface="Century Gothic" panose="020B0502020202020204" pitchFamily="34" charset="0"/>
              </a:rPr>
              <a:t>Mid-Implementation Pivots</a:t>
            </a:r>
          </a:p>
        </p:txBody>
      </p:sp>
      <p:sp>
        <p:nvSpPr>
          <p:cNvPr id="3" name="Content Placeholder 2">
            <a:extLst>
              <a:ext uri="{FF2B5EF4-FFF2-40B4-BE49-F238E27FC236}">
                <a16:creationId xmlns:a16="http://schemas.microsoft.com/office/drawing/2014/main" id="{2557B03A-A525-4C46-69E0-F817F2B1636C}"/>
              </a:ext>
            </a:extLst>
          </p:cNvPr>
          <p:cNvSpPr>
            <a:spLocks noGrp="1"/>
          </p:cNvSpPr>
          <p:nvPr>
            <p:ph idx="1"/>
          </p:nvPr>
        </p:nvSpPr>
        <p:spPr>
          <a:xfrm>
            <a:off x="1076727" y="1638300"/>
            <a:ext cx="8773855" cy="4176832"/>
          </a:xfrm>
        </p:spPr>
        <p:txBody>
          <a:bodyPr>
            <a:normAutofit/>
          </a:bodyPr>
          <a:lstStyle/>
          <a:p>
            <a:pPr>
              <a:buSzPct val="70000"/>
            </a:pPr>
            <a:r>
              <a:rPr lang="en-US" sz="2200" dirty="0"/>
              <a:t>Initial focus was on facilitating Good Cause claims, but transitioned into focusing on “yellow light” (proceed with caution) approaches to help victims navigate child support cooperation.</a:t>
            </a:r>
          </a:p>
          <a:p>
            <a:pPr>
              <a:buSzPct val="70000"/>
            </a:pPr>
            <a:r>
              <a:rPr lang="en-US" sz="2200" dirty="0"/>
              <a:t>Increasing focus on offering safety options/measures to all participants (not always having to determine which safety concerns are authentic).</a:t>
            </a:r>
          </a:p>
          <a:p>
            <a:pPr>
              <a:buSzPct val="70000"/>
            </a:pPr>
            <a:r>
              <a:rPr lang="en-US" sz="2200" dirty="0"/>
              <a:t>Compensating for reduced capacity of local DV service providers – led to increased focus on safety planning between participants and child support staff. </a:t>
            </a:r>
          </a:p>
          <a:p>
            <a:pPr>
              <a:buSzPct val="70000"/>
            </a:pPr>
            <a:r>
              <a:rPr lang="en-US" sz="2200" dirty="0"/>
              <a:t>Growing recognition of and response to participants who are navigating Family Court “pro se” (without counsel).</a:t>
            </a:r>
          </a:p>
          <a:p>
            <a:pPr>
              <a:buSzPct val="70000"/>
            </a:pPr>
            <a:endParaRPr lang="en-US" sz="2200" dirty="0"/>
          </a:p>
        </p:txBody>
      </p:sp>
    </p:spTree>
    <p:extLst>
      <p:ext uri="{BB962C8B-B14F-4D97-AF65-F5344CB8AC3E}">
        <p14:creationId xmlns:p14="http://schemas.microsoft.com/office/powerpoint/2010/main" val="23408149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0EAF3-6146-19C7-A83D-7A28A9E69394}"/>
              </a:ext>
            </a:extLst>
          </p:cNvPr>
          <p:cNvSpPr>
            <a:spLocks noGrp="1"/>
          </p:cNvSpPr>
          <p:nvPr>
            <p:ph type="title"/>
          </p:nvPr>
        </p:nvSpPr>
        <p:spPr>
          <a:xfrm>
            <a:off x="1154953" y="166255"/>
            <a:ext cx="10843083" cy="2059718"/>
          </a:xfrm>
        </p:spPr>
        <p:txBody>
          <a:bodyPr>
            <a:noAutofit/>
          </a:bodyPr>
          <a:lstStyle/>
          <a:p>
            <a:pPr>
              <a:spcBef>
                <a:spcPts val="600"/>
              </a:spcBef>
              <a:spcAft>
                <a:spcPts val="600"/>
              </a:spcAft>
            </a:pPr>
            <a:r>
              <a:rPr lang="en-US" sz="3200" cap="none" dirty="0">
                <a:latin typeface="Century Gothic" panose="020B0502020202020204" pitchFamily="34" charset="0"/>
              </a:rPr>
              <a:t>Yellow Light (Proceed with Caution)</a:t>
            </a:r>
            <a:br>
              <a:rPr lang="en-US" sz="3100" cap="none" dirty="0">
                <a:latin typeface="Century Gothic" panose="020B0502020202020204" pitchFamily="34" charset="0"/>
              </a:rPr>
            </a:br>
            <a:br>
              <a:rPr lang="en-US" sz="800" cap="none" dirty="0">
                <a:latin typeface="Century Gothic" panose="020B0502020202020204" pitchFamily="34" charset="0"/>
              </a:rPr>
            </a:br>
            <a:r>
              <a:rPr lang="en-US" sz="3200" cap="none" dirty="0">
                <a:latin typeface="Century Gothic" panose="020B0502020202020204" pitchFamily="34" charset="0"/>
              </a:rPr>
              <a:t>Framework for Addressing DV Safety Concerns</a:t>
            </a:r>
          </a:p>
        </p:txBody>
      </p:sp>
      <p:sp>
        <p:nvSpPr>
          <p:cNvPr id="3" name="Content Placeholder 2">
            <a:extLst>
              <a:ext uri="{FF2B5EF4-FFF2-40B4-BE49-F238E27FC236}">
                <a16:creationId xmlns:a16="http://schemas.microsoft.com/office/drawing/2014/main" id="{A48BC1D7-D1E2-311A-6724-D2D77D5E9119}"/>
              </a:ext>
            </a:extLst>
          </p:cNvPr>
          <p:cNvSpPr>
            <a:spLocks noGrp="1"/>
          </p:cNvSpPr>
          <p:nvPr>
            <p:ph idx="1"/>
          </p:nvPr>
        </p:nvSpPr>
        <p:spPr>
          <a:xfrm>
            <a:off x="1257075" y="2073572"/>
            <a:ext cx="8761413" cy="4126055"/>
          </a:xfrm>
        </p:spPr>
        <p:txBody>
          <a:bodyPr>
            <a:normAutofit/>
          </a:bodyPr>
          <a:lstStyle/>
          <a:p>
            <a:pPr marL="342900" marR="0" lvl="0" indent="-342900">
              <a:spcBef>
                <a:spcPts val="0"/>
              </a:spcBef>
              <a:spcAft>
                <a:spcPts val="1200"/>
              </a:spcAft>
              <a:buFont typeface="+mj-lt"/>
              <a:buAutoNum type="arabicPeriod"/>
            </a:pPr>
            <a:r>
              <a:rPr lang="en-US" sz="2400" dirty="0">
                <a:effectLst/>
                <a:latin typeface="+mj-lt"/>
                <a:ea typeface="Times New Roman" panose="02020603050405020304" pitchFamily="18" charset="0"/>
                <a:cs typeface="Aptos" panose="020B0004020202020204" pitchFamily="34" charset="0"/>
              </a:rPr>
              <a:t>Recognize signs of DV and DV-related aftereffects.</a:t>
            </a:r>
          </a:p>
          <a:p>
            <a:pPr marL="342900" marR="0" lvl="0" indent="-342900">
              <a:spcBef>
                <a:spcPts val="0"/>
              </a:spcBef>
              <a:spcAft>
                <a:spcPts val="1200"/>
              </a:spcAft>
              <a:buFont typeface="+mj-lt"/>
              <a:buAutoNum type="arabicPeriod"/>
            </a:pPr>
            <a:r>
              <a:rPr lang="en-US" sz="2400" dirty="0">
                <a:effectLst/>
                <a:latin typeface="+mj-lt"/>
                <a:ea typeface="Times New Roman" panose="02020603050405020304" pitchFamily="18" charset="0"/>
                <a:cs typeface="Aptos" panose="020B0004020202020204" pitchFamily="34" charset="0"/>
              </a:rPr>
              <a:t>Create openings for disclosure.</a:t>
            </a:r>
            <a:endParaRPr lang="en-US" sz="2400" i="1" dirty="0">
              <a:effectLst/>
              <a:latin typeface="+mj-lt"/>
              <a:ea typeface="Times New Roman" panose="02020603050405020304" pitchFamily="18" charset="0"/>
              <a:cs typeface="Aptos" panose="020B0004020202020204" pitchFamily="34" charset="0"/>
            </a:endParaRPr>
          </a:p>
          <a:p>
            <a:pPr marL="342900" marR="0" lvl="0" indent="-342900">
              <a:spcBef>
                <a:spcPts val="0"/>
              </a:spcBef>
              <a:spcAft>
                <a:spcPts val="1200"/>
              </a:spcAft>
              <a:buFont typeface="+mj-lt"/>
              <a:buAutoNum type="arabicPeriod"/>
            </a:pPr>
            <a:r>
              <a:rPr lang="en-US" sz="2400" dirty="0">
                <a:effectLst/>
                <a:latin typeface="+mj-lt"/>
                <a:ea typeface="Times New Roman" panose="02020603050405020304" pitchFamily="18" charset="0"/>
                <a:cs typeface="Aptos" panose="020B0004020202020204" pitchFamily="34" charset="0"/>
              </a:rPr>
              <a:t>Ongoing:   Let the participant choose from options to pursue child support more safely.  </a:t>
            </a:r>
            <a:r>
              <a:rPr lang="en-US" sz="2400" dirty="0">
                <a:latin typeface="+mj-lt"/>
                <a:ea typeface="Times New Roman" panose="02020603050405020304" pitchFamily="18" charset="0"/>
                <a:cs typeface="Aptos" panose="020B0004020202020204" pitchFamily="34" charset="0"/>
              </a:rPr>
              <a:t>Take precautions and explain their limits.  </a:t>
            </a:r>
            <a:endParaRPr lang="en-US" sz="2400" dirty="0">
              <a:effectLst/>
              <a:latin typeface="+mj-lt"/>
              <a:ea typeface="Aptos" panose="020B0004020202020204" pitchFamily="34" charset="0"/>
              <a:cs typeface="Aptos" panose="020B0004020202020204" pitchFamily="34" charset="0"/>
            </a:endParaRPr>
          </a:p>
          <a:p>
            <a:pPr marL="342900" marR="0" lvl="0" indent="-342900">
              <a:spcBef>
                <a:spcPts val="0"/>
              </a:spcBef>
              <a:spcAft>
                <a:spcPts val="1200"/>
              </a:spcAft>
              <a:buFont typeface="+mj-lt"/>
              <a:buAutoNum type="arabicPeriod"/>
            </a:pPr>
            <a:r>
              <a:rPr lang="en-US" sz="2400" dirty="0">
                <a:effectLst/>
                <a:latin typeface="+mj-lt"/>
                <a:ea typeface="Times New Roman" panose="02020603050405020304" pitchFamily="18" charset="0"/>
                <a:cs typeface="Aptos" panose="020B0004020202020204" pitchFamily="34" charset="0"/>
              </a:rPr>
              <a:t>Give referrals to DV services.</a:t>
            </a:r>
            <a:endParaRPr lang="en-US" sz="2400" dirty="0">
              <a:effectLst/>
              <a:latin typeface="+mj-lt"/>
              <a:ea typeface="Aptos" panose="020B0004020202020204" pitchFamily="34" charset="0"/>
              <a:cs typeface="Aptos" panose="020B0004020202020204" pitchFamily="34" charset="0"/>
            </a:endParaRPr>
          </a:p>
          <a:p>
            <a:pPr marL="342900" indent="-342900">
              <a:spcBef>
                <a:spcPts val="0"/>
              </a:spcBef>
              <a:spcAft>
                <a:spcPts val="1200"/>
              </a:spcAft>
              <a:buFont typeface="+mj-lt"/>
              <a:buAutoNum type="arabicPeriod"/>
            </a:pPr>
            <a:r>
              <a:rPr lang="en-US" sz="2400" dirty="0">
                <a:latin typeface="+mj-lt"/>
                <a:ea typeface="Aptos" panose="020B0004020202020204" pitchFamily="34" charset="0"/>
                <a:cs typeface="Aptos" panose="020B0004020202020204" pitchFamily="34" charset="0"/>
              </a:rPr>
              <a:t>Use program materials and policies to increase safety, clarity.</a:t>
            </a:r>
          </a:p>
          <a:p>
            <a:pPr marL="0" marR="0" lvl="0" indent="0">
              <a:spcBef>
                <a:spcPts val="0"/>
              </a:spcBef>
              <a:spcAft>
                <a:spcPts val="0"/>
              </a:spcAft>
              <a:buNone/>
            </a:pPr>
            <a:endParaRPr lang="en-US" sz="2400" dirty="0">
              <a:effectLst/>
              <a:latin typeface="+mj-lt"/>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27296707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251BDD0-504F-4F2A-3C46-B57B7E1EEEE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0974B72-F1DD-FE7E-AE6C-E1487B125A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a:extLst>
              <a:ext uri="{FF2B5EF4-FFF2-40B4-BE49-F238E27FC236}">
                <a16:creationId xmlns:a16="http://schemas.microsoft.com/office/drawing/2014/main" id="{6A664DD2-BE98-B77C-406B-6ADAC9EF2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3A97AC92-9FA4-4CDD-A8B7-A517315D1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9300ACD7-983E-E181-ABCF-49B4F203C6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2CB375D0-D821-91C2-36AB-72AE653442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D8467C49-598F-6C11-0587-DDE0B0965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30E96772-F25E-B08B-0F45-B9F4B6C171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D35A67A-09F3-1647-2568-D69392237550}"/>
              </a:ext>
            </a:extLst>
          </p:cNvPr>
          <p:cNvSpPr>
            <a:spLocks noGrp="1"/>
          </p:cNvSpPr>
          <p:nvPr>
            <p:ph type="title"/>
          </p:nvPr>
        </p:nvSpPr>
        <p:spPr>
          <a:xfrm>
            <a:off x="290945" y="586855"/>
            <a:ext cx="3377143" cy="3748885"/>
          </a:xfrm>
        </p:spPr>
        <p:txBody>
          <a:bodyPr anchor="b">
            <a:normAutofit/>
          </a:bodyPr>
          <a:lstStyle/>
          <a:p>
            <a:r>
              <a:rPr lang="en-US" sz="3100" cap="none" dirty="0">
                <a:solidFill>
                  <a:srgbClr val="FFFFFF"/>
                </a:solidFill>
                <a:latin typeface="Century Gothic" panose="020B0502020202020204" pitchFamily="34" charset="0"/>
              </a:rPr>
              <a:t>Replication Big Steps:</a:t>
            </a:r>
            <a:br>
              <a:rPr lang="en-US" sz="3100" cap="none" dirty="0">
                <a:solidFill>
                  <a:srgbClr val="FFFFFF"/>
                </a:solidFill>
                <a:latin typeface="Century Gothic" panose="020B0502020202020204" pitchFamily="34" charset="0"/>
              </a:rPr>
            </a:br>
            <a:br>
              <a:rPr lang="en-US" sz="3100" cap="none" dirty="0">
                <a:solidFill>
                  <a:srgbClr val="FFFFFF"/>
                </a:solidFill>
                <a:latin typeface="Century Gothic" panose="020B0502020202020204" pitchFamily="34" charset="0"/>
              </a:rPr>
            </a:br>
            <a:r>
              <a:rPr lang="en-US" sz="3100" cap="none" dirty="0">
                <a:solidFill>
                  <a:srgbClr val="FFFFFF"/>
                </a:solidFill>
                <a:latin typeface="Century Gothic" panose="020B0502020202020204" pitchFamily="34" charset="0"/>
              </a:rPr>
              <a:t>How CSAs Can Hit the Ground Running</a:t>
            </a:r>
          </a:p>
        </p:txBody>
      </p:sp>
      <p:sp>
        <p:nvSpPr>
          <p:cNvPr id="3" name="Content Placeholder 2">
            <a:extLst>
              <a:ext uri="{FF2B5EF4-FFF2-40B4-BE49-F238E27FC236}">
                <a16:creationId xmlns:a16="http://schemas.microsoft.com/office/drawing/2014/main" id="{948BC6CE-1F69-3234-2725-FB66E8DFDC4F}"/>
              </a:ext>
            </a:extLst>
          </p:cNvPr>
          <p:cNvSpPr>
            <a:spLocks noGrp="1"/>
          </p:cNvSpPr>
          <p:nvPr>
            <p:ph idx="1"/>
          </p:nvPr>
        </p:nvSpPr>
        <p:spPr>
          <a:xfrm>
            <a:off x="4655128" y="774700"/>
            <a:ext cx="6927272" cy="5612245"/>
          </a:xfrm>
        </p:spPr>
        <p:txBody>
          <a:bodyPr anchor="ctr">
            <a:normAutofit/>
          </a:bodyPr>
          <a:lstStyle/>
          <a:p>
            <a:r>
              <a:rPr lang="en-US" sz="2200" dirty="0"/>
              <a:t>Require CSA staff to offer participants all safety options that are permitted by federal and state policy. </a:t>
            </a:r>
          </a:p>
          <a:p>
            <a:pPr>
              <a:spcBef>
                <a:spcPts val="1800"/>
              </a:spcBef>
            </a:pPr>
            <a:r>
              <a:rPr lang="en-US" sz="2200" dirty="0"/>
              <a:t>Clarify which safety options require participants to provide external documentation. Offer participants instructions or help getting documentation. </a:t>
            </a:r>
          </a:p>
          <a:p>
            <a:pPr>
              <a:spcBef>
                <a:spcPts val="1800"/>
              </a:spcBef>
            </a:pPr>
            <a:r>
              <a:rPr lang="en-US" sz="2200" dirty="0"/>
              <a:t>Seek cooperative agreements with local judicial officials/staff to use safety protocols, such as protecting address/whereabouts information for participants who have safety concerns. </a:t>
            </a:r>
          </a:p>
          <a:p>
            <a:pPr>
              <a:spcBef>
                <a:spcPts val="1800"/>
              </a:spcBef>
            </a:pPr>
            <a:r>
              <a:rPr lang="en-US" sz="2200" dirty="0"/>
              <a:t>Ask local domestic violence service providers what they wish their clients knew about navigating family court and child support processes. Find ways to get this information to all child support program participants.</a:t>
            </a:r>
          </a:p>
        </p:txBody>
      </p:sp>
    </p:spTree>
    <p:extLst>
      <p:ext uri="{BB962C8B-B14F-4D97-AF65-F5344CB8AC3E}">
        <p14:creationId xmlns:p14="http://schemas.microsoft.com/office/powerpoint/2010/main" val="11108193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24BE7896-D898-1915-B222-C4CC46C1C379}"/>
              </a:ext>
            </a:extLst>
          </p:cNvPr>
          <p:cNvSpPr>
            <a:spLocks noGrp="1"/>
          </p:cNvSpPr>
          <p:nvPr>
            <p:ph type="title"/>
          </p:nvPr>
        </p:nvSpPr>
        <p:spPr>
          <a:xfrm>
            <a:off x="660041" y="2767106"/>
            <a:ext cx="2880828" cy="3071906"/>
          </a:xfrm>
        </p:spPr>
        <p:txBody>
          <a:bodyPr vert="horz" lIns="91440" tIns="45720" rIns="91440" bIns="45720" rtlCol="0" anchor="t">
            <a:normAutofit/>
          </a:bodyPr>
          <a:lstStyle/>
          <a:p>
            <a:br>
              <a:rPr lang="en-US" sz="3100" kern="1200" cap="none" dirty="0">
                <a:solidFill>
                  <a:srgbClr val="FFFFFF"/>
                </a:solidFill>
                <a:latin typeface="+mj-lt"/>
                <a:ea typeface="+mj-ea"/>
                <a:cs typeface="+mj-cs"/>
              </a:rPr>
            </a:br>
            <a:r>
              <a:rPr lang="en-US" sz="2800" kern="1200" cap="none" dirty="0">
                <a:solidFill>
                  <a:srgbClr val="FFFFFF"/>
                </a:solidFill>
                <a:latin typeface="+mj-lt"/>
                <a:ea typeface="+mj-ea"/>
                <a:cs typeface="+mj-cs"/>
              </a:rPr>
              <a:t>Tool to Replicate:</a:t>
            </a:r>
            <a:br>
              <a:rPr lang="en-US" sz="2800" kern="1200" cap="none" dirty="0">
                <a:solidFill>
                  <a:srgbClr val="FFFFFF"/>
                </a:solidFill>
                <a:latin typeface="+mj-lt"/>
                <a:ea typeface="+mj-ea"/>
                <a:cs typeface="+mj-cs"/>
              </a:rPr>
            </a:br>
            <a:br>
              <a:rPr lang="en-US" sz="2800" kern="1200" cap="none" dirty="0">
                <a:solidFill>
                  <a:srgbClr val="FFFFFF"/>
                </a:solidFill>
                <a:latin typeface="+mj-lt"/>
                <a:ea typeface="+mj-ea"/>
                <a:cs typeface="+mj-cs"/>
              </a:rPr>
            </a:br>
            <a:r>
              <a:rPr lang="en-US" sz="2800" kern="1200" cap="none" dirty="0">
                <a:solidFill>
                  <a:srgbClr val="FFFFFF"/>
                </a:solidFill>
                <a:latin typeface="+mj-lt"/>
                <a:ea typeface="+mj-ea"/>
                <a:cs typeface="+mj-cs"/>
              </a:rPr>
              <a:t>Safety Services </a:t>
            </a:r>
            <a:br>
              <a:rPr lang="en-US" sz="2800" kern="1200" cap="none" dirty="0">
                <a:solidFill>
                  <a:srgbClr val="FFFFFF"/>
                </a:solidFill>
                <a:latin typeface="+mj-lt"/>
                <a:ea typeface="+mj-ea"/>
                <a:cs typeface="+mj-cs"/>
              </a:rPr>
            </a:br>
            <a:r>
              <a:rPr lang="en-US" sz="2800" kern="1200" cap="none" dirty="0">
                <a:solidFill>
                  <a:srgbClr val="FFFFFF"/>
                </a:solidFill>
                <a:latin typeface="+mj-lt"/>
                <a:ea typeface="+mj-ea"/>
                <a:cs typeface="+mj-cs"/>
              </a:rPr>
              <a:t>Flyer</a:t>
            </a:r>
          </a:p>
        </p:txBody>
      </p:sp>
      <p:pic>
        <p:nvPicPr>
          <p:cNvPr id="9" name="Picture 8" descr="A close-up of a document&#10;&#10;AI-generated content may be incorrect.">
            <a:extLst>
              <a:ext uri="{FF2B5EF4-FFF2-40B4-BE49-F238E27FC236}">
                <a16:creationId xmlns:a16="http://schemas.microsoft.com/office/drawing/2014/main" id="{764CC2EC-FBC3-AA86-D862-F7AB6D0D52F7}"/>
              </a:ext>
            </a:extLst>
          </p:cNvPr>
          <p:cNvPicPr>
            <a:picLocks noChangeAspect="1"/>
          </p:cNvPicPr>
          <p:nvPr/>
        </p:nvPicPr>
        <p:blipFill>
          <a:blip r:embed="rId3"/>
          <a:stretch>
            <a:fillRect/>
          </a:stretch>
        </p:blipFill>
        <p:spPr>
          <a:xfrm>
            <a:off x="5670810" y="1"/>
            <a:ext cx="5097318" cy="6858000"/>
          </a:xfrm>
          <a:prstGeom prst="rect">
            <a:avLst/>
          </a:prstGeom>
        </p:spPr>
      </p:pic>
    </p:spTree>
    <p:extLst>
      <p:ext uri="{BB962C8B-B14F-4D97-AF65-F5344CB8AC3E}">
        <p14:creationId xmlns:p14="http://schemas.microsoft.com/office/powerpoint/2010/main" val="29273185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93C99C1-1AB1-D9E1-F1BA-2DC6A28AC5D4}"/>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3B15B08-48CC-1F4A-CA83-A62DAB8283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78431AD4-7E15-04CD-CDA6-F6665FA654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C7A3845B-AEA6-D83B-474D-0B781AE6B6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0115AEF8-AF7B-5CEC-634A-D41B6337E1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29EFD6CD-9032-4496-8EB2-4FED23D0D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B492E2D2-A01F-CEBF-AE62-EEC4A5B12A3B}"/>
              </a:ext>
            </a:extLst>
          </p:cNvPr>
          <p:cNvSpPr>
            <a:spLocks noGrp="1"/>
          </p:cNvSpPr>
          <p:nvPr>
            <p:ph type="title"/>
          </p:nvPr>
        </p:nvSpPr>
        <p:spPr>
          <a:xfrm>
            <a:off x="660041" y="2767106"/>
            <a:ext cx="2880828" cy="3071906"/>
          </a:xfrm>
        </p:spPr>
        <p:txBody>
          <a:bodyPr vert="horz" lIns="91440" tIns="45720" rIns="91440" bIns="45720" rtlCol="0" anchor="t">
            <a:normAutofit fontScale="90000"/>
          </a:bodyPr>
          <a:lstStyle/>
          <a:p>
            <a:br>
              <a:rPr lang="en-US" sz="3100" kern="1200" cap="none" dirty="0">
                <a:solidFill>
                  <a:srgbClr val="FFFFFF"/>
                </a:solidFill>
                <a:latin typeface="+mj-lt"/>
                <a:ea typeface="+mj-ea"/>
                <a:cs typeface="+mj-cs"/>
              </a:rPr>
            </a:br>
            <a:r>
              <a:rPr lang="en-US" sz="3100" kern="1200" cap="none" dirty="0">
                <a:solidFill>
                  <a:srgbClr val="FFFFFF"/>
                </a:solidFill>
                <a:latin typeface="+mj-lt"/>
                <a:ea typeface="+mj-ea"/>
                <a:cs typeface="+mj-cs"/>
              </a:rPr>
              <a:t>Tool to Replicate:</a:t>
            </a:r>
            <a:br>
              <a:rPr lang="en-US" sz="3100" kern="1200" cap="none" dirty="0">
                <a:solidFill>
                  <a:srgbClr val="FFFFFF"/>
                </a:solidFill>
                <a:latin typeface="+mj-lt"/>
                <a:ea typeface="+mj-ea"/>
                <a:cs typeface="+mj-cs"/>
              </a:rPr>
            </a:br>
            <a:br>
              <a:rPr lang="en-US" sz="3100" kern="1200" cap="none" dirty="0">
                <a:solidFill>
                  <a:srgbClr val="FFFFFF"/>
                </a:solidFill>
                <a:latin typeface="+mj-lt"/>
                <a:ea typeface="+mj-ea"/>
                <a:cs typeface="+mj-cs"/>
              </a:rPr>
            </a:br>
            <a:r>
              <a:rPr lang="en-US" sz="3100" kern="1200" cap="none" dirty="0">
                <a:solidFill>
                  <a:srgbClr val="FFFFFF"/>
                </a:solidFill>
                <a:latin typeface="+mj-lt"/>
                <a:ea typeface="+mj-ea"/>
                <a:cs typeface="+mj-cs"/>
              </a:rPr>
              <a:t>Safety Services </a:t>
            </a:r>
            <a:br>
              <a:rPr lang="en-US" sz="3100" kern="1200" cap="none" dirty="0">
                <a:solidFill>
                  <a:srgbClr val="FFFFFF"/>
                </a:solidFill>
                <a:latin typeface="+mj-lt"/>
                <a:ea typeface="+mj-ea"/>
                <a:cs typeface="+mj-cs"/>
              </a:rPr>
            </a:br>
            <a:r>
              <a:rPr lang="en-US" sz="3100" kern="1200" cap="none" dirty="0">
                <a:solidFill>
                  <a:srgbClr val="FFFFFF"/>
                </a:solidFill>
                <a:latin typeface="+mj-lt"/>
                <a:ea typeface="+mj-ea"/>
                <a:cs typeface="+mj-cs"/>
              </a:rPr>
              <a:t>Menu for CSA Staff</a:t>
            </a:r>
          </a:p>
        </p:txBody>
      </p:sp>
      <p:pic>
        <p:nvPicPr>
          <p:cNvPr id="6" name="Picture 5" descr="A document with text and images&#10;&#10;AI-generated content may be incorrect.">
            <a:extLst>
              <a:ext uri="{FF2B5EF4-FFF2-40B4-BE49-F238E27FC236}">
                <a16:creationId xmlns:a16="http://schemas.microsoft.com/office/drawing/2014/main" id="{6F4BF456-0E83-9AB6-1329-6950FF6CE311}"/>
              </a:ext>
            </a:extLst>
          </p:cNvPr>
          <p:cNvPicPr>
            <a:picLocks noChangeAspect="1"/>
          </p:cNvPicPr>
          <p:nvPr/>
        </p:nvPicPr>
        <p:blipFill>
          <a:blip r:embed="rId3"/>
          <a:stretch>
            <a:fillRect/>
          </a:stretch>
        </p:blipFill>
        <p:spPr>
          <a:xfrm>
            <a:off x="4128092" y="-17819"/>
            <a:ext cx="7995139" cy="6875819"/>
          </a:xfrm>
          <a:prstGeom prst="rect">
            <a:avLst/>
          </a:prstGeom>
        </p:spPr>
      </p:pic>
    </p:spTree>
    <p:extLst>
      <p:ext uri="{BB962C8B-B14F-4D97-AF65-F5344CB8AC3E}">
        <p14:creationId xmlns:p14="http://schemas.microsoft.com/office/powerpoint/2010/main" val="15408264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4F26908-97FB-8F50-F2A6-85EABE3C802E}"/>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4434AFB-A4DE-831D-2EDF-C985829E75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DB1538C1-B4A6-B8E7-A054-03D5F2396F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9740ECA5-C9DE-33D3-FE55-A7FB4FAC9B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48D37B59-8116-8C51-A908-799B5B8BCA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8481EFEF-4EE1-10A6-3934-040F9894C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23D1B904-C0A1-D910-2AEF-B0C608D8E877}"/>
              </a:ext>
            </a:extLst>
          </p:cNvPr>
          <p:cNvSpPr>
            <a:spLocks noGrp="1"/>
          </p:cNvSpPr>
          <p:nvPr>
            <p:ph type="title"/>
          </p:nvPr>
        </p:nvSpPr>
        <p:spPr>
          <a:xfrm>
            <a:off x="660041" y="2767106"/>
            <a:ext cx="2880828" cy="3071906"/>
          </a:xfrm>
        </p:spPr>
        <p:txBody>
          <a:bodyPr vert="horz" lIns="91440" tIns="45720" rIns="91440" bIns="45720" rtlCol="0" anchor="t">
            <a:normAutofit fontScale="90000"/>
          </a:bodyPr>
          <a:lstStyle/>
          <a:p>
            <a:br>
              <a:rPr lang="en-US" sz="3100" kern="1200" cap="none" dirty="0">
                <a:solidFill>
                  <a:srgbClr val="FFFFFF"/>
                </a:solidFill>
                <a:latin typeface="+mj-lt"/>
                <a:ea typeface="+mj-ea"/>
                <a:cs typeface="+mj-cs"/>
              </a:rPr>
            </a:br>
            <a:r>
              <a:rPr lang="en-US" sz="3100" kern="1200" cap="none" dirty="0">
                <a:solidFill>
                  <a:srgbClr val="FFFFFF"/>
                </a:solidFill>
                <a:latin typeface="+mj-lt"/>
                <a:ea typeface="+mj-ea"/>
                <a:cs typeface="+mj-cs"/>
              </a:rPr>
              <a:t>Tool to Replicate:</a:t>
            </a:r>
            <a:br>
              <a:rPr lang="en-US" sz="3100" kern="1200" cap="none" dirty="0">
                <a:solidFill>
                  <a:srgbClr val="FFFFFF"/>
                </a:solidFill>
                <a:latin typeface="+mj-lt"/>
                <a:ea typeface="+mj-ea"/>
                <a:cs typeface="+mj-cs"/>
              </a:rPr>
            </a:br>
            <a:br>
              <a:rPr lang="en-US" sz="3100" kern="1200" cap="none" dirty="0">
                <a:solidFill>
                  <a:srgbClr val="FFFFFF"/>
                </a:solidFill>
                <a:latin typeface="+mj-lt"/>
                <a:ea typeface="+mj-ea"/>
                <a:cs typeface="+mj-cs"/>
              </a:rPr>
            </a:br>
            <a:r>
              <a:rPr lang="en-US" sz="3100" kern="1200" cap="none" dirty="0">
                <a:solidFill>
                  <a:srgbClr val="FFFFFF"/>
                </a:solidFill>
                <a:latin typeface="+mj-lt"/>
                <a:ea typeface="+mj-ea"/>
                <a:cs typeface="+mj-cs"/>
              </a:rPr>
              <a:t>Asking for </a:t>
            </a:r>
            <a:br>
              <a:rPr lang="en-US" sz="3100" kern="1200" cap="none" dirty="0">
                <a:solidFill>
                  <a:srgbClr val="FFFFFF"/>
                </a:solidFill>
                <a:latin typeface="+mj-lt"/>
                <a:ea typeface="+mj-ea"/>
                <a:cs typeface="+mj-cs"/>
              </a:rPr>
            </a:br>
            <a:r>
              <a:rPr lang="en-US" sz="3100" kern="1200" cap="none" dirty="0">
                <a:solidFill>
                  <a:srgbClr val="FFFFFF"/>
                </a:solidFill>
                <a:latin typeface="+mj-lt"/>
                <a:ea typeface="+mj-ea"/>
                <a:cs typeface="+mj-cs"/>
              </a:rPr>
              <a:t>Contact Preferences</a:t>
            </a:r>
            <a:br>
              <a:rPr lang="en-US" sz="3100" kern="1200" cap="none" dirty="0">
                <a:solidFill>
                  <a:srgbClr val="FFFFFF"/>
                </a:solidFill>
                <a:latin typeface="+mj-lt"/>
                <a:ea typeface="+mj-ea"/>
                <a:cs typeface="+mj-cs"/>
              </a:rPr>
            </a:br>
            <a:endParaRPr lang="en-US" sz="3100" kern="1200" cap="none" dirty="0">
              <a:solidFill>
                <a:srgbClr val="FFFFFF"/>
              </a:solidFill>
              <a:latin typeface="+mj-lt"/>
              <a:ea typeface="+mj-ea"/>
              <a:cs typeface="+mj-cs"/>
            </a:endParaRPr>
          </a:p>
        </p:txBody>
      </p:sp>
      <p:pic>
        <p:nvPicPr>
          <p:cNvPr id="3" name="Picture 2">
            <a:extLst>
              <a:ext uri="{FF2B5EF4-FFF2-40B4-BE49-F238E27FC236}">
                <a16:creationId xmlns:a16="http://schemas.microsoft.com/office/drawing/2014/main" id="{0318D8EE-8A9F-1E27-83CB-98963C0E3BA7}"/>
              </a:ext>
            </a:extLst>
          </p:cNvPr>
          <p:cNvPicPr>
            <a:picLocks noChangeAspect="1"/>
          </p:cNvPicPr>
          <p:nvPr/>
        </p:nvPicPr>
        <p:blipFill>
          <a:blip r:embed="rId3"/>
          <a:stretch>
            <a:fillRect/>
          </a:stretch>
        </p:blipFill>
        <p:spPr>
          <a:xfrm>
            <a:off x="5498222" y="99343"/>
            <a:ext cx="5250159" cy="6758230"/>
          </a:xfrm>
          <a:prstGeom prst="rect">
            <a:avLst/>
          </a:prstGeom>
        </p:spPr>
      </p:pic>
    </p:spTree>
    <p:extLst>
      <p:ext uri="{BB962C8B-B14F-4D97-AF65-F5344CB8AC3E}">
        <p14:creationId xmlns:p14="http://schemas.microsoft.com/office/powerpoint/2010/main" val="31237964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7ECE55F-D6FD-5FD6-D283-EBFE4B6F395A}"/>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FA3A825-2127-4339-394B-203BA90D8387}"/>
              </a:ext>
            </a:extLst>
          </p:cNvPr>
          <p:cNvSpPr>
            <a:spLocks noGrp="1"/>
          </p:cNvSpPr>
          <p:nvPr>
            <p:ph type="title"/>
          </p:nvPr>
        </p:nvSpPr>
        <p:spPr>
          <a:xfrm>
            <a:off x="290945" y="586855"/>
            <a:ext cx="3377143" cy="3748885"/>
          </a:xfrm>
        </p:spPr>
        <p:txBody>
          <a:bodyPr anchor="b">
            <a:normAutofit/>
          </a:bodyPr>
          <a:lstStyle/>
          <a:p>
            <a:r>
              <a:rPr lang="en-US" sz="3100" cap="none" dirty="0">
                <a:solidFill>
                  <a:srgbClr val="FFFFFF"/>
                </a:solidFill>
                <a:latin typeface="Century Gothic" panose="020B0502020202020204" pitchFamily="34" charset="0"/>
              </a:rPr>
              <a:t>Replication Baby Steps:</a:t>
            </a:r>
            <a:br>
              <a:rPr lang="en-US" sz="3100" cap="none" dirty="0">
                <a:solidFill>
                  <a:srgbClr val="FFFFFF"/>
                </a:solidFill>
                <a:latin typeface="Century Gothic" panose="020B0502020202020204" pitchFamily="34" charset="0"/>
              </a:rPr>
            </a:br>
            <a:br>
              <a:rPr lang="en-US" sz="3100" cap="none" dirty="0">
                <a:solidFill>
                  <a:srgbClr val="FFFFFF"/>
                </a:solidFill>
                <a:latin typeface="Century Gothic" panose="020B0502020202020204" pitchFamily="34" charset="0"/>
              </a:rPr>
            </a:br>
            <a:r>
              <a:rPr lang="en-US" sz="3100" cap="none" dirty="0">
                <a:solidFill>
                  <a:srgbClr val="FFFFFF"/>
                </a:solidFill>
                <a:latin typeface="Century Gothic" panose="020B0502020202020204" pitchFamily="34" charset="0"/>
              </a:rPr>
              <a:t>Encouraging CSAs to Start Where They Are</a:t>
            </a:r>
          </a:p>
        </p:txBody>
      </p:sp>
      <p:sp>
        <p:nvSpPr>
          <p:cNvPr id="3" name="Content Placeholder 2">
            <a:extLst>
              <a:ext uri="{FF2B5EF4-FFF2-40B4-BE49-F238E27FC236}">
                <a16:creationId xmlns:a16="http://schemas.microsoft.com/office/drawing/2014/main" id="{C519E090-FD82-78DF-979D-28F8CAF7D68D}"/>
              </a:ext>
            </a:extLst>
          </p:cNvPr>
          <p:cNvSpPr>
            <a:spLocks noGrp="1"/>
          </p:cNvSpPr>
          <p:nvPr>
            <p:ph idx="1"/>
          </p:nvPr>
        </p:nvSpPr>
        <p:spPr>
          <a:xfrm>
            <a:off x="4655128" y="511388"/>
            <a:ext cx="6927272" cy="6168812"/>
          </a:xfrm>
        </p:spPr>
        <p:txBody>
          <a:bodyPr anchor="ctr">
            <a:normAutofit/>
          </a:bodyPr>
          <a:lstStyle/>
          <a:p>
            <a:r>
              <a:rPr lang="en-US" sz="2100" dirty="0"/>
              <a:t>Ask all participants how and when they prefer to be contacted. </a:t>
            </a:r>
          </a:p>
          <a:p>
            <a:pPr>
              <a:spcBef>
                <a:spcPts val="1200"/>
              </a:spcBef>
            </a:pPr>
            <a:r>
              <a:rPr lang="en-US" sz="2100" dirty="0"/>
              <a:t>Give all participants a list of the CSA’s safety services and ask which they would like used on their case.  Allow participants to change their mind as their safety situation evolves. </a:t>
            </a:r>
          </a:p>
          <a:p>
            <a:pPr>
              <a:spcBef>
                <a:spcPts val="1200"/>
              </a:spcBef>
            </a:pPr>
            <a:r>
              <a:rPr lang="en-US" sz="2100" dirty="0"/>
              <a:t>Give CSA staff and participants step-by-step instructions for seeking a protection order or enrolling in an address confidentiality program that their state may offer. </a:t>
            </a:r>
          </a:p>
          <a:p>
            <a:pPr>
              <a:spcBef>
                <a:spcPts val="1200"/>
              </a:spcBef>
            </a:pPr>
            <a:r>
              <a:rPr lang="en-US" sz="2100" dirty="0"/>
              <a:t>Give all participants information about local domestic violence, crime victim, and legal services. Offer to facilitate the connection. </a:t>
            </a:r>
          </a:p>
          <a:p>
            <a:pPr>
              <a:spcBef>
                <a:spcPts val="1200"/>
              </a:spcBef>
            </a:pPr>
            <a:r>
              <a:rPr lang="en-US" sz="2100" dirty="0"/>
              <a:t>Post safety flyers throughout CSA offices and public buildings, including in restrooms. Have brochures, business cards, or tear off phone numbers available for participants to take conveniently and inconspicuously.</a:t>
            </a:r>
          </a:p>
        </p:txBody>
      </p:sp>
    </p:spTree>
    <p:extLst>
      <p:ext uri="{BB962C8B-B14F-4D97-AF65-F5344CB8AC3E}">
        <p14:creationId xmlns:p14="http://schemas.microsoft.com/office/powerpoint/2010/main" val="40876234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7FF356-F1D2-2F89-63A2-06ED70598A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FCBB1C-1284-2E67-F1A1-4B9F423395C6}"/>
              </a:ext>
            </a:extLst>
          </p:cNvPr>
          <p:cNvSpPr>
            <a:spLocks noGrp="1"/>
          </p:cNvSpPr>
          <p:nvPr>
            <p:ph type="title"/>
          </p:nvPr>
        </p:nvSpPr>
        <p:spPr>
          <a:xfrm>
            <a:off x="994087" y="2497513"/>
            <a:ext cx="3342442" cy="1429789"/>
          </a:xfrm>
        </p:spPr>
        <p:txBody>
          <a:bodyPr vert="horz" lIns="91440" tIns="45720" rIns="91440" bIns="45720" rtlCol="0" anchor="ctr">
            <a:normAutofit fontScale="90000"/>
          </a:bodyPr>
          <a:lstStyle/>
          <a:p>
            <a:r>
              <a:rPr lang="en-US" sz="3200" b="1" dirty="0">
                <a:latin typeface="Century Gothic" panose="020B0502020202020204" pitchFamily="34" charset="0"/>
              </a:rPr>
              <a:t>Contact Information </a:t>
            </a:r>
            <a:br>
              <a:rPr lang="en-US" sz="3200" b="1" dirty="0">
                <a:latin typeface="Century Gothic" panose="020B0502020202020204" pitchFamily="34" charset="0"/>
              </a:rPr>
            </a:br>
            <a:br>
              <a:rPr lang="en-US" sz="3200" b="1" dirty="0">
                <a:latin typeface="Century Gothic" panose="020B0502020202020204" pitchFamily="34" charset="0"/>
              </a:rPr>
            </a:br>
            <a:r>
              <a:rPr lang="en-US" sz="3200" b="1" dirty="0">
                <a:latin typeface="Century Gothic" panose="020B0502020202020204" pitchFamily="34" charset="0"/>
              </a:rPr>
              <a:t>Wisconsin SAVES Demonstration</a:t>
            </a:r>
            <a:br>
              <a:rPr lang="en-US" sz="3200" dirty="0"/>
            </a:br>
            <a:br>
              <a:rPr lang="en-US" sz="3200" dirty="0"/>
            </a:br>
            <a:endParaRPr lang="en-US" sz="3200" dirty="0"/>
          </a:p>
        </p:txBody>
      </p:sp>
      <p:sp>
        <p:nvSpPr>
          <p:cNvPr id="3" name="Text Placeholder 2">
            <a:extLst>
              <a:ext uri="{FF2B5EF4-FFF2-40B4-BE49-F238E27FC236}">
                <a16:creationId xmlns:a16="http://schemas.microsoft.com/office/drawing/2014/main" id="{63068D4C-7C56-D781-CCBC-1411650172B7}"/>
              </a:ext>
            </a:extLst>
          </p:cNvPr>
          <p:cNvSpPr>
            <a:spLocks noGrp="1"/>
          </p:cNvSpPr>
          <p:nvPr>
            <p:ph type="body" idx="1"/>
          </p:nvPr>
        </p:nvSpPr>
        <p:spPr>
          <a:xfrm>
            <a:off x="5303931" y="501397"/>
            <a:ext cx="5502614" cy="5422020"/>
          </a:xfrm>
        </p:spPr>
        <p:txBody>
          <a:bodyPr vert="horz" lIns="91440" tIns="45720" rIns="91440" bIns="45720" rtlCol="0" anchor="ctr">
            <a:normAutofit/>
          </a:bodyPr>
          <a:lstStyle/>
          <a:p>
            <a:pPr>
              <a:buFont typeface="Wingdings 3" charset="2"/>
              <a:buChar char=""/>
            </a:pPr>
            <a:r>
              <a:rPr lang="en-US" sz="2200" dirty="0">
                <a:solidFill>
                  <a:schemeClr val="tx1">
                    <a:lumMod val="75000"/>
                    <a:lumOff val="25000"/>
                  </a:schemeClr>
                </a:solidFill>
              </a:rPr>
              <a:t> Phyllis Fuller</a:t>
            </a:r>
          </a:p>
          <a:p>
            <a:r>
              <a:rPr lang="en-US" sz="2200" dirty="0">
                <a:solidFill>
                  <a:schemeClr val="tx1">
                    <a:lumMod val="75000"/>
                    <a:lumOff val="25000"/>
                  </a:schemeClr>
                </a:solidFill>
              </a:rPr>
              <a:t>Wisconsin Bureau of Child Support</a:t>
            </a:r>
          </a:p>
          <a:p>
            <a:r>
              <a:rPr lang="en-US" sz="2200" dirty="0">
                <a:solidFill>
                  <a:schemeClr val="tx1">
                    <a:lumMod val="75000"/>
                    <a:lumOff val="25000"/>
                  </a:schemeClr>
                </a:solidFill>
                <a:hlinkClick r:id="rId3"/>
              </a:rPr>
              <a:t>phyllis.fuller@wisconsin.gov</a:t>
            </a:r>
            <a:endParaRPr lang="en-US" sz="2200" dirty="0">
              <a:solidFill>
                <a:schemeClr val="tx1">
                  <a:lumMod val="75000"/>
                  <a:lumOff val="25000"/>
                </a:schemeClr>
              </a:solidFill>
            </a:endParaRPr>
          </a:p>
          <a:p>
            <a:endParaRPr lang="en-US" sz="2200" dirty="0">
              <a:solidFill>
                <a:schemeClr val="tx1">
                  <a:lumMod val="75000"/>
                  <a:lumOff val="25000"/>
                </a:schemeClr>
              </a:solidFill>
            </a:endParaRPr>
          </a:p>
          <a:p>
            <a:pPr>
              <a:buFont typeface="Wingdings 3" charset="2"/>
              <a:buChar char=""/>
            </a:pPr>
            <a:r>
              <a:rPr lang="en-US" sz="2200" dirty="0">
                <a:solidFill>
                  <a:schemeClr val="tx1">
                    <a:lumMod val="75000"/>
                    <a:lumOff val="25000"/>
                  </a:schemeClr>
                </a:solidFill>
              </a:rPr>
              <a:t> Caroline Schultz </a:t>
            </a:r>
          </a:p>
          <a:p>
            <a:r>
              <a:rPr lang="en-US" sz="2200" dirty="0">
                <a:solidFill>
                  <a:schemeClr val="tx1">
                    <a:lumMod val="75000"/>
                    <a:lumOff val="25000"/>
                  </a:schemeClr>
                </a:solidFill>
              </a:rPr>
              <a:t>Wisconsin SAVES Project Manager </a:t>
            </a:r>
            <a:r>
              <a:rPr lang="en-US" sz="2200" dirty="0">
                <a:solidFill>
                  <a:schemeClr val="tx1">
                    <a:lumMod val="75000"/>
                    <a:lumOff val="25000"/>
                  </a:schemeClr>
                </a:solidFill>
                <a:hlinkClick r:id="rId4"/>
              </a:rPr>
              <a:t>caroline.schultz@wisconsin.gov</a:t>
            </a:r>
            <a:endParaRPr lang="en-US" sz="2200" dirty="0">
              <a:solidFill>
                <a:schemeClr val="tx1">
                  <a:lumMod val="75000"/>
                  <a:lumOff val="25000"/>
                </a:schemeClr>
              </a:solidFill>
            </a:endParaRPr>
          </a:p>
          <a:p>
            <a:pPr>
              <a:buFont typeface="Wingdings 3" charset="2"/>
              <a:buChar char=""/>
            </a:pPr>
            <a:endParaRPr lang="en-US" dirty="0">
              <a:solidFill>
                <a:schemeClr val="tx1">
                  <a:lumMod val="75000"/>
                  <a:lumOff val="25000"/>
                </a:schemeClr>
              </a:solidFill>
            </a:endParaRPr>
          </a:p>
        </p:txBody>
      </p:sp>
    </p:spTree>
    <p:extLst>
      <p:ext uri="{BB962C8B-B14F-4D97-AF65-F5344CB8AC3E}">
        <p14:creationId xmlns:p14="http://schemas.microsoft.com/office/powerpoint/2010/main" val="38600297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98A0D28-99A3-CB2F-E22A-7B1904F525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6446B6-9539-47D6-B491-736373832790}"/>
              </a:ext>
            </a:extLst>
          </p:cNvPr>
          <p:cNvSpPr>
            <a:spLocks noGrp="1"/>
          </p:cNvSpPr>
          <p:nvPr>
            <p:ph type="title"/>
          </p:nvPr>
        </p:nvSpPr>
        <p:spPr>
          <a:xfrm>
            <a:off x="1011382" y="702156"/>
            <a:ext cx="10599426" cy="739186"/>
          </a:xfrm>
        </p:spPr>
        <p:txBody>
          <a:bodyPr>
            <a:normAutofit/>
          </a:bodyPr>
          <a:lstStyle/>
          <a:p>
            <a:r>
              <a:rPr lang="en-US" sz="3100" cap="none" dirty="0">
                <a:latin typeface="Century Gothic" panose="020B0502020202020204" pitchFamily="34" charset="0"/>
              </a:rPr>
              <a:t>Enhanced Safety Measures</a:t>
            </a:r>
          </a:p>
        </p:txBody>
      </p:sp>
      <p:sp>
        <p:nvSpPr>
          <p:cNvPr id="3" name="Content Placeholder 2">
            <a:extLst>
              <a:ext uri="{FF2B5EF4-FFF2-40B4-BE49-F238E27FC236}">
                <a16:creationId xmlns:a16="http://schemas.microsoft.com/office/drawing/2014/main" id="{388BBEC7-5030-3EE0-8052-20D67067DFDE}"/>
              </a:ext>
            </a:extLst>
          </p:cNvPr>
          <p:cNvSpPr>
            <a:spLocks noGrp="1"/>
          </p:cNvSpPr>
          <p:nvPr>
            <p:ph idx="1"/>
          </p:nvPr>
        </p:nvSpPr>
        <p:spPr>
          <a:xfrm>
            <a:off x="1011381" y="1594813"/>
            <a:ext cx="9116292" cy="4367067"/>
          </a:xfrm>
        </p:spPr>
        <p:txBody>
          <a:bodyPr>
            <a:normAutofit/>
          </a:bodyPr>
          <a:lstStyle/>
          <a:p>
            <a:pPr>
              <a:buSzPct val="70000"/>
            </a:pPr>
            <a:r>
              <a:rPr lang="en-US" sz="2300" dirty="0"/>
              <a:t>Enter Privacy Protection (Wisconsin’s Family Violence Indicator) and add notes in the data system that there are DV safety concerns.</a:t>
            </a:r>
          </a:p>
          <a:p>
            <a:pPr>
              <a:buSzPct val="70000"/>
            </a:pPr>
            <a:r>
              <a:rPr lang="en-US" sz="2300" dirty="0"/>
              <a:t>Help access and integrate DV services. </a:t>
            </a:r>
          </a:p>
          <a:p>
            <a:pPr>
              <a:buSzPct val="70000"/>
            </a:pPr>
            <a:r>
              <a:rPr lang="en-US" sz="2300" dirty="0"/>
              <a:t>Help with enrollment in the state’s address confidentiality program. Be prepared to pause/close establishment or enforcement if it is unsafe to proceed.</a:t>
            </a:r>
          </a:p>
          <a:p>
            <a:pPr>
              <a:buSzPct val="70000"/>
            </a:pPr>
            <a:r>
              <a:rPr lang="en-US" sz="2300" dirty="0"/>
              <a:t>Schedule appointments/genetic testing on different days.  Minimize contact between parties wherever possible.</a:t>
            </a:r>
          </a:p>
        </p:txBody>
      </p:sp>
    </p:spTree>
    <p:extLst>
      <p:ext uri="{BB962C8B-B14F-4D97-AF65-F5344CB8AC3E}">
        <p14:creationId xmlns:p14="http://schemas.microsoft.com/office/powerpoint/2010/main" val="42366714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B7211-B069-1D1C-57D0-8E30F9AA73F5}"/>
              </a:ext>
            </a:extLst>
          </p:cNvPr>
          <p:cNvSpPr>
            <a:spLocks noGrp="1"/>
          </p:cNvSpPr>
          <p:nvPr>
            <p:ph type="title"/>
          </p:nvPr>
        </p:nvSpPr>
        <p:spPr>
          <a:xfrm>
            <a:off x="942109" y="702156"/>
            <a:ext cx="10668699" cy="785681"/>
          </a:xfrm>
        </p:spPr>
        <p:txBody>
          <a:bodyPr>
            <a:normAutofit/>
          </a:bodyPr>
          <a:lstStyle/>
          <a:p>
            <a:r>
              <a:rPr lang="en-US" sz="3100" cap="none" dirty="0">
                <a:latin typeface="Century Gothic" panose="020B0502020202020204" pitchFamily="34" charset="0"/>
              </a:rPr>
              <a:t>Enhanced Safety Measures, continued</a:t>
            </a:r>
          </a:p>
        </p:txBody>
      </p:sp>
      <p:sp>
        <p:nvSpPr>
          <p:cNvPr id="3" name="Content Placeholder 2">
            <a:extLst>
              <a:ext uri="{FF2B5EF4-FFF2-40B4-BE49-F238E27FC236}">
                <a16:creationId xmlns:a16="http://schemas.microsoft.com/office/drawing/2014/main" id="{2557B03A-A525-4C46-69E0-F817F2B1636C}"/>
              </a:ext>
            </a:extLst>
          </p:cNvPr>
          <p:cNvSpPr>
            <a:spLocks noGrp="1"/>
          </p:cNvSpPr>
          <p:nvPr>
            <p:ph idx="1"/>
          </p:nvPr>
        </p:nvSpPr>
        <p:spPr>
          <a:xfrm>
            <a:off x="942109" y="1607127"/>
            <a:ext cx="9088582" cy="3712087"/>
          </a:xfrm>
        </p:spPr>
        <p:txBody>
          <a:bodyPr>
            <a:normAutofit/>
          </a:bodyPr>
          <a:lstStyle/>
          <a:p>
            <a:pPr>
              <a:buSzPct val="70000"/>
            </a:pPr>
            <a:r>
              <a:rPr lang="en-US" sz="2300" dirty="0"/>
              <a:t>Work with courts to facilitate the victim attending court hearings by phone or video. </a:t>
            </a:r>
          </a:p>
          <a:p>
            <a:pPr>
              <a:buSzPct val="70000"/>
            </a:pPr>
            <a:r>
              <a:rPr lang="en-US" sz="2300" dirty="0"/>
              <a:t>Request additional security for courtroom. Provide separate waiting/seating areas for victim and abuser. Stagger leaving times from court and provide escort if available.</a:t>
            </a:r>
          </a:p>
          <a:p>
            <a:pPr>
              <a:buSzPct val="70000"/>
            </a:pPr>
            <a:r>
              <a:rPr lang="en-US" sz="2300" dirty="0"/>
              <a:t>Encourage victims to have an advocate, friend, or other support present for public hearings. Explore having a service representative accompany a victim to private hearings (may vary by court).</a:t>
            </a:r>
          </a:p>
        </p:txBody>
      </p:sp>
    </p:spTree>
    <p:extLst>
      <p:ext uri="{BB962C8B-B14F-4D97-AF65-F5344CB8AC3E}">
        <p14:creationId xmlns:p14="http://schemas.microsoft.com/office/powerpoint/2010/main" val="94264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1ED14-51B3-5580-9E21-CAAC45FEC325}"/>
              </a:ext>
            </a:extLst>
          </p:cNvPr>
          <p:cNvSpPr>
            <a:spLocks noGrp="1"/>
          </p:cNvSpPr>
          <p:nvPr>
            <p:ph type="title"/>
          </p:nvPr>
        </p:nvSpPr>
        <p:spPr>
          <a:xfrm>
            <a:off x="838200" y="365125"/>
            <a:ext cx="10515599" cy="1325563"/>
          </a:xfrm>
        </p:spPr>
        <p:txBody>
          <a:bodyPr>
            <a:normAutofit/>
          </a:bodyPr>
          <a:lstStyle/>
          <a:p>
            <a:r>
              <a:rPr lang="en-US" sz="3100" cap="none" dirty="0">
                <a:latin typeface="Century Gothic" panose="020B0502020202020204" pitchFamily="34" charset="0"/>
              </a:rPr>
              <a:t>Early Lessons from the Wisconsin SAVES Demo</a:t>
            </a:r>
            <a:endParaRPr lang="en-US" sz="3100" dirty="0">
              <a:latin typeface="Century Gothic" panose="020B0502020202020204" pitchFamily="34" charset="0"/>
            </a:endParaRPr>
          </a:p>
        </p:txBody>
      </p:sp>
      <p:sp>
        <p:nvSpPr>
          <p:cNvPr id="3" name="Content Placeholder 2">
            <a:extLst>
              <a:ext uri="{FF2B5EF4-FFF2-40B4-BE49-F238E27FC236}">
                <a16:creationId xmlns:a16="http://schemas.microsoft.com/office/drawing/2014/main" id="{4D92B937-1653-0BFE-8D9D-3A5FC33F4F06}"/>
              </a:ext>
            </a:extLst>
          </p:cNvPr>
          <p:cNvSpPr>
            <a:spLocks noGrp="1"/>
          </p:cNvSpPr>
          <p:nvPr>
            <p:ph idx="1"/>
          </p:nvPr>
        </p:nvSpPr>
        <p:spPr>
          <a:xfrm>
            <a:off x="838200" y="1534679"/>
            <a:ext cx="9358745" cy="4351338"/>
          </a:xfrm>
        </p:spPr>
        <p:txBody>
          <a:bodyPr/>
          <a:lstStyle/>
          <a:p>
            <a:pPr>
              <a:buSzPct val="70000"/>
            </a:pPr>
            <a:r>
              <a:rPr lang="en-US" sz="2300" b="1" dirty="0"/>
              <a:t>Focus on how-to: </a:t>
            </a:r>
            <a:r>
              <a:rPr lang="en-US" sz="2300" dirty="0"/>
              <a:t>Many child support staff are unsure how to react to DV situations or worry about making the situations worse. </a:t>
            </a:r>
          </a:p>
          <a:p>
            <a:pPr>
              <a:spcBef>
                <a:spcPts val="1800"/>
              </a:spcBef>
              <a:buSzPct val="70000"/>
            </a:pPr>
            <a:r>
              <a:rPr lang="en-US" sz="2300" b="1" dirty="0"/>
              <a:t>Don’t need to determine whether the safety concerns are “real”:  </a:t>
            </a:r>
            <a:r>
              <a:rPr lang="en-US" sz="2300" dirty="0"/>
              <a:t>Simply offer the safety options that the program is allowed to make by statute. Doing so may yield more participation/cooperation.</a:t>
            </a:r>
          </a:p>
          <a:p>
            <a:pPr>
              <a:spcBef>
                <a:spcPts val="1800"/>
              </a:spcBef>
              <a:buSzPct val="70000"/>
            </a:pPr>
            <a:r>
              <a:rPr lang="en-US" sz="2300" b="1" dirty="0"/>
              <a:t>Key role of OCSS </a:t>
            </a:r>
            <a:r>
              <a:rPr lang="en-US" sz="2300" dirty="0"/>
              <a:t>to help judicial officers learn more about how DV influences the child support process – and how it influences the parallel, often separate family court actions that are focused on custody and parenting time.</a:t>
            </a:r>
          </a:p>
          <a:p>
            <a:endParaRPr lang="en-US" dirty="0"/>
          </a:p>
        </p:txBody>
      </p:sp>
    </p:spTree>
    <p:extLst>
      <p:ext uri="{BB962C8B-B14F-4D97-AF65-F5344CB8AC3E}">
        <p14:creationId xmlns:p14="http://schemas.microsoft.com/office/powerpoint/2010/main" val="35258495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95707-0AB3-0D67-03B4-E7F2CC3CE782}"/>
              </a:ext>
            </a:extLst>
          </p:cNvPr>
          <p:cNvSpPr>
            <a:spLocks noGrp="1"/>
          </p:cNvSpPr>
          <p:nvPr>
            <p:ph type="title"/>
          </p:nvPr>
        </p:nvSpPr>
        <p:spPr>
          <a:xfrm>
            <a:off x="838200" y="365125"/>
            <a:ext cx="10515600" cy="1325563"/>
          </a:xfrm>
        </p:spPr>
        <p:txBody>
          <a:bodyPr>
            <a:normAutofit/>
          </a:bodyPr>
          <a:lstStyle/>
          <a:p>
            <a:r>
              <a:rPr lang="en-US" sz="3100" dirty="0">
                <a:latin typeface="Century Gothic" panose="020B0502020202020204" pitchFamily="34" charset="0"/>
              </a:rPr>
              <a:t>SAVES </a:t>
            </a:r>
            <a:r>
              <a:rPr lang="en-US" sz="3100" cap="none" dirty="0">
                <a:latin typeface="Century Gothic" panose="020B0502020202020204" pitchFamily="34" charset="0"/>
              </a:rPr>
              <a:t>Demonstration Guideposts</a:t>
            </a:r>
            <a:endParaRPr lang="en-US" sz="3100" dirty="0"/>
          </a:p>
        </p:txBody>
      </p:sp>
      <p:sp>
        <p:nvSpPr>
          <p:cNvPr id="3" name="Content Placeholder 2">
            <a:extLst>
              <a:ext uri="{FF2B5EF4-FFF2-40B4-BE49-F238E27FC236}">
                <a16:creationId xmlns:a16="http://schemas.microsoft.com/office/drawing/2014/main" id="{1AD2E58F-A186-1E5A-F913-FA08DA002152}"/>
              </a:ext>
            </a:extLst>
          </p:cNvPr>
          <p:cNvSpPr>
            <a:spLocks noGrp="1"/>
          </p:cNvSpPr>
          <p:nvPr>
            <p:ph idx="1"/>
          </p:nvPr>
        </p:nvSpPr>
        <p:spPr>
          <a:xfrm>
            <a:off x="838201" y="1520825"/>
            <a:ext cx="9594272" cy="4351338"/>
          </a:xfrm>
        </p:spPr>
        <p:txBody>
          <a:bodyPr>
            <a:normAutofit/>
          </a:bodyPr>
          <a:lstStyle/>
          <a:p>
            <a:pPr>
              <a:buSzPct val="70000"/>
            </a:pPr>
            <a:r>
              <a:rPr lang="en-US" sz="2300" dirty="0"/>
              <a:t>Find ways to get better outcomes for parents, kids, and the program.</a:t>
            </a:r>
          </a:p>
          <a:p>
            <a:pPr>
              <a:buSzPct val="70000"/>
            </a:pPr>
            <a:r>
              <a:rPr lang="en-US" sz="2300" dirty="0"/>
              <a:t>Connect crime victims with life-saving services and resources.</a:t>
            </a:r>
          </a:p>
          <a:p>
            <a:pPr>
              <a:buSzPct val="70000"/>
            </a:pPr>
            <a:r>
              <a:rPr lang="en-US" sz="2300" dirty="0"/>
              <a:t>Bring focus to the outcome we ultimately are talking about here: getting support to kids. </a:t>
            </a:r>
          </a:p>
          <a:p>
            <a:pPr>
              <a:buSzPct val="70000"/>
            </a:pPr>
            <a:r>
              <a:rPr lang="en-US" sz="2300" dirty="0"/>
              <a:t>Create the conditions in which parents will cooperate with the child support program. Be smarter about why participants may take or don’t take certain actions – by seeing child support through their lens.</a:t>
            </a:r>
          </a:p>
          <a:p>
            <a:pPr>
              <a:buSzPct val="70000"/>
            </a:pPr>
            <a:r>
              <a:rPr lang="en-US" sz="2300" dirty="0"/>
              <a:t>Don’t contribute to lethal attacks.</a:t>
            </a:r>
          </a:p>
          <a:p>
            <a:pPr>
              <a:buSzPct val="70000"/>
            </a:pPr>
            <a:r>
              <a:rPr lang="en-US" sz="2300" dirty="0"/>
              <a:t>Neither the participant nor the child support program needs to </a:t>
            </a:r>
            <a:r>
              <a:rPr lang="en-US" sz="2300" i="1" dirty="0"/>
              <a:t>default</a:t>
            </a:r>
            <a:r>
              <a:rPr lang="en-US" sz="2300" dirty="0"/>
              <a:t> to case closure.</a:t>
            </a:r>
          </a:p>
        </p:txBody>
      </p:sp>
    </p:spTree>
    <p:extLst>
      <p:ext uri="{BB962C8B-B14F-4D97-AF65-F5344CB8AC3E}">
        <p14:creationId xmlns:p14="http://schemas.microsoft.com/office/powerpoint/2010/main" val="29883688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4A478-20EB-5125-113E-F7E9251C58E6}"/>
              </a:ext>
            </a:extLst>
          </p:cNvPr>
          <p:cNvSpPr>
            <a:spLocks noGrp="1"/>
          </p:cNvSpPr>
          <p:nvPr>
            <p:ph type="title"/>
          </p:nvPr>
        </p:nvSpPr>
        <p:spPr/>
        <p:txBody>
          <a:bodyPr>
            <a:normAutofit/>
          </a:bodyPr>
          <a:lstStyle/>
          <a:p>
            <a:r>
              <a:rPr lang="en-US" sz="3000" cap="none" dirty="0">
                <a:latin typeface="Century Gothic" panose="020B0502020202020204" pitchFamily="34" charset="0"/>
              </a:rPr>
              <a:t>Replication Might Not Yield the Same Results: </a:t>
            </a:r>
            <a:br>
              <a:rPr lang="en-US" sz="3000" cap="none" dirty="0">
                <a:latin typeface="Century Gothic" panose="020B0502020202020204" pitchFamily="34" charset="0"/>
              </a:rPr>
            </a:br>
            <a:r>
              <a:rPr lang="en-US" sz="3000" cap="none" dirty="0">
                <a:latin typeface="Century Gothic" panose="020B0502020202020204" pitchFamily="34" charset="0"/>
              </a:rPr>
              <a:t>Why? </a:t>
            </a:r>
          </a:p>
        </p:txBody>
      </p:sp>
      <p:sp>
        <p:nvSpPr>
          <p:cNvPr id="3" name="Content Placeholder 2">
            <a:extLst>
              <a:ext uri="{FF2B5EF4-FFF2-40B4-BE49-F238E27FC236}">
                <a16:creationId xmlns:a16="http://schemas.microsoft.com/office/drawing/2014/main" id="{5043C6EB-179C-AFD2-CA8E-5810C65AD6EE}"/>
              </a:ext>
            </a:extLst>
          </p:cNvPr>
          <p:cNvSpPr>
            <a:spLocks noGrp="1"/>
          </p:cNvSpPr>
          <p:nvPr>
            <p:ph idx="1"/>
          </p:nvPr>
        </p:nvSpPr>
        <p:spPr>
          <a:xfrm>
            <a:off x="838200" y="1690688"/>
            <a:ext cx="9483436" cy="3774194"/>
          </a:xfrm>
        </p:spPr>
        <p:txBody>
          <a:bodyPr>
            <a:normAutofit/>
          </a:bodyPr>
          <a:lstStyle/>
          <a:p>
            <a:pPr>
              <a:buSzPct val="70000"/>
            </a:pPr>
            <a:r>
              <a:rPr lang="en-US" sz="2300" dirty="0"/>
              <a:t>Many demonstrations include sufficient time for design and redesign, trial and error. Replications do not always have this luxury. </a:t>
            </a:r>
          </a:p>
          <a:p>
            <a:pPr>
              <a:buSzPct val="70000"/>
            </a:pPr>
            <a:r>
              <a:rPr lang="en-US" sz="2300" dirty="0"/>
              <a:t>Conditions may be quite different – such as a new setting, players, population, or economy.</a:t>
            </a:r>
          </a:p>
          <a:p>
            <a:pPr>
              <a:buSzPct val="70000"/>
            </a:pPr>
            <a:r>
              <a:rPr lang="en-US" sz="2300" dirty="0"/>
              <a:t>The replication may not be as well-resourced as the original demo.</a:t>
            </a:r>
          </a:p>
          <a:p>
            <a:pPr>
              <a:buSzPct val="70000"/>
            </a:pPr>
            <a:endParaRPr lang="en-US" sz="2300" dirty="0"/>
          </a:p>
          <a:p>
            <a:pPr>
              <a:buSzPct val="70000"/>
            </a:pPr>
            <a:r>
              <a:rPr lang="en-US" sz="2300" b="1" dirty="0"/>
              <a:t>However:  Do not assume that an ambitious demonstration is impossible to scale-up or replicate.</a:t>
            </a:r>
          </a:p>
        </p:txBody>
      </p:sp>
    </p:spTree>
    <p:extLst>
      <p:ext uri="{BB962C8B-B14F-4D97-AF65-F5344CB8AC3E}">
        <p14:creationId xmlns:p14="http://schemas.microsoft.com/office/powerpoint/2010/main" val="37991357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a:extLst>
            <a:ext uri="{FF2B5EF4-FFF2-40B4-BE49-F238E27FC236}">
              <a16:creationId xmlns:a16="http://schemas.microsoft.com/office/drawing/2014/main" id="{E9D22133-E47A-0C71-AE3A-E4039E1A9EFF}"/>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210CE0A-26EA-54AF-4945-A0591A6F14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52E58167-CDD9-106F-78B4-BC76ADEB1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E209829A-86F5-CC41-D905-298FCAA11B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6B8976AF-3DCC-1588-74B6-432C36E842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458E2CF9-FBCC-ECC3-1A5E-5DA52F9DAE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C05EE8AB-827F-86FB-D7E4-0F1B77E3C731}"/>
              </a:ext>
            </a:extLst>
          </p:cNvPr>
          <p:cNvSpPr>
            <a:spLocks noGrp="1"/>
          </p:cNvSpPr>
          <p:nvPr>
            <p:ph type="title"/>
          </p:nvPr>
        </p:nvSpPr>
        <p:spPr>
          <a:xfrm>
            <a:off x="660041" y="2767106"/>
            <a:ext cx="2880828" cy="3071906"/>
          </a:xfrm>
        </p:spPr>
        <p:txBody>
          <a:bodyPr vert="horz" lIns="91440" tIns="45720" rIns="91440" bIns="45720" rtlCol="0" anchor="t">
            <a:normAutofit fontScale="90000"/>
          </a:bodyPr>
          <a:lstStyle/>
          <a:p>
            <a:br>
              <a:rPr lang="en-US" sz="3100" kern="1200" cap="none" dirty="0">
                <a:solidFill>
                  <a:srgbClr val="FFFFFF"/>
                </a:solidFill>
                <a:latin typeface="+mj-lt"/>
                <a:ea typeface="+mj-ea"/>
                <a:cs typeface="+mj-cs"/>
              </a:rPr>
            </a:br>
            <a:r>
              <a:rPr lang="en-US" sz="3100" kern="1200" cap="none" dirty="0">
                <a:solidFill>
                  <a:srgbClr val="FFFFFF"/>
                </a:solidFill>
                <a:latin typeface="+mj-lt"/>
                <a:ea typeface="+mj-ea"/>
                <a:cs typeface="+mj-cs"/>
              </a:rPr>
              <a:t>Tool to Replicate:</a:t>
            </a:r>
            <a:br>
              <a:rPr lang="en-US" sz="3100" kern="1200" cap="none" dirty="0">
                <a:solidFill>
                  <a:srgbClr val="FFFFFF"/>
                </a:solidFill>
                <a:latin typeface="+mj-lt"/>
                <a:ea typeface="+mj-ea"/>
                <a:cs typeface="+mj-cs"/>
              </a:rPr>
            </a:br>
            <a:br>
              <a:rPr lang="en-US" sz="3100" kern="1200" cap="none" dirty="0">
                <a:solidFill>
                  <a:srgbClr val="FFFFFF"/>
                </a:solidFill>
                <a:latin typeface="+mj-lt"/>
                <a:ea typeface="+mj-ea"/>
                <a:cs typeface="+mj-cs"/>
              </a:rPr>
            </a:br>
            <a:r>
              <a:rPr lang="en-US" sz="3100" dirty="0">
                <a:solidFill>
                  <a:srgbClr val="FFFFFF"/>
                </a:solidFill>
                <a:latin typeface="+mj-lt"/>
                <a:ea typeface="+mj-ea"/>
              </a:rPr>
              <a:t>Initial </a:t>
            </a:r>
            <a:br>
              <a:rPr lang="en-US" sz="3100" dirty="0">
                <a:solidFill>
                  <a:srgbClr val="FFFFFF"/>
                </a:solidFill>
                <a:latin typeface="+mj-lt"/>
                <a:ea typeface="+mj-ea"/>
              </a:rPr>
            </a:br>
            <a:r>
              <a:rPr lang="en-US" sz="3100" kern="1200" cap="none" dirty="0">
                <a:solidFill>
                  <a:srgbClr val="FFFFFF"/>
                </a:solidFill>
                <a:latin typeface="+mj-lt"/>
                <a:ea typeface="+mj-ea"/>
                <a:cs typeface="+mj-cs"/>
              </a:rPr>
              <a:t>One-Question Screening Survey</a:t>
            </a:r>
            <a:br>
              <a:rPr lang="en-US" sz="3100" kern="1200" cap="none" dirty="0">
                <a:solidFill>
                  <a:srgbClr val="FFFFFF"/>
                </a:solidFill>
                <a:latin typeface="+mj-lt"/>
                <a:ea typeface="+mj-ea"/>
                <a:cs typeface="+mj-cs"/>
              </a:rPr>
            </a:br>
            <a:endParaRPr lang="en-US" sz="3100" kern="1200" cap="none" dirty="0">
              <a:solidFill>
                <a:srgbClr val="FFFFFF"/>
              </a:solidFill>
              <a:latin typeface="+mj-lt"/>
              <a:ea typeface="+mj-ea"/>
              <a:cs typeface="+mj-cs"/>
            </a:endParaRPr>
          </a:p>
        </p:txBody>
      </p:sp>
      <p:pic>
        <p:nvPicPr>
          <p:cNvPr id="12" name="Picture 11">
            <a:extLst>
              <a:ext uri="{FF2B5EF4-FFF2-40B4-BE49-F238E27FC236}">
                <a16:creationId xmlns:a16="http://schemas.microsoft.com/office/drawing/2014/main" id="{16EC01E4-FC20-AA57-D4D8-D8E05946DB3E}"/>
              </a:ext>
            </a:extLst>
          </p:cNvPr>
          <p:cNvPicPr>
            <a:picLocks noChangeAspect="1"/>
          </p:cNvPicPr>
          <p:nvPr/>
        </p:nvPicPr>
        <p:blipFill>
          <a:blip r:embed="rId3"/>
          <a:stretch>
            <a:fillRect/>
          </a:stretch>
        </p:blipFill>
        <p:spPr>
          <a:xfrm>
            <a:off x="5788308" y="1"/>
            <a:ext cx="5315847" cy="6857572"/>
          </a:xfrm>
          <a:prstGeom prst="rect">
            <a:avLst/>
          </a:prstGeom>
        </p:spPr>
      </p:pic>
    </p:spTree>
    <p:extLst>
      <p:ext uri="{BB962C8B-B14F-4D97-AF65-F5344CB8AC3E}">
        <p14:creationId xmlns:p14="http://schemas.microsoft.com/office/powerpoint/2010/main" val="35622842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a:extLst>
            <a:ext uri="{FF2B5EF4-FFF2-40B4-BE49-F238E27FC236}">
              <a16:creationId xmlns:a16="http://schemas.microsoft.com/office/drawing/2014/main" id="{7AB96F52-0665-41D2-AE24-6A8CA3CC448C}"/>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9A08CAC-A833-6A01-4778-DCCE16084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3C28BA2D-E2C2-3D0E-D317-C5BBFE2EB0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64655C65-3C19-04FE-A81A-A4254F5FFF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F6A899BD-9ABE-88A7-0720-A06CD8557D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C4F71201-2236-C777-E896-296332EDC4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96EAA142-2CCA-BA35-693A-440DB2131F8A}"/>
              </a:ext>
            </a:extLst>
          </p:cNvPr>
          <p:cNvSpPr>
            <a:spLocks noGrp="1"/>
          </p:cNvSpPr>
          <p:nvPr>
            <p:ph type="title"/>
          </p:nvPr>
        </p:nvSpPr>
        <p:spPr>
          <a:xfrm>
            <a:off x="660041" y="2767106"/>
            <a:ext cx="2880828" cy="3071906"/>
          </a:xfrm>
        </p:spPr>
        <p:txBody>
          <a:bodyPr vert="horz" lIns="91440" tIns="45720" rIns="91440" bIns="45720" rtlCol="0" anchor="t">
            <a:normAutofit/>
          </a:bodyPr>
          <a:lstStyle/>
          <a:p>
            <a:br>
              <a:rPr lang="en-US" sz="3100" kern="1200" cap="none" dirty="0">
                <a:solidFill>
                  <a:srgbClr val="FFFFFF"/>
                </a:solidFill>
                <a:latin typeface="+mj-lt"/>
                <a:ea typeface="+mj-ea"/>
                <a:cs typeface="+mj-cs"/>
              </a:rPr>
            </a:br>
            <a:r>
              <a:rPr lang="en-US" sz="3100" kern="1200" cap="none" dirty="0">
                <a:solidFill>
                  <a:srgbClr val="FFFFFF"/>
                </a:solidFill>
                <a:latin typeface="+mj-lt"/>
                <a:ea typeface="+mj-ea"/>
                <a:cs typeface="+mj-cs"/>
              </a:rPr>
              <a:t>Outcomes:</a:t>
            </a:r>
            <a:br>
              <a:rPr lang="en-US" sz="3100" kern="1200" cap="none" dirty="0">
                <a:solidFill>
                  <a:srgbClr val="FFFFFF"/>
                </a:solidFill>
                <a:latin typeface="+mj-lt"/>
                <a:ea typeface="+mj-ea"/>
                <a:cs typeface="+mj-cs"/>
              </a:rPr>
            </a:br>
            <a:br>
              <a:rPr lang="en-US" sz="3100" kern="1200" cap="none" dirty="0">
                <a:solidFill>
                  <a:srgbClr val="FFFFFF"/>
                </a:solidFill>
                <a:latin typeface="+mj-lt"/>
                <a:ea typeface="+mj-ea"/>
                <a:cs typeface="+mj-cs"/>
              </a:rPr>
            </a:br>
            <a:r>
              <a:rPr lang="en-US" sz="3100" kern="1200" cap="none" dirty="0">
                <a:solidFill>
                  <a:srgbClr val="FFFFFF"/>
                </a:solidFill>
                <a:latin typeface="+mj-lt"/>
                <a:ea typeface="+mj-ea"/>
                <a:cs typeface="+mj-cs"/>
              </a:rPr>
              <a:t>Safety</a:t>
            </a:r>
            <a:br>
              <a:rPr lang="en-US" sz="3100" kern="1200" cap="none" dirty="0">
                <a:solidFill>
                  <a:srgbClr val="FFFFFF"/>
                </a:solidFill>
                <a:latin typeface="+mj-lt"/>
                <a:ea typeface="+mj-ea"/>
                <a:cs typeface="+mj-cs"/>
              </a:rPr>
            </a:br>
            <a:r>
              <a:rPr lang="en-US" sz="3100" kern="1200" cap="none" dirty="0">
                <a:solidFill>
                  <a:srgbClr val="FFFFFF"/>
                </a:solidFill>
                <a:latin typeface="+mj-lt"/>
                <a:ea typeface="+mj-ea"/>
                <a:cs typeface="+mj-cs"/>
              </a:rPr>
              <a:t>Surveys</a:t>
            </a:r>
            <a:br>
              <a:rPr lang="en-US" sz="3100" kern="1200" cap="none" dirty="0">
                <a:solidFill>
                  <a:srgbClr val="FFFFFF"/>
                </a:solidFill>
                <a:latin typeface="+mj-lt"/>
                <a:ea typeface="+mj-ea"/>
                <a:cs typeface="+mj-cs"/>
              </a:rPr>
            </a:br>
            <a:r>
              <a:rPr lang="en-US" sz="3100" kern="1200" cap="none" dirty="0">
                <a:solidFill>
                  <a:srgbClr val="FFFFFF"/>
                </a:solidFill>
                <a:latin typeface="+mj-lt"/>
                <a:ea typeface="+mj-ea"/>
                <a:cs typeface="+mj-cs"/>
              </a:rPr>
              <a:t>Pilot</a:t>
            </a:r>
            <a:br>
              <a:rPr lang="en-US" sz="3100" kern="1200" cap="none" dirty="0">
                <a:solidFill>
                  <a:srgbClr val="FFFFFF"/>
                </a:solidFill>
                <a:latin typeface="+mj-lt"/>
                <a:ea typeface="+mj-ea"/>
                <a:cs typeface="+mj-cs"/>
              </a:rPr>
            </a:br>
            <a:endParaRPr lang="en-US" sz="3100" kern="1200" cap="none" dirty="0">
              <a:solidFill>
                <a:srgbClr val="FFFFFF"/>
              </a:solidFill>
              <a:latin typeface="+mj-lt"/>
              <a:ea typeface="+mj-ea"/>
              <a:cs typeface="+mj-cs"/>
            </a:endParaRPr>
          </a:p>
        </p:txBody>
      </p:sp>
      <p:sp>
        <p:nvSpPr>
          <p:cNvPr id="4" name="TextBox 3">
            <a:extLst>
              <a:ext uri="{FF2B5EF4-FFF2-40B4-BE49-F238E27FC236}">
                <a16:creationId xmlns:a16="http://schemas.microsoft.com/office/drawing/2014/main" id="{7D3C8A65-7E30-331C-BEB7-E791A30FE130}"/>
              </a:ext>
            </a:extLst>
          </p:cNvPr>
          <p:cNvSpPr txBox="1"/>
          <p:nvPr/>
        </p:nvSpPr>
        <p:spPr>
          <a:xfrm>
            <a:off x="4601043" y="478712"/>
            <a:ext cx="6413321" cy="6001643"/>
          </a:xfrm>
          <a:prstGeom prst="rect">
            <a:avLst/>
          </a:prstGeom>
          <a:noFill/>
        </p:spPr>
        <p:txBody>
          <a:bodyPr wrap="square">
            <a:spAutoFit/>
          </a:bodyPr>
          <a:lstStyle/>
          <a:p>
            <a:pPr marL="0" indent="0">
              <a:buNone/>
            </a:pPr>
            <a:endParaRPr lang="en-US" sz="2200" b="1" dirty="0"/>
          </a:p>
          <a:p>
            <a:pPr marL="0" indent="0">
              <a:buNone/>
            </a:pPr>
            <a:r>
              <a:rPr lang="en-US" sz="2200" b="1" dirty="0"/>
              <a:t>Initial One-Question Screening Survey </a:t>
            </a:r>
            <a:r>
              <a:rPr lang="en-US" sz="2200" dirty="0"/>
              <a:t>(N=466)</a:t>
            </a:r>
          </a:p>
          <a:p>
            <a:pPr marL="781685" lvl="1" indent="-457200">
              <a:spcBef>
                <a:spcPts val="1200"/>
              </a:spcBef>
              <a:buSzPct val="70000"/>
              <a:buFont typeface="Wingdings" panose="05000000000000000000" pitchFamily="2" charset="2"/>
              <a:buChar char="§"/>
            </a:pPr>
            <a:r>
              <a:rPr lang="en-US" sz="2200" dirty="0"/>
              <a:t>12 percent were returned</a:t>
            </a:r>
          </a:p>
          <a:p>
            <a:pPr marL="781685" lvl="1" indent="-457200">
              <a:spcBef>
                <a:spcPts val="1200"/>
              </a:spcBef>
              <a:buSzPct val="70000"/>
              <a:buFont typeface="Wingdings" panose="05000000000000000000" pitchFamily="2" charset="2"/>
              <a:buChar char="§"/>
            </a:pPr>
            <a:r>
              <a:rPr lang="en-US" sz="2200" dirty="0"/>
              <a:t>Among surveys returned, 25 percent indicated </a:t>
            </a:r>
            <a:r>
              <a:rPr lang="en-US" sz="2200" b="1" dirty="0">
                <a:solidFill>
                  <a:srgbClr val="2162AE"/>
                </a:solidFill>
              </a:rPr>
              <a:t>some type </a:t>
            </a:r>
            <a:r>
              <a:rPr lang="en-US" sz="2200" dirty="0"/>
              <a:t>of safety concern</a:t>
            </a:r>
          </a:p>
          <a:p>
            <a:pPr marL="0" indent="0">
              <a:buNone/>
            </a:pPr>
            <a:endParaRPr lang="en-US" sz="2200" b="1" dirty="0"/>
          </a:p>
          <a:p>
            <a:pPr marL="0" indent="0">
              <a:buNone/>
            </a:pPr>
            <a:r>
              <a:rPr lang="en-US" sz="2200" b="1" dirty="0"/>
              <a:t>Follow-Up Safety Survey </a:t>
            </a:r>
            <a:r>
              <a:rPr lang="en-US" sz="2200" dirty="0"/>
              <a:t>(N=22)</a:t>
            </a:r>
          </a:p>
          <a:p>
            <a:pPr marL="781685" lvl="1" indent="-457200">
              <a:spcBef>
                <a:spcPts val="1200"/>
              </a:spcBef>
              <a:buSzPct val="70000"/>
              <a:buFont typeface="Wingdings" panose="05000000000000000000" pitchFamily="2" charset="2"/>
              <a:buChar char="§"/>
            </a:pPr>
            <a:r>
              <a:rPr lang="en-US" sz="2200" dirty="0"/>
              <a:t>95 percent of those who completed a follow-up survey had </a:t>
            </a:r>
            <a:r>
              <a:rPr lang="en-US" sz="2200" b="1" dirty="0">
                <a:solidFill>
                  <a:srgbClr val="2162AE"/>
                </a:solidFill>
              </a:rPr>
              <a:t>DV</a:t>
            </a:r>
            <a:r>
              <a:rPr lang="en-US" sz="2200" dirty="0"/>
              <a:t> concerns and were offered DV safety services</a:t>
            </a:r>
          </a:p>
          <a:p>
            <a:pPr marL="781685" lvl="1" indent="-457200">
              <a:spcBef>
                <a:spcPts val="1200"/>
              </a:spcBef>
              <a:buSzPct val="70000"/>
              <a:buFont typeface="Wingdings" panose="05000000000000000000" pitchFamily="2" charset="2"/>
              <a:buChar char="§"/>
            </a:pPr>
            <a:r>
              <a:rPr lang="en-US" sz="2200" dirty="0"/>
              <a:t>CSA staff encouraged 5 respondents to file a good cause claim (3 of the 5 filed a claim, and each was approved)</a:t>
            </a:r>
          </a:p>
          <a:p>
            <a:pPr marL="629920" lvl="2" indent="0">
              <a:buNone/>
            </a:pPr>
            <a:r>
              <a:rPr lang="en-US" sz="2200" dirty="0"/>
              <a:t>			</a:t>
            </a:r>
          </a:p>
          <a:p>
            <a:pPr marL="629920" lvl="2" indent="0">
              <a:buNone/>
            </a:pPr>
            <a:r>
              <a:rPr lang="en-US" dirty="0"/>
              <a:t>		</a:t>
            </a:r>
          </a:p>
          <a:p>
            <a:pPr marL="629920" lvl="2" indent="0" algn="r">
              <a:buNone/>
            </a:pPr>
            <a:r>
              <a:rPr lang="en-US" i="1" dirty="0"/>
              <a:t>Results as of 6/6/2025</a:t>
            </a:r>
          </a:p>
        </p:txBody>
      </p:sp>
    </p:spTree>
    <p:extLst>
      <p:ext uri="{BB962C8B-B14F-4D97-AF65-F5344CB8AC3E}">
        <p14:creationId xmlns:p14="http://schemas.microsoft.com/office/powerpoint/2010/main" val="24468255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0EAF3-6146-19C7-A83D-7A28A9E69394}"/>
              </a:ext>
            </a:extLst>
          </p:cNvPr>
          <p:cNvSpPr>
            <a:spLocks noGrp="1"/>
          </p:cNvSpPr>
          <p:nvPr>
            <p:ph type="title"/>
          </p:nvPr>
        </p:nvSpPr>
        <p:spPr>
          <a:xfrm>
            <a:off x="1011382" y="668976"/>
            <a:ext cx="8904986" cy="791029"/>
          </a:xfrm>
        </p:spPr>
        <p:txBody>
          <a:bodyPr>
            <a:normAutofit/>
          </a:bodyPr>
          <a:lstStyle/>
          <a:p>
            <a:r>
              <a:rPr lang="en-US" sz="3100" cap="none" dirty="0">
                <a:latin typeface="Century Gothic" panose="020B0502020202020204" pitchFamily="34" charset="0"/>
              </a:rPr>
              <a:t>Wisconsin SAVES Project Features</a:t>
            </a:r>
            <a:endParaRPr lang="en-US" sz="3100" cap="none" dirty="0"/>
          </a:p>
        </p:txBody>
      </p:sp>
      <p:sp>
        <p:nvSpPr>
          <p:cNvPr id="3" name="Content Placeholder 2">
            <a:extLst>
              <a:ext uri="{FF2B5EF4-FFF2-40B4-BE49-F238E27FC236}">
                <a16:creationId xmlns:a16="http://schemas.microsoft.com/office/drawing/2014/main" id="{A48BC1D7-D1E2-311A-6724-D2D77D5E9119}"/>
              </a:ext>
            </a:extLst>
          </p:cNvPr>
          <p:cNvSpPr>
            <a:spLocks noGrp="1"/>
          </p:cNvSpPr>
          <p:nvPr>
            <p:ph idx="1"/>
          </p:nvPr>
        </p:nvSpPr>
        <p:spPr>
          <a:xfrm>
            <a:off x="1011382" y="1613724"/>
            <a:ext cx="9975273" cy="4013860"/>
          </a:xfrm>
        </p:spPr>
        <p:txBody>
          <a:bodyPr>
            <a:normAutofit/>
          </a:bodyPr>
          <a:lstStyle/>
          <a:p>
            <a:pPr>
              <a:buSzPct val="70000"/>
            </a:pPr>
            <a:r>
              <a:rPr lang="en-US" sz="2200" dirty="0"/>
              <a:t>Three counties: Brown, Kenosha, St. Croix </a:t>
            </a:r>
          </a:p>
          <a:p>
            <a:pPr lvl="1">
              <a:buSzPct val="70000"/>
              <a:buFont typeface="Wingdings" panose="05000000000000000000" pitchFamily="2" charset="2"/>
              <a:buChar char="Ø"/>
            </a:pPr>
            <a:r>
              <a:rPr lang="en-US" sz="2200" dirty="0"/>
              <a:t>Also learn with Lac Courte Oreilles child support program</a:t>
            </a:r>
          </a:p>
          <a:p>
            <a:pPr>
              <a:buSzPct val="70000"/>
            </a:pPr>
            <a:r>
              <a:rPr lang="en-US" sz="2200" dirty="0"/>
              <a:t>Increase DV training for caseworkers</a:t>
            </a:r>
          </a:p>
          <a:p>
            <a:pPr>
              <a:buSzPct val="70000"/>
            </a:pPr>
            <a:r>
              <a:rPr lang="en-US" sz="2200" dirty="0"/>
              <a:t>Tap a victim-led advisory group to learn what they’ve learned about child support</a:t>
            </a:r>
          </a:p>
          <a:p>
            <a:pPr>
              <a:buSzPct val="70000"/>
            </a:pPr>
            <a:r>
              <a:rPr lang="en-US" sz="2200" dirty="0"/>
              <a:t>Map the child support process to identify pain points</a:t>
            </a:r>
          </a:p>
          <a:p>
            <a:pPr>
              <a:buSzPct val="70000"/>
            </a:pPr>
            <a:r>
              <a:rPr lang="en-US" sz="2200" dirty="0"/>
              <a:t>Revamp child support documents and create new tools</a:t>
            </a:r>
          </a:p>
          <a:p>
            <a:pPr>
              <a:buSzPct val="70000"/>
            </a:pPr>
            <a:r>
              <a:rPr lang="en-US" sz="2200" dirty="0"/>
              <a:t>Work with benefit programs, courts, and DV providers for both of the following compatible outcomes: </a:t>
            </a:r>
          </a:p>
          <a:p>
            <a:pPr lvl="1">
              <a:buSzPct val="70000"/>
              <a:buFont typeface="Wingdings" panose="05000000000000000000" pitchFamily="2" charset="2"/>
              <a:buChar char="Ø"/>
            </a:pPr>
            <a:r>
              <a:rPr lang="en-US" sz="2200" dirty="0"/>
              <a:t>Safety AND financial support </a:t>
            </a:r>
          </a:p>
        </p:txBody>
      </p:sp>
    </p:spTree>
    <p:extLst>
      <p:ext uri="{BB962C8B-B14F-4D97-AF65-F5344CB8AC3E}">
        <p14:creationId xmlns:p14="http://schemas.microsoft.com/office/powerpoint/2010/main" val="2615743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B7211-B069-1D1C-57D0-8E30F9AA73F5}"/>
              </a:ext>
            </a:extLst>
          </p:cNvPr>
          <p:cNvSpPr>
            <a:spLocks noGrp="1"/>
          </p:cNvSpPr>
          <p:nvPr>
            <p:ph type="title"/>
          </p:nvPr>
        </p:nvSpPr>
        <p:spPr>
          <a:xfrm>
            <a:off x="1080655" y="716011"/>
            <a:ext cx="10530152" cy="993640"/>
          </a:xfrm>
        </p:spPr>
        <p:txBody>
          <a:bodyPr>
            <a:normAutofit/>
          </a:bodyPr>
          <a:lstStyle/>
          <a:p>
            <a:r>
              <a:rPr lang="en-US" sz="3100" cap="none" dirty="0">
                <a:latin typeface="Century Gothic" panose="020B0502020202020204" pitchFamily="34" charset="0"/>
              </a:rPr>
              <a:t>Assessment of Family Violence Indicator (FVI) Incidence</a:t>
            </a:r>
          </a:p>
        </p:txBody>
      </p:sp>
      <p:sp>
        <p:nvSpPr>
          <p:cNvPr id="3" name="Content Placeholder 2">
            <a:extLst>
              <a:ext uri="{FF2B5EF4-FFF2-40B4-BE49-F238E27FC236}">
                <a16:creationId xmlns:a16="http://schemas.microsoft.com/office/drawing/2014/main" id="{2557B03A-A525-4C46-69E0-F817F2B1636C}"/>
              </a:ext>
            </a:extLst>
          </p:cNvPr>
          <p:cNvSpPr>
            <a:spLocks noGrp="1"/>
          </p:cNvSpPr>
          <p:nvPr>
            <p:ph idx="1"/>
          </p:nvPr>
        </p:nvSpPr>
        <p:spPr>
          <a:xfrm>
            <a:off x="1080655" y="1828800"/>
            <a:ext cx="9199418" cy="3644631"/>
          </a:xfrm>
        </p:spPr>
        <p:txBody>
          <a:bodyPr>
            <a:normAutofit/>
          </a:bodyPr>
          <a:lstStyle/>
          <a:p>
            <a:pPr>
              <a:buSzPct val="70000"/>
            </a:pPr>
            <a:r>
              <a:rPr lang="en-US" sz="2300" dirty="0"/>
              <a:t>Conducted by one of the three SAVES pilot counties.</a:t>
            </a:r>
          </a:p>
          <a:p>
            <a:pPr>
              <a:buSzPct val="70000"/>
            </a:pPr>
            <a:r>
              <a:rPr lang="en-US" sz="2300" dirty="0"/>
              <a:t>4,466 instances of the FVI among 14,000 IV-D cases.</a:t>
            </a:r>
          </a:p>
          <a:p>
            <a:pPr>
              <a:buSzPct val="70000"/>
            </a:pPr>
            <a:r>
              <a:rPr lang="en-US" sz="2300" dirty="0"/>
              <a:t>The CSA has been reaching out to participants to confirm, remove or update the FVI.</a:t>
            </a:r>
          </a:p>
          <a:p>
            <a:pPr lvl="1">
              <a:spcBef>
                <a:spcPts val="1200"/>
              </a:spcBef>
              <a:buSzPct val="70000"/>
              <a:buFont typeface="Wingdings" panose="05000000000000000000" pitchFamily="2" charset="2"/>
              <a:buChar char="Ø"/>
            </a:pPr>
            <a:r>
              <a:rPr lang="en-US" sz="2300" dirty="0"/>
              <a:t>Learning participants’ circumstances and preferences – one size does not fit all.</a:t>
            </a:r>
          </a:p>
        </p:txBody>
      </p:sp>
    </p:spTree>
    <p:extLst>
      <p:ext uri="{BB962C8B-B14F-4D97-AF65-F5344CB8AC3E}">
        <p14:creationId xmlns:p14="http://schemas.microsoft.com/office/powerpoint/2010/main" val="3379856119"/>
      </p:ext>
    </p:extLst>
  </p:cSld>
  <p:clrMapOvr>
    <a:masterClrMapping/>
  </p:clrMapOvr>
</p:sld>
</file>

<file path=ppt/theme/theme1.xml><?xml version="1.0" encoding="utf-8"?>
<a:theme xmlns:a="http://schemas.openxmlformats.org/drawingml/2006/main" name="dcf-powerpoint-template-option-1 PF Assignment 8.14.25">
  <a:themeElements>
    <a:clrScheme name="DCF Color Theme">
      <a:dk1>
        <a:sysClr val="windowText" lastClr="000000"/>
      </a:dk1>
      <a:lt1>
        <a:sysClr val="window" lastClr="FFFFFF"/>
      </a:lt1>
      <a:dk2>
        <a:srgbClr val="535E7E"/>
      </a:dk2>
      <a:lt2>
        <a:srgbClr val="E7E6E6"/>
      </a:lt2>
      <a:accent1>
        <a:srgbClr val="2162AE"/>
      </a:accent1>
      <a:accent2>
        <a:srgbClr val="AF394E"/>
      </a:accent2>
      <a:accent3>
        <a:srgbClr val="059C95"/>
      </a:accent3>
      <a:accent4>
        <a:srgbClr val="EE3326"/>
      </a:accent4>
      <a:accent5>
        <a:srgbClr val="FAB01A"/>
      </a:accent5>
      <a:accent6>
        <a:srgbClr val="FFFFFF"/>
      </a:accent6>
      <a:hlink>
        <a:srgbClr val="2162AE"/>
      </a:hlink>
      <a:folHlink>
        <a:srgbClr val="AF394E"/>
      </a:folHlink>
    </a:clrScheme>
    <a:fontScheme name="DCF Font">
      <a:majorFont>
        <a:latin typeface="Roboto"/>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A3B39BEE27A9B43B7BA1069317EAA39" ma:contentTypeVersion="1" ma:contentTypeDescription="Create a new document." ma:contentTypeScope="" ma:versionID="4fb80492c3419d45d9e36148a08c998f">
  <xsd:schema xmlns:xsd="http://www.w3.org/2001/XMLSchema" xmlns:xs="http://www.w3.org/2001/XMLSchema" xmlns:p="http://schemas.microsoft.com/office/2006/metadata/properties" xmlns:ns1="http://schemas.microsoft.com/sharepoint/v3" targetNamespace="http://schemas.microsoft.com/office/2006/metadata/properties" ma:root="true" ma:fieldsID="55d3c2ff1dfae606d6f8168c38786798"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1DD1FF9-CF5D-48DC-BD7F-76D74C1F31BC}"/>
</file>

<file path=customXml/itemProps2.xml><?xml version="1.0" encoding="utf-8"?>
<ds:datastoreItem xmlns:ds="http://schemas.openxmlformats.org/officeDocument/2006/customXml" ds:itemID="{CAC0CEB4-BFAC-4014-9B69-2CFFE0B783D9}">
  <ds:schemaRefs>
    <ds:schemaRef ds:uri="http://purl.org/dc/dcmitype/"/>
    <ds:schemaRef ds:uri="http://purl.org/dc/elements/1.1/"/>
    <ds:schemaRef ds:uri="http://www.w3.org/XML/1998/namespace"/>
    <ds:schemaRef ds:uri="http://schemas.microsoft.com/office/infopath/2007/PartnerControls"/>
    <ds:schemaRef ds:uri="http://schemas.microsoft.com/office/2006/documentManagement/types"/>
    <ds:schemaRef ds:uri="http://schemas.openxmlformats.org/package/2006/metadata/core-properties"/>
    <ds:schemaRef ds:uri="7b45c6bd-d272-4b47-a3f7-d78e137a09b5"/>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5F666C14-7219-46F1-8169-9E45DA110AD7}">
  <ds:schemaRefs>
    <ds:schemaRef ds:uri="http://schemas.microsoft.com/sharepoint/v3/contenttype/forms"/>
  </ds:schemaRefs>
</ds:datastoreItem>
</file>

<file path=docMetadata/LabelInfo.xml><?xml version="1.0" encoding="utf-8"?>
<clbl:labelList xmlns:clbl="http://schemas.microsoft.com/office/2020/mipLabelMetadata">
  <clbl:label id="{f4e2d11c-fae4-453b-b6c0-2964663779aa}" enabled="0" method="" siteId="{f4e2d11c-fae4-453b-b6c0-2964663779aa}" removed="1"/>
</clbl:labelList>
</file>

<file path=docProps/app.xml><?xml version="1.0" encoding="utf-8"?>
<Properties xmlns="http://schemas.openxmlformats.org/officeDocument/2006/extended-properties" xmlns:vt="http://schemas.openxmlformats.org/officeDocument/2006/docPropsVTypes">
  <Template>dcf-powerpoint-template-option-1 PF Assignment 8.14.25</Template>
  <TotalTime>11270</TotalTime>
  <Words>2924</Words>
  <Application>Microsoft Office PowerPoint</Application>
  <PresentationFormat>Widescreen</PresentationFormat>
  <Paragraphs>195</Paragraphs>
  <Slides>22</Slides>
  <Notes>20</Notes>
  <HiddenSlides>9</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Arial</vt:lpstr>
      <vt:lpstr>Calibri</vt:lpstr>
      <vt:lpstr>Century Gothic</vt:lpstr>
      <vt:lpstr>Roboto</vt:lpstr>
      <vt:lpstr>Wingdings</vt:lpstr>
      <vt:lpstr>Wingdings 2</vt:lpstr>
      <vt:lpstr>Wingdings 3</vt:lpstr>
      <vt:lpstr>dcf-powerpoint-template-option-1 PF Assignment 8.14.25</vt:lpstr>
      <vt:lpstr>Opportunities and Lessons Learned from the SAVES Grant-Funded Initiative in Child Support  Safe Access for Victims’ Economic Security  (SAVES) Demonstration:  Wisconsin’s Network For Safety (WINS) In Child Support</vt:lpstr>
      <vt:lpstr>SAVES Demonstration</vt:lpstr>
      <vt:lpstr>Why Wisconsin Pursued this Grant</vt:lpstr>
      <vt:lpstr>5-Year Grant Timeline</vt:lpstr>
      <vt:lpstr>Core Implementation Activities</vt:lpstr>
      <vt:lpstr>Mid-Implementation Pivots</vt:lpstr>
      <vt:lpstr>Yellow Light (Proceed with Caution)  Framework for Addressing DV Safety Concerns</vt:lpstr>
      <vt:lpstr>Replication Big Steps:  How CSAs Can Hit the Ground Running</vt:lpstr>
      <vt:lpstr> Tool to Replicate:  Safety Services  Flyer</vt:lpstr>
      <vt:lpstr> Tool to Replicate:  Safety Services  Menu for CSA Staff</vt:lpstr>
      <vt:lpstr> Tool to Replicate:  Asking for  Contact Preferences </vt:lpstr>
      <vt:lpstr>Replication Baby Steps:  Encouraging CSAs to Start Where They Are</vt:lpstr>
      <vt:lpstr>Contact Information   Wisconsin SAVES Demonstration  </vt:lpstr>
      <vt:lpstr>Enhanced Safety Measures</vt:lpstr>
      <vt:lpstr>Enhanced Safety Measures, continued</vt:lpstr>
      <vt:lpstr>Early Lessons from the Wisconsin SAVES Demo</vt:lpstr>
      <vt:lpstr>SAVES Demonstration Guideposts</vt:lpstr>
      <vt:lpstr>Replication Might Not Yield the Same Results:  Why? </vt:lpstr>
      <vt:lpstr> Tool to Replicate:  Initial  One-Question Screening Survey </vt:lpstr>
      <vt:lpstr> Outcomes:  Safety Surveys Pilot </vt:lpstr>
      <vt:lpstr>Wisconsin SAVES Project Features</vt:lpstr>
      <vt:lpstr>Assessment of Family Violence Indicator (FVI) Incidence</vt:lpstr>
    </vt:vector>
  </TitlesOfParts>
  <Company>Kenosha County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Wisconsin’s Network for Safety (WINS) in Child Support</dc:title>
  <dc:creator>Laura Ervin</dc:creator>
  <cp:lastModifiedBy>Heather Sanders</cp:lastModifiedBy>
  <cp:revision>87</cp:revision>
  <cp:lastPrinted>2024-12-19T15:14:18Z</cp:lastPrinted>
  <dcterms:created xsi:type="dcterms:W3CDTF">2024-09-11T13:10:33Z</dcterms:created>
  <dcterms:modified xsi:type="dcterms:W3CDTF">2025-08-15T20:13:05Z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0x0101003A3B39BEE27A9B43B7BA1069317EAA39</vt:lpwstr>
  </property>
</Properties>
</file>