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27.xml" ContentType="application/vnd.openxmlformats-officedocument.presentationml.notesSlide+xml"/>
  <Override PartName="/ppt/notesSlides/notesSlide33.xml" ContentType="application/vnd.openxmlformats-officedocument.presentationml.notesSlide+xml"/>
  <Override PartName="/ppt/notesSlides/notesSlide26.xml" ContentType="application/vnd.openxmlformats-officedocument.presentationml.notesSlide+xml"/>
  <Override PartName="/ppt/notesSlides/notesSlide28.xml" ContentType="application/vnd.openxmlformats-officedocument.presentationml.notes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7" r:id="rId2"/>
    <p:sldId id="267" r:id="rId3"/>
    <p:sldId id="266" r:id="rId4"/>
    <p:sldId id="262" r:id="rId5"/>
    <p:sldId id="521" r:id="rId6"/>
    <p:sldId id="271" r:id="rId7"/>
    <p:sldId id="274" r:id="rId8"/>
    <p:sldId id="272" r:id="rId9"/>
    <p:sldId id="270" r:id="rId10"/>
    <p:sldId id="522" r:id="rId11"/>
    <p:sldId id="415" r:id="rId12"/>
    <p:sldId id="520" r:id="rId13"/>
    <p:sldId id="421" r:id="rId14"/>
    <p:sldId id="265" r:id="rId15"/>
    <p:sldId id="295" r:id="rId16"/>
    <p:sldId id="260" r:id="rId17"/>
    <p:sldId id="285" r:id="rId18"/>
    <p:sldId id="465" r:id="rId19"/>
    <p:sldId id="523" r:id="rId20"/>
    <p:sldId id="509" r:id="rId21"/>
    <p:sldId id="515" r:id="rId22"/>
    <p:sldId id="510" r:id="rId23"/>
    <p:sldId id="528" r:id="rId24"/>
    <p:sldId id="511" r:id="rId25"/>
    <p:sldId id="516" r:id="rId26"/>
    <p:sldId id="436" r:id="rId27"/>
    <p:sldId id="525" r:id="rId28"/>
    <p:sldId id="513" r:id="rId29"/>
    <p:sldId id="517" r:id="rId30"/>
    <p:sldId id="524" r:id="rId31"/>
    <p:sldId id="530" r:id="rId32"/>
    <p:sldId id="518" r:id="rId33"/>
    <p:sldId id="527" r:id="rId3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0B0991-FCCE-AEA9-DE04-626EBD7A1905}" name="Arthur, Joey (ACF)" initials="JA" userId="S::Joey.Arthur@ACF.hhs.gov::e83c39ec-2067-40ad-b3e4-3504bed0ec5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29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25758" autoAdjust="0"/>
    <p:restoredTop sz="46973" autoAdjust="0"/>
  </p:normalViewPr>
  <p:slideViewPr>
    <p:cSldViewPr snapToGrid="0">
      <p:cViewPr varScale="1">
        <p:scale>
          <a:sx n="41" d="100"/>
          <a:sy n="41" d="100"/>
        </p:scale>
        <p:origin x="1548" y="48"/>
      </p:cViewPr>
      <p:guideLst/>
    </p:cSldViewPr>
  </p:slideViewPr>
  <p:notesTextViewPr>
    <p:cViewPr>
      <p:scale>
        <a:sx n="1" d="1"/>
        <a:sy n="1" d="1"/>
      </p:scale>
      <p:origin x="0" y="0"/>
    </p:cViewPr>
  </p:notesTextViewPr>
  <p:notesViewPr>
    <p:cSldViewPr snapToGrid="0">
      <p:cViewPr varScale="1">
        <p:scale>
          <a:sx n="64" d="100"/>
          <a:sy n="64" d="100"/>
        </p:scale>
        <p:origin x="2760"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0B7999EC-0D57-473F-81A4-688703C3CFFA}" type="datetimeFigureOut">
              <a:rPr lang="en-US" smtClean="0"/>
              <a:t>8/5/2025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98D904A-E16B-4B50-95DE-6609F5A6A486}" type="slidenum">
              <a:rPr lang="en-US" smtClean="0"/>
              <a:t>‹#›</a:t>
            </a:fld>
            <a:endParaRPr lang="en-US"/>
          </a:p>
        </p:txBody>
      </p:sp>
    </p:spTree>
    <p:extLst>
      <p:ext uri="{BB962C8B-B14F-4D97-AF65-F5344CB8AC3E}">
        <p14:creationId xmlns:p14="http://schemas.microsoft.com/office/powerpoint/2010/main" val="1129856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8D904A-E16B-4B50-95DE-6609F5A6A486}" type="slidenum">
              <a:rPr lang="en-US" smtClean="0"/>
              <a:t>1</a:t>
            </a:fld>
            <a:endParaRPr lang="en-US"/>
          </a:p>
        </p:txBody>
      </p:sp>
    </p:spTree>
    <p:extLst>
      <p:ext uri="{BB962C8B-B14F-4D97-AF65-F5344CB8AC3E}">
        <p14:creationId xmlns:p14="http://schemas.microsoft.com/office/powerpoint/2010/main" val="2620451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8D904A-E16B-4B50-95DE-6609F5A6A486}" type="slidenum">
              <a:rPr lang="en-US" smtClean="0"/>
              <a:t>2</a:t>
            </a:fld>
            <a:endParaRPr lang="en-US"/>
          </a:p>
        </p:txBody>
      </p:sp>
    </p:spTree>
    <p:extLst>
      <p:ext uri="{BB962C8B-B14F-4D97-AF65-F5344CB8AC3E}">
        <p14:creationId xmlns:p14="http://schemas.microsoft.com/office/powerpoint/2010/main" val="1549340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8D904A-E16B-4B50-95DE-6609F5A6A486}" type="slidenum">
              <a:rPr lang="en-US" smtClean="0"/>
              <a:t>3</a:t>
            </a:fld>
            <a:endParaRPr lang="en-US"/>
          </a:p>
        </p:txBody>
      </p:sp>
    </p:spTree>
    <p:extLst>
      <p:ext uri="{BB962C8B-B14F-4D97-AF65-F5344CB8AC3E}">
        <p14:creationId xmlns:p14="http://schemas.microsoft.com/office/powerpoint/2010/main" val="3053408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8D904A-E16B-4B50-95DE-6609F5A6A486}" type="slidenum">
              <a:rPr lang="en-US" smtClean="0"/>
              <a:t>4</a:t>
            </a:fld>
            <a:endParaRPr lang="en-US"/>
          </a:p>
        </p:txBody>
      </p:sp>
    </p:spTree>
    <p:extLst>
      <p:ext uri="{BB962C8B-B14F-4D97-AF65-F5344CB8AC3E}">
        <p14:creationId xmlns:p14="http://schemas.microsoft.com/office/powerpoint/2010/main" val="916462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34"/>
              </a:spcAft>
            </a:pPr>
            <a:r>
              <a:rPr lang="en-US" dirty="0"/>
              <a:t>Background:</a:t>
            </a:r>
          </a:p>
          <a:p>
            <a:pPr lvl="1"/>
            <a:r>
              <a:rPr lang="en-US" dirty="0"/>
              <a:t>Then and Now with OCSS Data</a:t>
            </a:r>
          </a:p>
          <a:p>
            <a:pPr lvl="1"/>
            <a:r>
              <a:rPr lang="en-US" dirty="0"/>
              <a:t>OCSS Data Analytics for Directors project</a:t>
            </a:r>
          </a:p>
          <a:p>
            <a:pPr lvl="1"/>
            <a:r>
              <a:rPr lang="en-US" dirty="0"/>
              <a:t>Available Reports</a:t>
            </a:r>
          </a:p>
          <a:p>
            <a:pPr lvl="1"/>
            <a:r>
              <a:rPr lang="en-US" dirty="0"/>
              <a:t>What is a “Use Case”?</a:t>
            </a:r>
          </a:p>
          <a:p>
            <a:pPr>
              <a:spcAft>
                <a:spcPts val="634"/>
              </a:spcAft>
            </a:pPr>
            <a:endParaRPr lang="en-US" dirty="0"/>
          </a:p>
          <a:p>
            <a:pPr>
              <a:spcAft>
                <a:spcPts val="634"/>
              </a:spcAft>
            </a:pPr>
            <a:r>
              <a:rPr lang="en-US" dirty="0"/>
              <a:t>Then and Now addresses from the description: </a:t>
            </a:r>
            <a:r>
              <a:rPr lang="en-US" i="1" dirty="0"/>
              <a:t>how data analytics has evolved from basic reporting to a cornerstone of strategic decision-making</a:t>
            </a:r>
          </a:p>
          <a:p>
            <a:pPr>
              <a:spcAft>
                <a:spcPts val="634"/>
              </a:spcAft>
            </a:pPr>
            <a:r>
              <a:rPr lang="en-US" dirty="0"/>
              <a:t>OCSS project addresses from the description: </a:t>
            </a:r>
            <a:r>
              <a:rPr lang="en-US" i="1" dirty="0"/>
              <a:t>helping programs identify trends, improve performance, and respond to changing needs. </a:t>
            </a:r>
          </a:p>
          <a:p>
            <a:pPr>
              <a:spcAft>
                <a:spcPts val="634"/>
              </a:spcAft>
            </a:pPr>
            <a:r>
              <a:rPr lang="en-US" dirty="0"/>
              <a:t>Use Case discussion and Newer Findings addresses from the description: </a:t>
            </a:r>
            <a:r>
              <a:rPr lang="en-US" i="1" dirty="0"/>
              <a:t>insights that nourish stronger programs and smarter policies </a:t>
            </a:r>
            <a:r>
              <a:rPr lang="en-US" dirty="0"/>
              <a:t>and </a:t>
            </a:r>
            <a:r>
              <a:rPr lang="en-US" i="1" dirty="0"/>
              <a:t>real-world state comparisons, innovative tools, and collaborative success stories that demonstrate how the state and federal partnership can improve outcomes </a:t>
            </a:r>
          </a:p>
          <a:p>
            <a:endParaRPr lang="en-US" dirty="0"/>
          </a:p>
        </p:txBody>
      </p:sp>
      <p:sp>
        <p:nvSpPr>
          <p:cNvPr id="4" name="Slide Number Placeholder 3"/>
          <p:cNvSpPr>
            <a:spLocks noGrp="1"/>
          </p:cNvSpPr>
          <p:nvPr>
            <p:ph type="sldNum" sz="quarter" idx="5"/>
          </p:nvPr>
        </p:nvSpPr>
        <p:spPr/>
        <p:txBody>
          <a:bodyPr/>
          <a:lstStyle/>
          <a:p>
            <a:fld id="{098D904A-E16B-4B50-95DE-6609F5A6A486}" type="slidenum">
              <a:rPr lang="en-US" smtClean="0"/>
              <a:t>5</a:t>
            </a:fld>
            <a:endParaRPr lang="en-US"/>
          </a:p>
        </p:txBody>
      </p:sp>
    </p:spTree>
    <p:extLst>
      <p:ext uri="{BB962C8B-B14F-4D97-AF65-F5344CB8AC3E}">
        <p14:creationId xmlns:p14="http://schemas.microsoft.com/office/powerpoint/2010/main" val="2834397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solidFill>
                  <a:srgbClr val="FF0000"/>
                </a:solidFill>
              </a:rPr>
              <a:t>OCSS still publishes the basic tables in PDF and excel versions but has since added the Tableau reports for Directors.</a:t>
            </a:r>
          </a:p>
          <a:p>
            <a:pPr defTabSz="966612">
              <a:defRPr/>
            </a:pPr>
            <a:endParaRPr lang="en-US" dirty="0">
              <a:solidFill>
                <a:srgbClr val="FF0000"/>
              </a:solidFill>
            </a:endParaRPr>
          </a:p>
          <a:p>
            <a:pPr defTabSz="966612">
              <a:defRPr/>
            </a:pPr>
            <a:r>
              <a:rPr lang="en-US" dirty="0">
                <a:solidFill>
                  <a:srgbClr val="FF0000"/>
                </a:solidFill>
              </a:rPr>
              <a:t>Example caseload slides from Arrears Deep Dive report:  35 and 36 (bar and trendline)</a:t>
            </a:r>
          </a:p>
          <a:p>
            <a:endParaRPr lang="en-US" dirty="0"/>
          </a:p>
        </p:txBody>
      </p:sp>
      <p:sp>
        <p:nvSpPr>
          <p:cNvPr id="4" name="Slide Number Placeholder 3"/>
          <p:cNvSpPr>
            <a:spLocks noGrp="1"/>
          </p:cNvSpPr>
          <p:nvPr>
            <p:ph type="sldNum" sz="quarter" idx="5"/>
          </p:nvPr>
        </p:nvSpPr>
        <p:spPr/>
        <p:txBody>
          <a:bodyPr/>
          <a:lstStyle/>
          <a:p>
            <a:fld id="{098D904A-E16B-4B50-95DE-6609F5A6A486}" type="slidenum">
              <a:rPr lang="en-US" smtClean="0"/>
              <a:t>6</a:t>
            </a:fld>
            <a:endParaRPr lang="en-US"/>
          </a:p>
        </p:txBody>
      </p:sp>
    </p:spTree>
    <p:extLst>
      <p:ext uri="{BB962C8B-B14F-4D97-AF65-F5344CB8AC3E}">
        <p14:creationId xmlns:p14="http://schemas.microsoft.com/office/powerpoint/2010/main" val="4148913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idea was brought to Directors in closed door session of NCCSD conference in 2018. Project started in mid 2019 when Cynthia joined OCSS.</a:t>
            </a:r>
          </a:p>
          <a:p>
            <a:pPr defTabSz="966612">
              <a:defRPr/>
            </a:pPr>
            <a:r>
              <a:rPr lang="en-US" dirty="0"/>
              <a:t>Provide useful analytics to all states regardless of their analytical resources and capabilities</a:t>
            </a:r>
          </a:p>
          <a:p>
            <a:pPr defTabSz="966612">
              <a:defRPr/>
            </a:pPr>
            <a:endParaRPr lang="en-US" dirty="0"/>
          </a:p>
          <a:p>
            <a:pPr defTabSz="966612">
              <a:defRPr/>
            </a:pPr>
            <a:r>
              <a:rPr lang="en-US" dirty="0"/>
              <a:t>Reports would not be available to the public, and state/federal audience is intentionally limited</a:t>
            </a:r>
          </a:p>
          <a:p>
            <a:pPr defTabSz="966612">
              <a:defRPr/>
            </a:pPr>
            <a:endParaRPr lang="en-US" sz="1300" dirty="0"/>
          </a:p>
          <a:p>
            <a:endParaRPr lang="en-US" dirty="0"/>
          </a:p>
        </p:txBody>
      </p:sp>
      <p:sp>
        <p:nvSpPr>
          <p:cNvPr id="4" name="Slide Number Placeholder 3"/>
          <p:cNvSpPr>
            <a:spLocks noGrp="1"/>
          </p:cNvSpPr>
          <p:nvPr>
            <p:ph type="sldNum" sz="quarter" idx="5"/>
          </p:nvPr>
        </p:nvSpPr>
        <p:spPr/>
        <p:txBody>
          <a:bodyPr/>
          <a:lstStyle/>
          <a:p>
            <a:fld id="{098D904A-E16B-4B50-95DE-6609F5A6A486}" type="slidenum">
              <a:rPr lang="en-US" smtClean="0"/>
              <a:t>7</a:t>
            </a:fld>
            <a:endParaRPr lang="en-US"/>
          </a:p>
        </p:txBody>
      </p:sp>
    </p:spTree>
    <p:extLst>
      <p:ext uri="{BB962C8B-B14F-4D97-AF65-F5344CB8AC3E}">
        <p14:creationId xmlns:p14="http://schemas.microsoft.com/office/powerpoint/2010/main" val="1126423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reports available already and 1 in development</a:t>
            </a:r>
          </a:p>
        </p:txBody>
      </p:sp>
      <p:sp>
        <p:nvSpPr>
          <p:cNvPr id="4" name="Slide Number Placeholder 3"/>
          <p:cNvSpPr>
            <a:spLocks noGrp="1"/>
          </p:cNvSpPr>
          <p:nvPr>
            <p:ph type="sldNum" sz="quarter" idx="5"/>
          </p:nvPr>
        </p:nvSpPr>
        <p:spPr/>
        <p:txBody>
          <a:bodyPr/>
          <a:lstStyle/>
          <a:p>
            <a:fld id="{098D904A-E16B-4B50-95DE-6609F5A6A486}" type="slidenum">
              <a:rPr lang="en-US" smtClean="0"/>
              <a:t>8</a:t>
            </a:fld>
            <a:endParaRPr lang="en-US"/>
          </a:p>
        </p:txBody>
      </p:sp>
    </p:spTree>
    <p:extLst>
      <p:ext uri="{BB962C8B-B14F-4D97-AF65-F5344CB8AC3E}">
        <p14:creationId xmlns:p14="http://schemas.microsoft.com/office/powerpoint/2010/main" val="1467792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cases are the real-world applications of the Tableau reports in asking questions, and in building data-based evidence for change.   It was the next logical step after the Tableau reports—to really demonstrate to Directors how they can utilize the reports.</a:t>
            </a:r>
          </a:p>
        </p:txBody>
      </p:sp>
      <p:sp>
        <p:nvSpPr>
          <p:cNvPr id="4" name="Slide Number Placeholder 3"/>
          <p:cNvSpPr>
            <a:spLocks noGrp="1"/>
          </p:cNvSpPr>
          <p:nvPr>
            <p:ph type="sldNum" sz="quarter" idx="5"/>
          </p:nvPr>
        </p:nvSpPr>
        <p:spPr/>
        <p:txBody>
          <a:bodyPr/>
          <a:lstStyle/>
          <a:p>
            <a:fld id="{098D904A-E16B-4B50-95DE-6609F5A6A486}" type="slidenum">
              <a:rPr lang="en-US" smtClean="0"/>
              <a:t>9</a:t>
            </a:fld>
            <a:endParaRPr lang="en-US"/>
          </a:p>
        </p:txBody>
      </p:sp>
    </p:spTree>
    <p:extLst>
      <p:ext uri="{BB962C8B-B14F-4D97-AF65-F5344CB8AC3E}">
        <p14:creationId xmlns:p14="http://schemas.microsoft.com/office/powerpoint/2010/main" val="2273544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slides pulled from prior Use Cases, so their formatting looks a little different.</a:t>
            </a:r>
          </a:p>
        </p:txBody>
      </p:sp>
      <p:sp>
        <p:nvSpPr>
          <p:cNvPr id="4" name="Slide Number Placeholder 3"/>
          <p:cNvSpPr>
            <a:spLocks noGrp="1"/>
          </p:cNvSpPr>
          <p:nvPr>
            <p:ph type="sldNum" sz="quarter" idx="5"/>
          </p:nvPr>
        </p:nvSpPr>
        <p:spPr/>
        <p:txBody>
          <a:bodyPr/>
          <a:lstStyle/>
          <a:p>
            <a:fld id="{098D904A-E16B-4B50-95DE-6609F5A6A486}" type="slidenum">
              <a:rPr lang="en-US" smtClean="0"/>
              <a:t>10</a:t>
            </a:fld>
            <a:endParaRPr lang="en-US"/>
          </a:p>
        </p:txBody>
      </p:sp>
    </p:spTree>
    <p:extLst>
      <p:ext uri="{BB962C8B-B14F-4D97-AF65-F5344CB8AC3E}">
        <p14:creationId xmlns:p14="http://schemas.microsoft.com/office/powerpoint/2010/main" val="826056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Arrears Deep Dive report. NM asked for a Use Case focusing on Arrears in early 2024.  Data available at this point was through 2022. Arrears only caseload growth was an interesting finding, prompting work in this area.</a:t>
            </a:r>
          </a:p>
          <a:p>
            <a:endParaRPr lang="en-US" dirty="0"/>
          </a:p>
          <a:p>
            <a:r>
              <a:rPr lang="en-US" dirty="0"/>
              <a:t>OCSE-157 Line 2e. Trends of NM and comparison states. Tooltip shows caseload numbers at various points, as well as the percentage change between each year selected.  To see % change between 2009 and 2022, choose just those two years from the FFY dropdown.</a:t>
            </a:r>
          </a:p>
        </p:txBody>
      </p:sp>
      <p:sp>
        <p:nvSpPr>
          <p:cNvPr id="4" name="Slide Number Placeholder 3"/>
          <p:cNvSpPr>
            <a:spLocks noGrp="1"/>
          </p:cNvSpPr>
          <p:nvPr>
            <p:ph type="sldNum" sz="quarter" idx="5"/>
          </p:nvPr>
        </p:nvSpPr>
        <p:spPr/>
        <p:txBody>
          <a:bodyPr/>
          <a:lstStyle/>
          <a:p>
            <a:fld id="{9B015451-DFF0-4EEC-98DE-0DE7DF4AB329}" type="slidenum">
              <a:rPr lang="en-US" smtClean="0"/>
              <a:t>11</a:t>
            </a:fld>
            <a:endParaRPr lang="en-US" dirty="0"/>
          </a:p>
        </p:txBody>
      </p:sp>
    </p:spTree>
    <p:extLst>
      <p:ext uri="{BB962C8B-B14F-4D97-AF65-F5344CB8AC3E}">
        <p14:creationId xmlns:p14="http://schemas.microsoft.com/office/powerpoint/2010/main" val="2016566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NM again. Quick update showing progress on reducing Arrears Only cases.</a:t>
            </a:r>
          </a:p>
          <a:p>
            <a:r>
              <a:rPr lang="en-US" dirty="0"/>
              <a:t>States can use the reports to show progress after they have seen issues from Use Cases and initiated special projects. </a:t>
            </a:r>
          </a:p>
        </p:txBody>
      </p:sp>
      <p:sp>
        <p:nvSpPr>
          <p:cNvPr id="4" name="Slide Number Placeholder 3"/>
          <p:cNvSpPr>
            <a:spLocks noGrp="1"/>
          </p:cNvSpPr>
          <p:nvPr>
            <p:ph type="sldNum" sz="quarter" idx="5"/>
          </p:nvPr>
        </p:nvSpPr>
        <p:spPr/>
        <p:txBody>
          <a:bodyPr/>
          <a:lstStyle/>
          <a:p>
            <a:fld id="{9B015451-DFF0-4EEC-98DE-0DE7DF4AB329}" type="slidenum">
              <a:rPr lang="en-US" smtClean="0"/>
              <a:t>12</a:t>
            </a:fld>
            <a:endParaRPr lang="en-US" dirty="0"/>
          </a:p>
        </p:txBody>
      </p:sp>
    </p:spTree>
    <p:extLst>
      <p:ext uri="{BB962C8B-B14F-4D97-AF65-F5344CB8AC3E}">
        <p14:creationId xmlns:p14="http://schemas.microsoft.com/office/powerpoint/2010/main" val="2894276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Arrears Deep Dive example.  Michigan Use Case from December 2024.</a:t>
            </a:r>
          </a:p>
          <a:p>
            <a:r>
              <a:rPr lang="en-US" dirty="0"/>
              <a:t>If you are a state that has automatic interest and under criticism for a large amount of cumulative arrears due, you can use the ADD report to show how other states that changed their interest policy fared with cumulative arrears.  </a:t>
            </a:r>
          </a:p>
          <a:p>
            <a:endParaRPr lang="en-US" dirty="0"/>
          </a:p>
          <a:p>
            <a:r>
              <a:rPr lang="en-US" dirty="0"/>
              <a:t>OCSE-157 Line 26. On Tableau report, hover to see Tooltip on various slides; it shows the specific interest answers from the IRG. Note:  If the IRG indicated that the IV-D agency did not calculate interest on IV-D cases, those states were characterized as “Not automatic” even if their statute has an interest amount authorized.</a:t>
            </a:r>
          </a:p>
          <a:p>
            <a:pPr defTabSz="966612">
              <a:defRPr/>
            </a:pPr>
            <a:endParaRPr lang="en-US" dirty="0"/>
          </a:p>
          <a:p>
            <a:endParaRPr lang="en-US" dirty="0"/>
          </a:p>
        </p:txBody>
      </p:sp>
      <p:sp>
        <p:nvSpPr>
          <p:cNvPr id="4" name="Slide Number Placeholder 3"/>
          <p:cNvSpPr>
            <a:spLocks noGrp="1"/>
          </p:cNvSpPr>
          <p:nvPr>
            <p:ph type="sldNum" sz="quarter" idx="5"/>
          </p:nvPr>
        </p:nvSpPr>
        <p:spPr/>
        <p:txBody>
          <a:bodyPr/>
          <a:lstStyle/>
          <a:p>
            <a:fld id="{FCB8CBE6-4394-41DA-A891-7756F8339B26}" type="slidenum">
              <a:rPr lang="en-US" smtClean="0"/>
              <a:t>13</a:t>
            </a:fld>
            <a:endParaRPr lang="en-US"/>
          </a:p>
        </p:txBody>
      </p:sp>
    </p:spTree>
    <p:extLst>
      <p:ext uri="{BB962C8B-B14F-4D97-AF65-F5344CB8AC3E}">
        <p14:creationId xmlns:p14="http://schemas.microsoft.com/office/powerpoint/2010/main" val="1921528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UDC by Age report.  NY volunteered to be the “guinea pig” Use Case to introduce the report to the Directors in a webinar, December 2020.  NY was able to use this Use Case in their materials to support the need for the change in their escheatment law. Per the NY Director’s email June 2021: “</a:t>
            </a:r>
            <a:r>
              <a:rPr lang="en-US" dirty="0">
                <a:cs typeface="MS PGothic" panose="020B0600070205080204" pitchFamily="34" charset="-128"/>
              </a:rPr>
              <a:t>both houses passed our u</a:t>
            </a:r>
            <a:r>
              <a:rPr lang="en-US" dirty="0"/>
              <a:t>nclaimed funds proposal to streamline the escheatment process for unclaimed/undistributable child support.”</a:t>
            </a:r>
          </a:p>
        </p:txBody>
      </p:sp>
      <p:sp>
        <p:nvSpPr>
          <p:cNvPr id="4" name="Slide Number Placeholder 3"/>
          <p:cNvSpPr>
            <a:spLocks noGrp="1"/>
          </p:cNvSpPr>
          <p:nvPr>
            <p:ph type="sldNum" sz="quarter" idx="5"/>
          </p:nvPr>
        </p:nvSpPr>
        <p:spPr/>
        <p:txBody>
          <a:bodyPr/>
          <a:lstStyle/>
          <a:p>
            <a:fld id="{098D904A-E16B-4B50-95DE-6609F5A6A486}" type="slidenum">
              <a:rPr lang="en-US" smtClean="0"/>
              <a:t>14</a:t>
            </a:fld>
            <a:endParaRPr lang="en-US"/>
          </a:p>
        </p:txBody>
      </p:sp>
    </p:spTree>
    <p:extLst>
      <p:ext uri="{BB962C8B-B14F-4D97-AF65-F5344CB8AC3E}">
        <p14:creationId xmlns:p14="http://schemas.microsoft.com/office/powerpoint/2010/main" val="4259610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UDC by Category report. 2018 data Mississippi Use Case showing “good” UDC percentages and Future Support anomaly compared to National %. </a:t>
            </a:r>
          </a:p>
        </p:txBody>
      </p:sp>
      <p:sp>
        <p:nvSpPr>
          <p:cNvPr id="4" name="Slide Number Placeholder 3"/>
          <p:cNvSpPr>
            <a:spLocks noGrp="1"/>
          </p:cNvSpPr>
          <p:nvPr>
            <p:ph type="sldNum" sz="quarter" idx="5"/>
          </p:nvPr>
        </p:nvSpPr>
        <p:spPr/>
        <p:txBody>
          <a:bodyPr/>
          <a:lstStyle/>
          <a:p>
            <a:fld id="{098D904A-E16B-4B50-95DE-6609F5A6A486}" type="slidenum">
              <a:rPr lang="en-US" smtClean="0"/>
              <a:t>15</a:t>
            </a:fld>
            <a:endParaRPr lang="en-US"/>
          </a:p>
        </p:txBody>
      </p:sp>
    </p:spTree>
    <p:extLst>
      <p:ext uri="{BB962C8B-B14F-4D97-AF65-F5344CB8AC3E}">
        <p14:creationId xmlns:p14="http://schemas.microsoft.com/office/powerpoint/2010/main" val="2955613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IWO report. KY volunteered to be the Use Case “guinea pig” for the IWO report.  Slide from webinar to introduce the IWO report  in 2020.   Tableau report adds data points such as which states require employers to remit by EFT and allows comparisons on the IWO % of collections, current support performance measure, and average IWO collection per case.   For the latter, lower numbers here can possibly indicate systems not adding arrears amounts to IWOs for unadjudicated arrears.  </a:t>
            </a:r>
          </a:p>
        </p:txBody>
      </p:sp>
      <p:sp>
        <p:nvSpPr>
          <p:cNvPr id="4" name="Slide Number Placeholder 3"/>
          <p:cNvSpPr>
            <a:spLocks noGrp="1"/>
          </p:cNvSpPr>
          <p:nvPr>
            <p:ph type="sldNum" sz="quarter" idx="5"/>
          </p:nvPr>
        </p:nvSpPr>
        <p:spPr/>
        <p:txBody>
          <a:bodyPr/>
          <a:lstStyle/>
          <a:p>
            <a:fld id="{098D904A-E16B-4B50-95DE-6609F5A6A486}" type="slidenum">
              <a:rPr lang="en-US" smtClean="0"/>
              <a:t>16</a:t>
            </a:fld>
            <a:endParaRPr lang="en-US"/>
          </a:p>
        </p:txBody>
      </p:sp>
    </p:spTree>
    <p:extLst>
      <p:ext uri="{BB962C8B-B14F-4D97-AF65-F5344CB8AC3E}">
        <p14:creationId xmlns:p14="http://schemas.microsoft.com/office/powerpoint/2010/main" val="1972596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Support Deep Dive report.  CS Performance Measures for each case type.  California requested a Use Case in 2022 to show to county leadership – since CA also uses Tableau, used to get their ideas flowing as well as analysis.</a:t>
            </a:r>
          </a:p>
        </p:txBody>
      </p:sp>
      <p:sp>
        <p:nvSpPr>
          <p:cNvPr id="4" name="Slide Number Placeholder 3"/>
          <p:cNvSpPr>
            <a:spLocks noGrp="1"/>
          </p:cNvSpPr>
          <p:nvPr>
            <p:ph type="sldNum" sz="quarter" idx="5"/>
          </p:nvPr>
        </p:nvSpPr>
        <p:spPr/>
        <p:txBody>
          <a:bodyPr/>
          <a:lstStyle/>
          <a:p>
            <a:fld id="{098D904A-E16B-4B50-95DE-6609F5A6A486}" type="slidenum">
              <a:rPr lang="en-US" smtClean="0"/>
              <a:t>17</a:t>
            </a:fld>
            <a:endParaRPr lang="en-US"/>
          </a:p>
        </p:txBody>
      </p:sp>
    </p:spTree>
    <p:extLst>
      <p:ext uri="{BB962C8B-B14F-4D97-AF65-F5344CB8AC3E}">
        <p14:creationId xmlns:p14="http://schemas.microsoft.com/office/powerpoint/2010/main" val="1714630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 Effectiveness report.  Use Case to demonstrate the report at the introduction webinar at the end of 2024.  Texas &amp; Arizona agreed to be guinea pigs. This slide shows TX.</a:t>
            </a:r>
          </a:p>
          <a:p>
            <a:r>
              <a:rPr lang="en-US" dirty="0"/>
              <a:t>This slide helps analyze whether collections or expenditures have had the biggest impact on the CE Ratio. Tooltip shows data at various points, as well as the percentage change between each year selected.  To see % change between 2003 and 2023, choose just those two years from the FFY dropdown.  </a:t>
            </a:r>
          </a:p>
        </p:txBody>
      </p:sp>
      <p:sp>
        <p:nvSpPr>
          <p:cNvPr id="4" name="Slide Number Placeholder 3"/>
          <p:cNvSpPr>
            <a:spLocks noGrp="1"/>
          </p:cNvSpPr>
          <p:nvPr>
            <p:ph type="sldNum" sz="quarter" idx="5"/>
          </p:nvPr>
        </p:nvSpPr>
        <p:spPr/>
        <p:txBody>
          <a:bodyPr/>
          <a:lstStyle/>
          <a:p>
            <a:fld id="{9B015451-DFF0-4EEC-98DE-0DE7DF4AB329}" type="slidenum">
              <a:rPr lang="en-US" smtClean="0"/>
              <a:t>18</a:t>
            </a:fld>
            <a:endParaRPr lang="en-US" dirty="0"/>
          </a:p>
        </p:txBody>
      </p:sp>
    </p:spTree>
    <p:extLst>
      <p:ext uri="{BB962C8B-B14F-4D97-AF65-F5344CB8AC3E}">
        <p14:creationId xmlns:p14="http://schemas.microsoft.com/office/powerpoint/2010/main" val="1601900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8D904A-E16B-4B50-95DE-6609F5A6A486}" type="slidenum">
              <a:rPr lang="en-US" smtClean="0"/>
              <a:t>19</a:t>
            </a:fld>
            <a:endParaRPr lang="en-US"/>
          </a:p>
        </p:txBody>
      </p:sp>
    </p:spTree>
    <p:extLst>
      <p:ext uri="{BB962C8B-B14F-4D97-AF65-F5344CB8AC3E}">
        <p14:creationId xmlns:p14="http://schemas.microsoft.com/office/powerpoint/2010/main" val="2542258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 of Debtor File from the DFS Federal Collection and Passport Denial Technical Guide v14 March 2025.</a:t>
            </a:r>
          </a:p>
          <a:p>
            <a:r>
              <a:rPr lang="en-US" dirty="0"/>
              <a:t>Specifically, Passport Denial is a IV-D state plan requirement but it is not mandatory that all debts must be submitted as states can exclude on a case-by-case basis.</a:t>
            </a:r>
          </a:p>
          <a:p>
            <a:r>
              <a:rPr lang="en-US" dirty="0"/>
              <a:t>For MSFIDM, it is mandatory that an FI must match either with all states where they do business or through the MSFIDM program.  If through MSFIDM, this is where info is matched with Debtor File. </a:t>
            </a:r>
          </a:p>
        </p:txBody>
      </p:sp>
      <p:sp>
        <p:nvSpPr>
          <p:cNvPr id="4" name="Slide Number Placeholder 3"/>
          <p:cNvSpPr>
            <a:spLocks noGrp="1"/>
          </p:cNvSpPr>
          <p:nvPr>
            <p:ph type="sldNum" sz="quarter" idx="5"/>
          </p:nvPr>
        </p:nvSpPr>
        <p:spPr/>
        <p:txBody>
          <a:bodyPr/>
          <a:lstStyle/>
          <a:p>
            <a:fld id="{098D904A-E16B-4B50-95DE-6609F5A6A486}" type="slidenum">
              <a:rPr lang="en-US" smtClean="0"/>
              <a:t>20</a:t>
            </a:fld>
            <a:endParaRPr lang="en-US"/>
          </a:p>
        </p:txBody>
      </p:sp>
    </p:spTree>
    <p:extLst>
      <p:ext uri="{BB962C8B-B14F-4D97-AF65-F5344CB8AC3E}">
        <p14:creationId xmlns:p14="http://schemas.microsoft.com/office/powerpoint/2010/main" val="823607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explores the first bullet in the next slide.  These three remedies use the Debtor File to match.  Impacts are probably to Non-TANF arrears that are above $25 but below $500.  States could do an ROI analysis to see how many cases might be missing from potential matches.  Some states may have (old?) rules that say they cannot put cases on the Debtor file unless the $150/$500 threshold is met.</a:t>
            </a:r>
          </a:p>
          <a:p>
            <a:endParaRPr lang="en-US" dirty="0"/>
          </a:p>
          <a:p>
            <a:r>
              <a:rPr lang="en-US" dirty="0"/>
              <a:t>For Admin Offset, there are currently approx. 46 states using admin offset in some capacity but as mentioned above, they may set their thresholds at 150/500 before submitting to the Debtor File. </a:t>
            </a:r>
          </a:p>
        </p:txBody>
      </p:sp>
      <p:sp>
        <p:nvSpPr>
          <p:cNvPr id="4" name="Slide Number Placeholder 3"/>
          <p:cNvSpPr>
            <a:spLocks noGrp="1"/>
          </p:cNvSpPr>
          <p:nvPr>
            <p:ph type="sldNum" sz="quarter" idx="5"/>
          </p:nvPr>
        </p:nvSpPr>
        <p:spPr/>
        <p:txBody>
          <a:bodyPr/>
          <a:lstStyle/>
          <a:p>
            <a:fld id="{098D904A-E16B-4B50-95DE-6609F5A6A486}" type="slidenum">
              <a:rPr lang="en-US" smtClean="0"/>
              <a:t>21</a:t>
            </a:fld>
            <a:endParaRPr lang="en-US"/>
          </a:p>
        </p:txBody>
      </p:sp>
    </p:spTree>
    <p:extLst>
      <p:ext uri="{BB962C8B-B14F-4D97-AF65-F5344CB8AC3E}">
        <p14:creationId xmlns:p14="http://schemas.microsoft.com/office/powerpoint/2010/main" val="4228044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Snapshot of a portion of Arrears Deep Dive report slide 34.  Generally, you would expect these two amounts to be close.  But sometimes there are pretty big differences.</a:t>
            </a:r>
          </a:p>
          <a:p>
            <a:pPr defTabSz="966612">
              <a:defRPr/>
            </a:pPr>
            <a:r>
              <a:rPr lang="en-US" dirty="0"/>
              <a:t>For example, the three States at the bottom of the list only have 62.9%, 63.8%, and 69% of their Cumulative Arrears on their Debtor File, $21.8M, 115M and $234M less, respectively.</a:t>
            </a:r>
          </a:p>
          <a:p>
            <a:pPr defTabSz="966612">
              <a:defRPr/>
            </a:pPr>
            <a:r>
              <a:rPr lang="en-US" dirty="0"/>
              <a:t> This could be a policy decision or a system issue? </a:t>
            </a:r>
          </a:p>
          <a:p>
            <a:pPr defTabSz="966612">
              <a:defRPr/>
            </a:pPr>
            <a:r>
              <a:rPr lang="en-US" dirty="0"/>
              <a:t>Note: The Debtor file amounts are as of as close to 9/30 as possible, given the different timeframes for state file submission.</a:t>
            </a:r>
          </a:p>
          <a:p>
            <a:pPr defTabSz="966612">
              <a:defRPr/>
            </a:pPr>
            <a:endParaRPr lang="en-US" dirty="0"/>
          </a:p>
          <a:p>
            <a:pPr defTabSz="966612">
              <a:defRPr/>
            </a:pPr>
            <a:r>
              <a:rPr lang="en-US" dirty="0"/>
              <a:t>There are a few states at the higher end of the scale (not shown) that have significantly higher amounts of Debtor File arrears vs. Cumulative Arrears. This could be because they are including Tribal arrears in their Debtor File, are submitting responding cases for non FTRO remedies on their Debtor Files, or they could be having state system issues with their Debtor File code.</a:t>
            </a:r>
          </a:p>
          <a:p>
            <a:endParaRPr lang="en-US" dirty="0"/>
          </a:p>
        </p:txBody>
      </p:sp>
      <p:sp>
        <p:nvSpPr>
          <p:cNvPr id="4" name="Slide Number Placeholder 3"/>
          <p:cNvSpPr>
            <a:spLocks noGrp="1"/>
          </p:cNvSpPr>
          <p:nvPr>
            <p:ph type="sldNum" sz="quarter" idx="5"/>
          </p:nvPr>
        </p:nvSpPr>
        <p:spPr/>
        <p:txBody>
          <a:bodyPr/>
          <a:lstStyle/>
          <a:p>
            <a:fld id="{098D904A-E16B-4B50-95DE-6609F5A6A486}" type="slidenum">
              <a:rPr lang="en-US" smtClean="0"/>
              <a:t>22</a:t>
            </a:fld>
            <a:endParaRPr lang="en-US"/>
          </a:p>
        </p:txBody>
      </p:sp>
    </p:spTree>
    <p:extLst>
      <p:ext uri="{BB962C8B-B14F-4D97-AF65-F5344CB8AC3E}">
        <p14:creationId xmlns:p14="http://schemas.microsoft.com/office/powerpoint/2010/main" val="2552174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“Confirmed” column:  Some states are known not to be including the arrears between $25 &amp; $150/$500 on their Debtor Files</a:t>
            </a:r>
          </a:p>
          <a:p>
            <a:pPr defTabSz="966612">
              <a:defRPr/>
            </a:pPr>
            <a:r>
              <a:rPr lang="en-US" dirty="0"/>
              <a:t>“Mandatory” column:  States with legislation mandating employers to report lump sums.</a:t>
            </a:r>
          </a:p>
          <a:p>
            <a:pPr defTabSz="966612">
              <a:defRPr/>
            </a:pPr>
            <a:r>
              <a:rPr lang="en-US" dirty="0"/>
              <a:t>“% of Total” column: Of the </a:t>
            </a:r>
            <a:r>
              <a:rPr lang="en-US" dirty="0" err="1"/>
              <a:t>NonTANF</a:t>
            </a:r>
            <a:r>
              <a:rPr lang="en-US" dirty="0"/>
              <a:t> cases reported on the Debtor File, what % have arrears between $0 and $500?  Slide only shows those states with % below 5%, but there are more with low percentages above 5%.</a:t>
            </a:r>
          </a:p>
          <a:p>
            <a:pPr defTabSz="966612">
              <a:defRPr/>
            </a:pPr>
            <a:r>
              <a:rPr lang="en-US" dirty="0"/>
              <a:t>“Cases” column: Raw number of cases with arrears between $0 and $500.</a:t>
            </a:r>
          </a:p>
          <a:p>
            <a:pPr defTabSz="966612">
              <a:defRPr/>
            </a:pPr>
            <a:endParaRPr lang="en-US" dirty="0"/>
          </a:p>
          <a:p>
            <a:pPr defTabSz="966612">
              <a:defRPr/>
            </a:pPr>
            <a:r>
              <a:rPr lang="en-US" dirty="0"/>
              <a:t>Examples: Circles in first column indicate states we have confirmed are not submitting with the lower threshold.  Circles in second column indicate states with mandatory employer lump sum reporting.  One state is confirmed not to be submitting the lower debts.</a:t>
            </a:r>
          </a:p>
          <a:p>
            <a:pPr defTabSz="966612">
              <a:defRPr/>
            </a:pPr>
            <a:r>
              <a:rPr lang="en-US" dirty="0"/>
              <a:t>Arrow: One state with lump sum reporting has only 282 cases out of 222,341 with the lower arrears.  </a:t>
            </a:r>
          </a:p>
          <a:p>
            <a:pPr defTabSz="966612">
              <a:defRPr/>
            </a:pPr>
            <a:endParaRPr lang="en-US" dirty="0"/>
          </a:p>
          <a:p>
            <a:pPr defTabSz="966612">
              <a:defRPr/>
            </a:pPr>
            <a:r>
              <a:rPr lang="en-US" dirty="0"/>
              <a:t>Having a number in the fourth column means there are modifications happening that put the case in this category, but it doesn’t appear that the system coding includes the lower arrears originally.</a:t>
            </a:r>
          </a:p>
          <a:p>
            <a:pPr defTabSz="966612">
              <a:defRPr/>
            </a:pPr>
            <a:r>
              <a:rPr lang="en-US" dirty="0"/>
              <a:t>States with modernization projects might want to consider this requirement for their new system.</a:t>
            </a:r>
          </a:p>
          <a:p>
            <a:pPr defTabSz="966612">
              <a:defRPr/>
            </a:pPr>
            <a:r>
              <a:rPr lang="en-US" dirty="0"/>
              <a:t>Data as of 9-30-2024.</a:t>
            </a:r>
          </a:p>
          <a:p>
            <a:pPr defTabSz="966612">
              <a:defRPr/>
            </a:pPr>
            <a:endParaRPr lang="en-US" dirty="0"/>
          </a:p>
          <a:p>
            <a:pPr defTabSz="966612">
              <a:defRPr/>
            </a:pPr>
            <a:r>
              <a:rPr lang="en-US" dirty="0"/>
              <a:t>OCSS internal report FO062 used, but states could do their own calculations to determine whether their % was low.</a:t>
            </a:r>
          </a:p>
          <a:p>
            <a:r>
              <a:rPr lang="en-US" dirty="0"/>
              <a:t>Also they could ask their OCSS Tech Support rep for assistance.  This is an internal (OCSS) report that stratifies arrears by the amount owed.  Not yet in the Arrears report, but we plan to create an arrears report part 2—to include this information.  </a:t>
            </a:r>
          </a:p>
        </p:txBody>
      </p:sp>
      <p:sp>
        <p:nvSpPr>
          <p:cNvPr id="4" name="Slide Number Placeholder 3"/>
          <p:cNvSpPr>
            <a:spLocks noGrp="1"/>
          </p:cNvSpPr>
          <p:nvPr>
            <p:ph type="sldNum" sz="quarter" idx="5"/>
          </p:nvPr>
        </p:nvSpPr>
        <p:spPr/>
        <p:txBody>
          <a:bodyPr/>
          <a:lstStyle/>
          <a:p>
            <a:fld id="{098D904A-E16B-4B50-95DE-6609F5A6A486}" type="slidenum">
              <a:rPr lang="en-US" smtClean="0"/>
              <a:t>23</a:t>
            </a:fld>
            <a:endParaRPr lang="en-US"/>
          </a:p>
        </p:txBody>
      </p:sp>
    </p:spTree>
    <p:extLst>
      <p:ext uri="{BB962C8B-B14F-4D97-AF65-F5344CB8AC3E}">
        <p14:creationId xmlns:p14="http://schemas.microsoft.com/office/powerpoint/2010/main" val="1099219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Final Newer Findings Collections slides.  Other Sources collections increases in some states could be related both to Debtor File choices and to NCP payment choices.</a:t>
            </a:r>
          </a:p>
          <a:p>
            <a:pPr algn="l"/>
            <a:endParaRPr lang="en-US" dirty="0"/>
          </a:p>
          <a:p>
            <a:pPr algn="l"/>
            <a:r>
              <a:rPr lang="en-US" dirty="0"/>
              <a:t>OCSE-34 Instructions: </a:t>
            </a:r>
            <a:endParaRPr lang="en-US" dirty="0">
              <a:solidFill>
                <a:srgbClr val="000000"/>
              </a:solidFill>
            </a:endParaRPr>
          </a:p>
          <a:p>
            <a:r>
              <a:rPr lang="en-US" b="1" dirty="0">
                <a:solidFill>
                  <a:srgbClr val="000000"/>
                </a:solidFill>
              </a:rPr>
              <a:t>Line 2h. From Other Sources. </a:t>
            </a:r>
            <a:r>
              <a:rPr lang="en-US" dirty="0">
                <a:solidFill>
                  <a:srgbClr val="000000"/>
                </a:solidFill>
              </a:rPr>
              <a:t>All other amounts -not reported above – received on behalf of IV-D cases through the State’s or Tribe’s own collections procedures. This includes, but is not limited to: (a) payments received directly from non-custodial parents; (b) collections received through the IRS' full collection process; (c) collections received as a result of the administrative offset process; and (d) collections received through the Financial Institution Data Match. For “administrative offset” collections, report the full amount of the collection, prior to the reduction for the FMS service fee. The FMS service fee may be claimed as an expense on Form OCSS-396. </a:t>
            </a:r>
            <a:r>
              <a:rPr lang="en-US" i="1" dirty="0">
                <a:solidFill>
                  <a:srgbClr val="000000"/>
                </a:solidFill>
              </a:rPr>
              <a:t>[This is a direct entry </a:t>
            </a:r>
            <a:r>
              <a:rPr lang="en-US" dirty="0">
                <a:solidFill>
                  <a:srgbClr val="000000"/>
                </a:solidFill>
              </a:rPr>
              <a:t> </a:t>
            </a:r>
          </a:p>
        </p:txBody>
      </p:sp>
      <p:sp>
        <p:nvSpPr>
          <p:cNvPr id="4" name="Slide Number Placeholder 3"/>
          <p:cNvSpPr>
            <a:spLocks noGrp="1"/>
          </p:cNvSpPr>
          <p:nvPr>
            <p:ph type="sldNum" sz="quarter" idx="5"/>
          </p:nvPr>
        </p:nvSpPr>
        <p:spPr/>
        <p:txBody>
          <a:bodyPr/>
          <a:lstStyle/>
          <a:p>
            <a:fld id="{098D904A-E16B-4B50-95DE-6609F5A6A486}" type="slidenum">
              <a:rPr lang="en-US" smtClean="0"/>
              <a:t>24</a:t>
            </a:fld>
            <a:endParaRPr lang="en-US"/>
          </a:p>
        </p:txBody>
      </p:sp>
    </p:spTree>
    <p:extLst>
      <p:ext uri="{BB962C8B-B14F-4D97-AF65-F5344CB8AC3E}">
        <p14:creationId xmlns:p14="http://schemas.microsoft.com/office/powerpoint/2010/main" val="23102088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This relates back to both the Debtor File being used for MSFIDM and Insurance Match (whose collections show up in Line 2h) and states’ growth in options for non-IWO eligible NCPs to make payments – </a:t>
            </a:r>
            <a:r>
              <a:rPr lang="en-US" dirty="0" err="1"/>
              <a:t>PayNearMe</a:t>
            </a:r>
            <a:r>
              <a:rPr lang="en-US" dirty="0"/>
              <a:t>, MoneyGram, etc. </a:t>
            </a:r>
          </a:p>
          <a:p>
            <a:endParaRPr lang="en-US" dirty="0"/>
          </a:p>
          <a:p>
            <a:r>
              <a:rPr lang="en-US" dirty="0"/>
              <a:t>Top three and lowest three by %.  Like most of the Tableau reports, analysis gives ability to look to other states for best practices.  Perhaps they changed their Debtor file, or have expanded their options for NCPs to pay more easily.  </a:t>
            </a:r>
          </a:p>
        </p:txBody>
      </p:sp>
      <p:sp>
        <p:nvSpPr>
          <p:cNvPr id="4" name="Slide Number Placeholder 3"/>
          <p:cNvSpPr>
            <a:spLocks noGrp="1"/>
          </p:cNvSpPr>
          <p:nvPr>
            <p:ph type="sldNum" sz="quarter" idx="5"/>
          </p:nvPr>
        </p:nvSpPr>
        <p:spPr/>
        <p:txBody>
          <a:bodyPr/>
          <a:lstStyle/>
          <a:p>
            <a:fld id="{9B015451-DFF0-4EEC-98DE-0DE7DF4AB329}" type="slidenum">
              <a:rPr lang="en-US" smtClean="0"/>
              <a:t>25</a:t>
            </a:fld>
            <a:endParaRPr lang="en-US" dirty="0"/>
          </a:p>
        </p:txBody>
      </p:sp>
    </p:spTree>
    <p:extLst>
      <p:ext uri="{BB962C8B-B14F-4D97-AF65-F5344CB8AC3E}">
        <p14:creationId xmlns:p14="http://schemas.microsoft.com/office/powerpoint/2010/main" val="610205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Another way to look at it. This slide brings in the inflation concept.  Would need to stay at 46% just to keep up with inflation.  It shows 18 states with % increases over the inflation change of 46%. </a:t>
            </a:r>
          </a:p>
          <a:p>
            <a:endParaRPr lang="en-US" dirty="0"/>
          </a:p>
          <a:p>
            <a:r>
              <a:rPr lang="en-US" dirty="0"/>
              <a:t>“</a:t>
            </a:r>
            <a:r>
              <a:rPr lang="en-US" dirty="0">
                <a:solidFill>
                  <a:srgbClr val="001D35"/>
                </a:solidFill>
              </a:rPr>
              <a:t>The average inflation rate between 2009 and 2024 was 2.56%, resulting in a cumulative price increase of 46.14%, according to the Bureau of Labor Statistics.” </a:t>
            </a:r>
            <a:endParaRPr lang="en-US" i="1" dirty="0"/>
          </a:p>
        </p:txBody>
      </p:sp>
      <p:sp>
        <p:nvSpPr>
          <p:cNvPr id="4" name="Slide Number Placeholder 3"/>
          <p:cNvSpPr>
            <a:spLocks noGrp="1"/>
          </p:cNvSpPr>
          <p:nvPr>
            <p:ph type="sldNum" sz="quarter" idx="5"/>
          </p:nvPr>
        </p:nvSpPr>
        <p:spPr/>
        <p:txBody>
          <a:bodyPr/>
          <a:lstStyle/>
          <a:p>
            <a:fld id="{9B015451-DFF0-4EEC-98DE-0DE7DF4AB329}" type="slidenum">
              <a:rPr lang="en-US" smtClean="0"/>
              <a:t>26</a:t>
            </a:fld>
            <a:endParaRPr lang="en-US" dirty="0"/>
          </a:p>
        </p:txBody>
      </p:sp>
    </p:spTree>
    <p:extLst>
      <p:ext uri="{BB962C8B-B14F-4D97-AF65-F5344CB8AC3E}">
        <p14:creationId xmlns:p14="http://schemas.microsoft.com/office/powerpoint/2010/main" val="13338470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8D904A-E16B-4B50-95DE-6609F5A6A486}" type="slidenum">
              <a:rPr lang="en-US" smtClean="0"/>
              <a:t>27</a:t>
            </a:fld>
            <a:endParaRPr lang="en-US"/>
          </a:p>
        </p:txBody>
      </p:sp>
    </p:spTree>
    <p:extLst>
      <p:ext uri="{BB962C8B-B14F-4D97-AF65-F5344CB8AC3E}">
        <p14:creationId xmlns:p14="http://schemas.microsoft.com/office/powerpoint/2010/main" val="833666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2060"/>
                </a:solidFill>
              </a:rPr>
              <a:t>FFP for Non-IV-D IWO expenditures</a:t>
            </a:r>
          </a:p>
          <a:p>
            <a:endParaRPr lang="en-US" dirty="0">
              <a:solidFill>
                <a:srgbClr val="002060"/>
              </a:solidFill>
            </a:endParaRPr>
          </a:p>
          <a:p>
            <a:r>
              <a:rPr lang="en-US" dirty="0">
                <a:solidFill>
                  <a:srgbClr val="002060"/>
                </a:solidFill>
              </a:rPr>
              <a:t>Full 396 Instructions for Line 1c.</a:t>
            </a:r>
          </a:p>
          <a:p>
            <a:r>
              <a:rPr lang="en-US" b="1" dirty="0">
                <a:solidFill>
                  <a:srgbClr val="000000"/>
                </a:solidFill>
              </a:rPr>
              <a:t>Line 1c. Non-IV-D Administrative Expenditures. </a:t>
            </a:r>
            <a:r>
              <a:rPr lang="en-US" dirty="0">
                <a:solidFill>
                  <a:srgbClr val="000000"/>
                </a:solidFill>
              </a:rPr>
              <a:t>Expenditures for administrative costs associated with limited activity, required by law, in certain non-IV-D cases. </a:t>
            </a:r>
            <a:r>
              <a:rPr lang="en-US" b="1" dirty="0">
                <a:solidFill>
                  <a:srgbClr val="000000"/>
                </a:solidFill>
              </a:rPr>
              <a:t>Note: </a:t>
            </a:r>
            <a:r>
              <a:rPr lang="en-US" dirty="0">
                <a:solidFill>
                  <a:srgbClr val="000000"/>
                </a:solidFill>
              </a:rPr>
              <a:t>A non-IV-D case is any child support case where there has been no assignment of support rights to the State or where the State has not received an application for Title IV-D services. </a:t>
            </a:r>
          </a:p>
          <a:p>
            <a:pPr algn="ctr"/>
            <a:r>
              <a:rPr lang="en-US" b="1" dirty="0">
                <a:solidFill>
                  <a:srgbClr val="000000"/>
                </a:solidFill>
              </a:rPr>
              <a:t>Note: </a:t>
            </a:r>
            <a:r>
              <a:rPr lang="en-US" dirty="0">
                <a:solidFill>
                  <a:srgbClr val="000000"/>
                </a:solidFill>
              </a:rPr>
              <a:t>Collections received from non-IV-D cases other than through wage withholding are outside the purview of the Federal Child Support Services Program and any expenditures incurred in processing these cases or disbursing these collections are not eligible for Federal funding. </a:t>
            </a:r>
            <a:r>
              <a:rPr lang="en-US" b="1" dirty="0">
                <a:solidFill>
                  <a:srgbClr val="000000"/>
                </a:solidFill>
              </a:rPr>
              <a:t>These expenditures are not reported on any line of this report. </a:t>
            </a:r>
            <a:endParaRPr lang="en-US" dirty="0">
              <a:solidFill>
                <a:srgbClr val="000000"/>
              </a:solidFill>
            </a:endParaRPr>
          </a:p>
          <a:p>
            <a:r>
              <a:rPr lang="en-US" dirty="0">
                <a:solidFill>
                  <a:srgbClr val="000000"/>
                </a:solidFill>
              </a:rPr>
              <a:t>(See OCSS Policy Interpretation Question PIQ-10-01, published October 21, 2010, for further details on what may or may not qualify for FFP.) </a:t>
            </a:r>
          </a:p>
          <a:p>
            <a:pPr marR="867"/>
            <a:r>
              <a:rPr lang="en-US" dirty="0">
                <a:solidFill>
                  <a:srgbClr val="000000"/>
                </a:solidFill>
              </a:rPr>
              <a:t>Include only those amounts that can be identified as incurred directly as a result of one of the following required activities: </a:t>
            </a:r>
          </a:p>
          <a:p>
            <a:r>
              <a:rPr lang="en-US" dirty="0">
                <a:solidFill>
                  <a:srgbClr val="000000"/>
                </a:solidFill>
              </a:rPr>
              <a:t>The submission to, and maintenance in, the State Case Registry of data with respect to each child support order established or modified in the State on or after October 1, 1998, in a non-IVD case;</a:t>
            </a:r>
          </a:p>
          <a:p>
            <a:r>
              <a:rPr lang="en-US" dirty="0">
                <a:solidFill>
                  <a:srgbClr val="000000"/>
                </a:solidFill>
              </a:rPr>
              <a:t>The receipt in the State Disbursement Unit of a non-IV-D collection made through income withholding under a child support order, initially issued in the State on or after January 1,1994 (as included on Line 2e of Form OCSS-34) and the disbursement of these collections by the State Disbursement Unit; and</a:t>
            </a:r>
          </a:p>
          <a:p>
            <a:r>
              <a:rPr lang="en-US" dirty="0">
                <a:solidFill>
                  <a:srgbClr val="000000"/>
                </a:solidFill>
              </a:rPr>
              <a:t>The reporting required by OCSS of financial and statistical information related to a non-IVD case on this and other Federal financial or statistical reports.</a:t>
            </a:r>
          </a:p>
          <a:p>
            <a:endParaRPr lang="en-US" dirty="0">
              <a:solidFill>
                <a:srgbClr val="000000"/>
              </a:solidFill>
            </a:endParaRPr>
          </a:p>
          <a:p>
            <a:r>
              <a:rPr lang="en-US" u="sng" dirty="0">
                <a:solidFill>
                  <a:srgbClr val="000000"/>
                </a:solidFill>
              </a:rPr>
              <a:t>Do not include</a:t>
            </a:r>
            <a:r>
              <a:rPr lang="en-US" dirty="0">
                <a:solidFill>
                  <a:srgbClr val="000000"/>
                </a:solidFill>
              </a:rPr>
              <a:t>: </a:t>
            </a:r>
          </a:p>
          <a:p>
            <a:r>
              <a:rPr lang="en-US" dirty="0">
                <a:solidFill>
                  <a:srgbClr val="000000"/>
                </a:solidFill>
              </a:rPr>
              <a:t>Expenditures for any other non-IV-D case activity, such as enforcement or maintenance of case records.</a:t>
            </a:r>
          </a:p>
          <a:p>
            <a:r>
              <a:rPr lang="en-US" dirty="0">
                <a:solidFill>
                  <a:srgbClr val="000000"/>
                </a:solidFill>
              </a:rPr>
              <a:t>Expenditures associated with any establishment, processing, collection or other activity not listed above for any other non-IV-D child support case.</a:t>
            </a:r>
          </a:p>
          <a:p>
            <a:endParaRPr lang="en-US" dirty="0"/>
          </a:p>
        </p:txBody>
      </p:sp>
      <p:sp>
        <p:nvSpPr>
          <p:cNvPr id="4" name="Slide Number Placeholder 3"/>
          <p:cNvSpPr>
            <a:spLocks noGrp="1"/>
          </p:cNvSpPr>
          <p:nvPr>
            <p:ph type="sldNum" sz="quarter" idx="5"/>
          </p:nvPr>
        </p:nvSpPr>
        <p:spPr/>
        <p:txBody>
          <a:bodyPr/>
          <a:lstStyle/>
          <a:p>
            <a:fld id="{098D904A-E16B-4B50-95DE-6609F5A6A486}" type="slidenum">
              <a:rPr lang="en-US" smtClean="0"/>
              <a:t>28</a:t>
            </a:fld>
            <a:endParaRPr lang="en-US"/>
          </a:p>
        </p:txBody>
      </p:sp>
    </p:spTree>
    <p:extLst>
      <p:ext uri="{BB962C8B-B14F-4D97-AF65-F5344CB8AC3E}">
        <p14:creationId xmlns:p14="http://schemas.microsoft.com/office/powerpoint/2010/main" val="25649826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2023. </a:t>
            </a:r>
          </a:p>
        </p:txBody>
      </p:sp>
      <p:sp>
        <p:nvSpPr>
          <p:cNvPr id="4" name="Slide Number Placeholder 3"/>
          <p:cNvSpPr>
            <a:spLocks noGrp="1"/>
          </p:cNvSpPr>
          <p:nvPr>
            <p:ph type="sldNum" sz="quarter" idx="5"/>
          </p:nvPr>
        </p:nvSpPr>
        <p:spPr/>
        <p:txBody>
          <a:bodyPr/>
          <a:lstStyle/>
          <a:p>
            <a:fld id="{9B015451-DFF0-4EEC-98DE-0DE7DF4AB329}" type="slidenum">
              <a:rPr lang="en-US" smtClean="0"/>
              <a:t>29</a:t>
            </a:fld>
            <a:endParaRPr lang="en-US" dirty="0"/>
          </a:p>
        </p:txBody>
      </p:sp>
    </p:spTree>
    <p:extLst>
      <p:ext uri="{BB962C8B-B14F-4D97-AF65-F5344CB8AC3E}">
        <p14:creationId xmlns:p14="http://schemas.microsoft.com/office/powerpoint/2010/main" val="444967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8D904A-E16B-4B50-95DE-6609F5A6A486}" type="slidenum">
              <a:rPr lang="en-US" smtClean="0"/>
              <a:t>30</a:t>
            </a:fld>
            <a:endParaRPr lang="en-US"/>
          </a:p>
        </p:txBody>
      </p:sp>
    </p:spTree>
    <p:extLst>
      <p:ext uri="{BB962C8B-B14F-4D97-AF65-F5344CB8AC3E}">
        <p14:creationId xmlns:p14="http://schemas.microsoft.com/office/powerpoint/2010/main" val="28116657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the entire range of states but gives an idea.   Going to the legislature to say “For every </a:t>
            </a:r>
            <a:r>
              <a:rPr lang="en-US" u="sng" dirty="0"/>
              <a:t>state</a:t>
            </a:r>
            <a:r>
              <a:rPr lang="en-US" dirty="0"/>
              <a:t> dollar you invest in the IV-D program, it collects $xx for families.”</a:t>
            </a:r>
          </a:p>
        </p:txBody>
      </p:sp>
      <p:sp>
        <p:nvSpPr>
          <p:cNvPr id="4" name="Slide Number Placeholder 3"/>
          <p:cNvSpPr>
            <a:spLocks noGrp="1"/>
          </p:cNvSpPr>
          <p:nvPr>
            <p:ph type="sldNum" sz="quarter" idx="5"/>
          </p:nvPr>
        </p:nvSpPr>
        <p:spPr/>
        <p:txBody>
          <a:bodyPr/>
          <a:lstStyle/>
          <a:p>
            <a:fld id="{098D904A-E16B-4B50-95DE-6609F5A6A486}" type="slidenum">
              <a:rPr lang="en-US" smtClean="0"/>
              <a:t>31</a:t>
            </a:fld>
            <a:endParaRPr lang="en-US"/>
          </a:p>
        </p:txBody>
      </p:sp>
    </p:spTree>
    <p:extLst>
      <p:ext uri="{BB962C8B-B14F-4D97-AF65-F5344CB8AC3E}">
        <p14:creationId xmlns:p14="http://schemas.microsoft.com/office/powerpoint/2010/main" val="2585455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8D904A-E16B-4B50-95DE-6609F5A6A486}" type="slidenum">
              <a:rPr lang="en-US" smtClean="0"/>
              <a:t>32</a:t>
            </a:fld>
            <a:endParaRPr lang="en-US"/>
          </a:p>
        </p:txBody>
      </p:sp>
    </p:spTree>
    <p:extLst>
      <p:ext uri="{BB962C8B-B14F-4D97-AF65-F5344CB8AC3E}">
        <p14:creationId xmlns:p14="http://schemas.microsoft.com/office/powerpoint/2010/main" val="2611196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8D904A-E16B-4B50-95DE-6609F5A6A486}" type="slidenum">
              <a:rPr lang="en-US" smtClean="0"/>
              <a:t>33</a:t>
            </a:fld>
            <a:endParaRPr lang="en-US"/>
          </a:p>
        </p:txBody>
      </p:sp>
    </p:spTree>
    <p:extLst>
      <p:ext uri="{BB962C8B-B14F-4D97-AF65-F5344CB8AC3E}">
        <p14:creationId xmlns:p14="http://schemas.microsoft.com/office/powerpoint/2010/main" val="198526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07BB-9A13-C4CE-32DA-1C37B93CA8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060536-6556-101A-061D-70239486F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3FD50-4457-6801-C5BD-2EE6143FECE2}"/>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5" name="Footer Placeholder 4">
            <a:extLst>
              <a:ext uri="{FF2B5EF4-FFF2-40B4-BE49-F238E27FC236}">
                <a16:creationId xmlns:a16="http://schemas.microsoft.com/office/drawing/2014/main" id="{31B532CB-E6DC-00A6-683C-ED34BB5F3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CF96C-3592-4CE4-AE4F-9D2D18D334F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739984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97AF0-62E9-059F-C833-9078247DD1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291A2E-9CF8-4F52-F8A6-2BA60E495E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6A9D8-8541-21C2-7CE6-804869AB6CBD}"/>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5" name="Footer Placeholder 4">
            <a:extLst>
              <a:ext uri="{FF2B5EF4-FFF2-40B4-BE49-F238E27FC236}">
                <a16:creationId xmlns:a16="http://schemas.microsoft.com/office/drawing/2014/main" id="{A9D3AD8D-742F-19D4-F56A-7A25D695B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B1C160-6BA6-E118-6DE1-DAEDF9C636C9}"/>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1948460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D7ABE-49FF-EB65-B72D-AC1451E76E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0C9540-F117-E726-F683-61F08EEBF7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FAFE6A-3331-97A6-28C8-D072C147B9FA}"/>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5" name="Footer Placeholder 4">
            <a:extLst>
              <a:ext uri="{FF2B5EF4-FFF2-40B4-BE49-F238E27FC236}">
                <a16:creationId xmlns:a16="http://schemas.microsoft.com/office/drawing/2014/main" id="{6E303576-3CD5-C8EA-7FCC-2DBA86B014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B1256-05C5-161C-FCCF-775CAFDD989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27402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2888-16D2-96D8-EADB-AC6A8C1BC4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8484C9-A7A5-548B-0CC2-5DD6CC1671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5F644B-8309-ECDF-C708-9793A763EB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A34E3B-1EAF-2431-420B-449460534A40}"/>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6" name="Footer Placeholder 5">
            <a:extLst>
              <a:ext uri="{FF2B5EF4-FFF2-40B4-BE49-F238E27FC236}">
                <a16:creationId xmlns:a16="http://schemas.microsoft.com/office/drawing/2014/main" id="{FBA4A753-64DA-B8DA-F0C9-16916FEAA1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93C15F-03DD-B341-74C9-C97D20815EF7}"/>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02960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0F05-428F-8F20-53CA-D6C93E10FE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84D15B-13AC-C0F8-EF09-6A1F092F1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65CB06-E3C0-9010-3E2E-94A23C6566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F0FCDD-661F-082A-D584-FD6320746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3EA2E7-DD2C-B87E-9EF2-D6862433EC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3EDDBD-F093-755D-52A8-997C3B807005}"/>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8" name="Footer Placeholder 7">
            <a:extLst>
              <a:ext uri="{FF2B5EF4-FFF2-40B4-BE49-F238E27FC236}">
                <a16:creationId xmlns:a16="http://schemas.microsoft.com/office/drawing/2014/main" id="{0F93A5A9-18C1-2EB6-54F3-D5704CE4D2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777DD6-CC3B-3B18-202B-048BDA963811}"/>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93803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140F-11BA-7B4C-FEC3-2AC87841D6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3301F3-DC9E-8F1D-AC8E-5662888C6242}"/>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4" name="Footer Placeholder 3">
            <a:extLst>
              <a:ext uri="{FF2B5EF4-FFF2-40B4-BE49-F238E27FC236}">
                <a16:creationId xmlns:a16="http://schemas.microsoft.com/office/drawing/2014/main" id="{E3DF256A-79C4-D66D-9F03-A168F04853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81C3D7-D69C-BB05-FCBF-85512DEC856C}"/>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72308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A8F1F-32F7-0A3E-55B1-59D82F9C4C25}"/>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3" name="Footer Placeholder 2">
            <a:extLst>
              <a:ext uri="{FF2B5EF4-FFF2-40B4-BE49-F238E27FC236}">
                <a16:creationId xmlns:a16="http://schemas.microsoft.com/office/drawing/2014/main" id="{82795A30-5858-ED13-EF84-872A5391C6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72F7D1-A922-AE21-DA91-571952717ECE}"/>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181491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98CB-2B04-1D9E-ADBF-D712B31833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005A3B-A485-B32E-7ADC-BDD24FC877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C92A50-1DEC-4877-AB6D-4CB2D73F8F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FE4161-B100-9570-EB81-DE5186AC5A97}"/>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6" name="Footer Placeholder 5">
            <a:extLst>
              <a:ext uri="{FF2B5EF4-FFF2-40B4-BE49-F238E27FC236}">
                <a16:creationId xmlns:a16="http://schemas.microsoft.com/office/drawing/2014/main" id="{1918B5F3-12D2-306D-EB20-117ADE1837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2D17FA-EF23-C70F-AB1B-5CD0627CBF10}"/>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60302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0126-FE64-E01C-7378-6FB59DCEDA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01115F-DD6B-E048-98DC-7E7813880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CE8772-E746-2281-2ED2-BF2587100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7210B1-5647-775D-115D-663287087F7C}"/>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6" name="Footer Placeholder 5">
            <a:extLst>
              <a:ext uri="{FF2B5EF4-FFF2-40B4-BE49-F238E27FC236}">
                <a16:creationId xmlns:a16="http://schemas.microsoft.com/office/drawing/2014/main" id="{87494CE5-EDA6-C2AB-501A-027903BF8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A67C7-7DB8-6835-46E7-F009035C0FA2}"/>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141702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E397-26BB-12AC-A121-B39B26056C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66F39-D0B3-C96D-47E0-5DCB30012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DFDCA2-4796-A30E-818F-8AF470E951AF}"/>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5" name="Footer Placeholder 4">
            <a:extLst>
              <a:ext uri="{FF2B5EF4-FFF2-40B4-BE49-F238E27FC236}">
                <a16:creationId xmlns:a16="http://schemas.microsoft.com/office/drawing/2014/main" id="{C5B50709-33F6-3878-5590-38A565A4D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14799-F582-F639-64A8-DBA7EF3670DA}"/>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22650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3FFC00-40FB-6BB0-B835-6321C42E2C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3A21E9-9C9A-0E53-88D9-D3C36DC488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7CFA1-87D8-CA03-F830-6E86C26FF348}"/>
              </a:ext>
            </a:extLst>
          </p:cNvPr>
          <p:cNvSpPr>
            <a:spLocks noGrp="1"/>
          </p:cNvSpPr>
          <p:nvPr>
            <p:ph type="dt" sz="half" idx="10"/>
          </p:nvPr>
        </p:nvSpPr>
        <p:spPr/>
        <p:txBody>
          <a:bodyPr/>
          <a:lstStyle/>
          <a:p>
            <a:fld id="{61BCF7A8-D9EF-40E6-BFC6-008A9652EB42}" type="datetimeFigureOut">
              <a:rPr lang="en-US" smtClean="0"/>
              <a:t>8/5/2025</a:t>
            </a:fld>
            <a:endParaRPr lang="en-US"/>
          </a:p>
        </p:txBody>
      </p:sp>
      <p:sp>
        <p:nvSpPr>
          <p:cNvPr id="5" name="Footer Placeholder 4">
            <a:extLst>
              <a:ext uri="{FF2B5EF4-FFF2-40B4-BE49-F238E27FC236}">
                <a16:creationId xmlns:a16="http://schemas.microsoft.com/office/drawing/2014/main" id="{B133F358-7252-BC51-7AF5-B50FE1672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547D05-11F8-977D-74DB-9C8B02C3146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96310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4AA9EF-AA19-D6BC-3FF6-66BB6C8289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80C760-1B92-EE2F-C465-8E1554BF2D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CB463-2E69-4FD3-5D41-760E4F8698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BCF7A8-D9EF-40E6-BFC6-008A9652EB42}" type="datetimeFigureOut">
              <a:rPr lang="en-US" smtClean="0"/>
              <a:t>8/5/2025</a:t>
            </a:fld>
            <a:endParaRPr lang="en-US"/>
          </a:p>
        </p:txBody>
      </p:sp>
      <p:sp>
        <p:nvSpPr>
          <p:cNvPr id="5" name="Footer Placeholder 4">
            <a:extLst>
              <a:ext uri="{FF2B5EF4-FFF2-40B4-BE49-F238E27FC236}">
                <a16:creationId xmlns:a16="http://schemas.microsoft.com/office/drawing/2014/main" id="{6D01722B-86E9-89AE-2994-85C4413C60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BAF92E6-7438-D441-44CD-FC415627D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9740DC-EAFF-400B-8350-4916BD90069D}" type="slidenum">
              <a:rPr lang="en-US" smtClean="0"/>
              <a:t>‹#›</a:t>
            </a:fld>
            <a:endParaRPr lang="en-US"/>
          </a:p>
        </p:txBody>
      </p:sp>
    </p:spTree>
    <p:extLst>
      <p:ext uri="{BB962C8B-B14F-4D97-AF65-F5344CB8AC3E}">
        <p14:creationId xmlns:p14="http://schemas.microsoft.com/office/powerpoint/2010/main" val="4157040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acf.gov/css/policy-guidance/minimum-requirement-ocse-debtor-file-submittal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mailto:cynthia.longest@acf.hhs.gov" TargetMode="External"/><Relationship Id="rId4" Type="http://schemas.openxmlformats.org/officeDocument/2006/relationships/hyperlink" Target="mailto:joey.arthur@acf.hhs.gov"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062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D83D-AD77-0F44-498B-4A9F942E79F3}"/>
              </a:ext>
            </a:extLst>
          </p:cNvPr>
          <p:cNvSpPr>
            <a:spLocks noGrp="1"/>
          </p:cNvSpPr>
          <p:nvPr>
            <p:ph type="ctrTitle"/>
          </p:nvPr>
        </p:nvSpPr>
        <p:spPr>
          <a:xfrm>
            <a:off x="4080657" y="2136450"/>
            <a:ext cx="7943273" cy="2387600"/>
          </a:xfrm>
        </p:spPr>
        <p:txBody>
          <a:bodyPr>
            <a:normAutofit/>
          </a:bodyPr>
          <a:lstStyle/>
          <a:p>
            <a:pPr algn="l"/>
            <a:r>
              <a:rPr lang="en-US" sz="4400" b="1" dirty="0">
                <a:solidFill>
                  <a:schemeClr val="bg1"/>
                </a:solidFill>
              </a:rPr>
              <a:t>Data-Driven Progress:</a:t>
            </a:r>
            <a:br>
              <a:rPr lang="en-US" sz="4400" b="1" dirty="0">
                <a:solidFill>
                  <a:schemeClr val="bg1"/>
                </a:solidFill>
              </a:rPr>
            </a:br>
            <a:r>
              <a:rPr lang="en-US" sz="4400" b="1" dirty="0">
                <a:solidFill>
                  <a:schemeClr val="bg1"/>
                </a:solidFill>
              </a:rPr>
              <a:t>Child Support Partnerships Through the Lens of Analytics</a:t>
            </a:r>
            <a:endParaRPr lang="en-US" sz="4400" dirty="0">
              <a:solidFill>
                <a:schemeClr val="bg1"/>
              </a:solidFill>
            </a:endParaRPr>
          </a:p>
        </p:txBody>
      </p:sp>
      <p:sp>
        <p:nvSpPr>
          <p:cNvPr id="3" name="Subtitle 2">
            <a:extLst>
              <a:ext uri="{FF2B5EF4-FFF2-40B4-BE49-F238E27FC236}">
                <a16:creationId xmlns:a16="http://schemas.microsoft.com/office/drawing/2014/main" id="{C1F3F7AA-A82C-C0CE-9C90-BEEC9190C387}"/>
              </a:ext>
            </a:extLst>
          </p:cNvPr>
          <p:cNvSpPr>
            <a:spLocks noGrp="1"/>
          </p:cNvSpPr>
          <p:nvPr>
            <p:ph type="subTitle" idx="1"/>
          </p:nvPr>
        </p:nvSpPr>
        <p:spPr>
          <a:xfrm>
            <a:off x="4080656" y="4524050"/>
            <a:ext cx="7943273" cy="1655762"/>
          </a:xfrm>
        </p:spPr>
        <p:txBody>
          <a:bodyPr/>
          <a:lstStyle/>
          <a:p>
            <a:pPr algn="l"/>
            <a:r>
              <a:rPr lang="en-US" i="1" dirty="0">
                <a:solidFill>
                  <a:schemeClr val="bg1"/>
                </a:solidFill>
                <a:latin typeface="Amasis MT Pro" panose="020F0502020204030204" pitchFamily="18" charset="0"/>
              </a:rPr>
              <a:t>Joey Arthur, OCSS DFS Data Analytics Branch Chief</a:t>
            </a:r>
          </a:p>
          <a:p>
            <a:pPr algn="l"/>
            <a:r>
              <a:rPr lang="en-US" i="1" dirty="0">
                <a:solidFill>
                  <a:schemeClr val="bg1"/>
                </a:solidFill>
                <a:latin typeface="Amasis MT Pro" panose="020F0502020204030204" pitchFamily="18" charset="0"/>
              </a:rPr>
              <a:t>Cynthia Longest, OCSS Senior Technical Advisor</a:t>
            </a:r>
          </a:p>
        </p:txBody>
      </p:sp>
    </p:spTree>
    <p:extLst>
      <p:ext uri="{BB962C8B-B14F-4D97-AF65-F5344CB8AC3E}">
        <p14:creationId xmlns:p14="http://schemas.microsoft.com/office/powerpoint/2010/main" val="642763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606952" y="3429000"/>
            <a:ext cx="10515600" cy="1412226"/>
          </a:xfrm>
        </p:spPr>
        <p:txBody>
          <a:bodyPr anchor="ctr">
            <a:noAutofit/>
          </a:bodyPr>
          <a:lstStyle/>
          <a:p>
            <a:pPr algn="ctr"/>
            <a:r>
              <a:rPr lang="en-US" sz="4000" b="1" dirty="0">
                <a:solidFill>
                  <a:srgbClr val="002060"/>
                </a:solidFill>
              </a:rPr>
              <a:t>This session highlights</a:t>
            </a:r>
            <a:br>
              <a:rPr lang="en-US" sz="4000" b="1" dirty="0">
                <a:solidFill>
                  <a:srgbClr val="002060"/>
                </a:solidFill>
              </a:rPr>
            </a:br>
            <a:r>
              <a:rPr lang="en-US" sz="4000" b="1" dirty="0">
                <a:solidFill>
                  <a:srgbClr val="002060"/>
                </a:solidFill>
              </a:rPr>
              <a:t>the evolution of OCSS’ data analytics:</a:t>
            </a:r>
            <a:br>
              <a:rPr lang="en-US" sz="4000" b="1" dirty="0">
                <a:solidFill>
                  <a:srgbClr val="002060"/>
                </a:solidFill>
              </a:rPr>
            </a:br>
            <a:r>
              <a:rPr lang="en-US" sz="4000" b="1" dirty="0">
                <a:solidFill>
                  <a:srgbClr val="002060"/>
                </a:solidFill>
              </a:rPr>
              <a:t>from basic reporting to dynamic analytics designed for the Directors,</a:t>
            </a:r>
            <a:br>
              <a:rPr lang="en-US" sz="4000" b="1" dirty="0">
                <a:solidFill>
                  <a:srgbClr val="002060"/>
                </a:solidFill>
              </a:rPr>
            </a:br>
            <a:r>
              <a:rPr lang="en-US" sz="4000" b="1" dirty="0">
                <a:solidFill>
                  <a:srgbClr val="002060"/>
                </a:solidFill>
              </a:rPr>
              <a:t> including real-world applications.</a:t>
            </a:r>
          </a:p>
        </p:txBody>
      </p:sp>
    </p:spTree>
    <p:extLst>
      <p:ext uri="{BB962C8B-B14F-4D97-AF65-F5344CB8AC3E}">
        <p14:creationId xmlns:p14="http://schemas.microsoft.com/office/powerpoint/2010/main" val="2977093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p:txBody>
          <a:bodyPr/>
          <a:lstStyle/>
          <a:p>
            <a:pPr algn="ctr"/>
            <a:r>
              <a:rPr lang="en-US" b="1" dirty="0">
                <a:solidFill>
                  <a:srgbClr val="002060"/>
                </a:solidFill>
              </a:rPr>
              <a:t>Agenda</a:t>
            </a:r>
            <a:endParaRPr lang="en-US"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p:txBody>
          <a:bodyPr>
            <a:normAutofit fontScale="92500" lnSpcReduction="10000"/>
          </a:bodyPr>
          <a:lstStyle/>
          <a:p>
            <a:r>
              <a:rPr lang="en-US" sz="3400" dirty="0">
                <a:solidFill>
                  <a:srgbClr val="002060"/>
                </a:solidFill>
              </a:rPr>
              <a:t>Background Information</a:t>
            </a:r>
            <a:endParaRPr lang="en-US" sz="3000" dirty="0">
              <a:solidFill>
                <a:srgbClr val="002060"/>
              </a:solidFill>
            </a:endParaRPr>
          </a:p>
          <a:p>
            <a:r>
              <a:rPr lang="en-US" sz="3400" dirty="0">
                <a:solidFill>
                  <a:srgbClr val="002060"/>
                </a:solidFill>
              </a:rPr>
              <a:t>Example Use Case slides</a:t>
            </a:r>
          </a:p>
          <a:p>
            <a:r>
              <a:rPr lang="en-US" sz="3400" dirty="0">
                <a:solidFill>
                  <a:srgbClr val="002060"/>
                </a:solidFill>
              </a:rPr>
              <a:t>Newer Findings of Interest</a:t>
            </a:r>
          </a:p>
          <a:p>
            <a:pPr lvl="1"/>
            <a:r>
              <a:rPr lang="en-US" sz="3000" dirty="0">
                <a:solidFill>
                  <a:srgbClr val="002060"/>
                </a:solidFill>
              </a:rPr>
              <a:t>Improving Collections:</a:t>
            </a:r>
          </a:p>
          <a:p>
            <a:pPr lvl="2"/>
            <a:r>
              <a:rPr lang="en-US" sz="2600" dirty="0">
                <a:solidFill>
                  <a:srgbClr val="002060"/>
                </a:solidFill>
              </a:rPr>
              <a:t>Cumulative Arrears to Debtor File comparisons</a:t>
            </a:r>
          </a:p>
          <a:p>
            <a:pPr lvl="2"/>
            <a:r>
              <a:rPr lang="en-US" sz="2600" dirty="0">
                <a:solidFill>
                  <a:srgbClr val="002060"/>
                </a:solidFill>
              </a:rPr>
              <a:t>Debtor File choices and OCSS enforcement tools </a:t>
            </a:r>
          </a:p>
          <a:p>
            <a:pPr lvl="2"/>
            <a:r>
              <a:rPr lang="en-US" sz="2600" dirty="0">
                <a:solidFill>
                  <a:srgbClr val="002060"/>
                </a:solidFill>
              </a:rPr>
              <a:t>“Other Collections” comparisons</a:t>
            </a:r>
          </a:p>
          <a:p>
            <a:pPr lvl="1"/>
            <a:r>
              <a:rPr lang="en-US" sz="3000" dirty="0">
                <a:solidFill>
                  <a:srgbClr val="002060"/>
                </a:solidFill>
              </a:rPr>
              <a:t>Administrative:</a:t>
            </a:r>
          </a:p>
          <a:p>
            <a:pPr lvl="2"/>
            <a:r>
              <a:rPr lang="en-US" sz="2600" dirty="0">
                <a:solidFill>
                  <a:srgbClr val="002060"/>
                </a:solidFill>
              </a:rPr>
              <a:t>FFP for allowable Non-IV-D Expenses</a:t>
            </a:r>
          </a:p>
          <a:p>
            <a:pPr lvl="2"/>
            <a:r>
              <a:rPr lang="en-US" sz="2600" dirty="0">
                <a:solidFill>
                  <a:srgbClr val="002060"/>
                </a:solidFill>
              </a:rPr>
              <a:t>State Funds Only Investment &amp; Cost Effectiveness</a:t>
            </a:r>
          </a:p>
          <a:p>
            <a:endParaRPr lang="en-US" sz="3000" dirty="0">
              <a:highlight>
                <a:srgbClr val="FFFF00"/>
              </a:highlight>
            </a:endParaRPr>
          </a:p>
        </p:txBody>
      </p:sp>
    </p:spTree>
    <p:extLst>
      <p:ext uri="{BB962C8B-B14F-4D97-AF65-F5344CB8AC3E}">
        <p14:creationId xmlns:p14="http://schemas.microsoft.com/office/powerpoint/2010/main" val="1364517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747628" y="3692769"/>
            <a:ext cx="10515600" cy="1534645"/>
          </a:xfrm>
        </p:spPr>
        <p:txBody>
          <a:bodyPr anchor="ctr">
            <a:noAutofit/>
          </a:bodyPr>
          <a:lstStyle/>
          <a:p>
            <a:pPr algn="ctr"/>
            <a:r>
              <a:rPr lang="en-US" sz="4000" b="1" dirty="0">
                <a:solidFill>
                  <a:srgbClr val="002060"/>
                </a:solidFill>
              </a:rPr>
              <a:t>Background Information</a:t>
            </a:r>
            <a:br>
              <a:rPr lang="en-US" sz="2800" b="1" dirty="0">
                <a:solidFill>
                  <a:srgbClr val="002060"/>
                </a:solidFill>
              </a:rPr>
            </a:br>
            <a:br>
              <a:rPr lang="en-US" sz="4000" b="1" dirty="0">
                <a:solidFill>
                  <a:srgbClr val="002060"/>
                </a:solidFill>
              </a:rPr>
            </a:br>
            <a:r>
              <a:rPr lang="en-US" sz="2800" dirty="0">
                <a:solidFill>
                  <a:srgbClr val="002060"/>
                </a:solidFill>
              </a:rPr>
              <a:t>Then and Now with OCSS Data</a:t>
            </a:r>
            <a:br>
              <a:rPr lang="en-US" sz="2800" dirty="0">
                <a:solidFill>
                  <a:srgbClr val="002060"/>
                </a:solidFill>
              </a:rPr>
            </a:br>
            <a:r>
              <a:rPr lang="en-US" sz="2800" dirty="0">
                <a:solidFill>
                  <a:srgbClr val="002060"/>
                </a:solidFill>
              </a:rPr>
              <a:t>OCSS Data Analytics for Directors Project</a:t>
            </a:r>
            <a:br>
              <a:rPr lang="en-US" sz="2800" dirty="0">
                <a:solidFill>
                  <a:srgbClr val="002060"/>
                </a:solidFill>
              </a:rPr>
            </a:br>
            <a:r>
              <a:rPr lang="en-US" sz="2800" dirty="0">
                <a:solidFill>
                  <a:srgbClr val="002060"/>
                </a:solidFill>
              </a:rPr>
              <a:t>Available Analytics Reports</a:t>
            </a:r>
            <a:br>
              <a:rPr lang="en-US" sz="2800" dirty="0">
                <a:solidFill>
                  <a:srgbClr val="002060"/>
                </a:solidFill>
              </a:rPr>
            </a:br>
            <a:r>
              <a:rPr lang="en-US" sz="2800" dirty="0">
                <a:solidFill>
                  <a:srgbClr val="002060"/>
                </a:solidFill>
              </a:rPr>
              <a:t>What is a “Use Case”?</a:t>
            </a:r>
            <a:br>
              <a:rPr lang="en-US" sz="2800" b="1" dirty="0">
                <a:solidFill>
                  <a:srgbClr val="002060"/>
                </a:solidFill>
              </a:rPr>
            </a:br>
            <a:endParaRPr lang="en-US" sz="2800" b="1" dirty="0">
              <a:solidFill>
                <a:srgbClr val="002060"/>
              </a:solidFill>
            </a:endParaRPr>
          </a:p>
        </p:txBody>
      </p:sp>
    </p:spTree>
    <p:extLst>
      <p:ext uri="{BB962C8B-B14F-4D97-AF65-F5344CB8AC3E}">
        <p14:creationId xmlns:p14="http://schemas.microsoft.com/office/powerpoint/2010/main" val="648140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a:xfrm>
            <a:off x="838200" y="861836"/>
            <a:ext cx="10515600" cy="955675"/>
          </a:xfrm>
        </p:spPr>
        <p:txBody>
          <a:bodyPr>
            <a:normAutofit fontScale="90000"/>
          </a:bodyPr>
          <a:lstStyle/>
          <a:p>
            <a:pPr algn="ctr"/>
            <a:br>
              <a:rPr lang="en-US" b="1" dirty="0">
                <a:solidFill>
                  <a:srgbClr val="002060"/>
                </a:solidFill>
              </a:rPr>
            </a:br>
            <a:r>
              <a:rPr lang="en-US" sz="4900" b="1" dirty="0">
                <a:solidFill>
                  <a:srgbClr val="002060"/>
                </a:solidFill>
              </a:rPr>
              <a:t>Then and Now with OCSS Data</a:t>
            </a:r>
            <a:br>
              <a:rPr lang="en-US" sz="4900" b="1" dirty="0">
                <a:solidFill>
                  <a:srgbClr val="002060"/>
                </a:solidFill>
              </a:rPr>
            </a:br>
            <a:endParaRPr lang="en-US" sz="4900"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a:xfrm>
            <a:off x="206022" y="1907822"/>
            <a:ext cx="10834511" cy="4351338"/>
          </a:xfrm>
        </p:spPr>
        <p:txBody>
          <a:bodyPr>
            <a:normAutofit/>
          </a:bodyPr>
          <a:lstStyle/>
          <a:p>
            <a:pPr lvl="1">
              <a:lnSpc>
                <a:spcPct val="120000"/>
              </a:lnSpc>
              <a:spcBef>
                <a:spcPts val="0"/>
              </a:spcBef>
            </a:pPr>
            <a:r>
              <a:rPr lang="en-US" sz="3100" dirty="0">
                <a:solidFill>
                  <a:srgbClr val="002060"/>
                </a:solidFill>
              </a:rPr>
              <a:t>Basic Report tables to Interactive Visual Reports </a:t>
            </a:r>
          </a:p>
          <a:p>
            <a:pPr lvl="2">
              <a:lnSpc>
                <a:spcPct val="120000"/>
              </a:lnSpc>
              <a:spcBef>
                <a:spcPts val="0"/>
              </a:spcBef>
            </a:pPr>
            <a:r>
              <a:rPr lang="en-US" sz="3100" dirty="0">
                <a:solidFill>
                  <a:srgbClr val="002060"/>
                </a:solidFill>
              </a:rPr>
              <a:t>Report Tables in PDF or web browser</a:t>
            </a:r>
          </a:p>
          <a:p>
            <a:pPr lvl="2">
              <a:lnSpc>
                <a:spcPct val="120000"/>
              </a:lnSpc>
              <a:spcBef>
                <a:spcPts val="0"/>
              </a:spcBef>
            </a:pPr>
            <a:r>
              <a:rPr lang="en-US" sz="3100" dirty="0">
                <a:solidFill>
                  <a:srgbClr val="002060"/>
                </a:solidFill>
              </a:rPr>
              <a:t>Added Excel spreadsheets</a:t>
            </a:r>
          </a:p>
          <a:p>
            <a:pPr lvl="2">
              <a:lnSpc>
                <a:spcPct val="120000"/>
              </a:lnSpc>
              <a:spcBef>
                <a:spcPts val="0"/>
              </a:spcBef>
            </a:pPr>
            <a:r>
              <a:rPr lang="en-US" sz="3100" dirty="0">
                <a:solidFill>
                  <a:srgbClr val="002060"/>
                </a:solidFill>
              </a:rPr>
              <a:t>Added Interactive Tableau reports, visual and dynamic</a:t>
            </a:r>
          </a:p>
          <a:p>
            <a:pPr lvl="2">
              <a:lnSpc>
                <a:spcPct val="120000"/>
              </a:lnSpc>
              <a:spcBef>
                <a:spcPts val="0"/>
              </a:spcBef>
            </a:pPr>
            <a:r>
              <a:rPr lang="en-US" sz="3100" dirty="0">
                <a:solidFill>
                  <a:srgbClr val="002060"/>
                </a:solidFill>
              </a:rPr>
              <a:t>Use Cases – Demonstrate how to use reports</a:t>
            </a:r>
          </a:p>
          <a:p>
            <a:pPr lvl="1">
              <a:lnSpc>
                <a:spcPct val="120000"/>
              </a:lnSpc>
              <a:spcBef>
                <a:spcPts val="0"/>
              </a:spcBef>
            </a:pPr>
            <a:r>
              <a:rPr lang="en-US" sz="3100" dirty="0">
                <a:solidFill>
                  <a:srgbClr val="002060"/>
                </a:solidFill>
              </a:rPr>
              <a:t>Example of Interactive Features</a:t>
            </a:r>
          </a:p>
          <a:p>
            <a:endParaRPr lang="en-US" dirty="0">
              <a:solidFill>
                <a:srgbClr val="002060"/>
              </a:solidFill>
            </a:endParaRPr>
          </a:p>
        </p:txBody>
      </p:sp>
    </p:spTree>
    <p:extLst>
      <p:ext uri="{BB962C8B-B14F-4D97-AF65-F5344CB8AC3E}">
        <p14:creationId xmlns:p14="http://schemas.microsoft.com/office/powerpoint/2010/main" val="276837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a:xfrm>
            <a:off x="838200" y="163268"/>
            <a:ext cx="10515600" cy="1020763"/>
          </a:xfrm>
        </p:spPr>
        <p:txBody>
          <a:bodyPr>
            <a:normAutofit/>
          </a:bodyPr>
          <a:lstStyle/>
          <a:p>
            <a:pPr algn="ctr"/>
            <a:r>
              <a:rPr lang="en-US" b="1" dirty="0">
                <a:solidFill>
                  <a:srgbClr val="002060"/>
                </a:solidFill>
              </a:rPr>
              <a:t>OCSS Data Analytics for Directors Project</a:t>
            </a:r>
            <a:endParaRPr lang="en-US" sz="4400"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a:xfrm>
            <a:off x="838200" y="1289538"/>
            <a:ext cx="10515600" cy="4887425"/>
          </a:xfrm>
        </p:spPr>
        <p:txBody>
          <a:bodyPr>
            <a:normAutofit fontScale="92500" lnSpcReduction="10000"/>
          </a:bodyPr>
          <a:lstStyle/>
          <a:p>
            <a:pPr lvl="1"/>
            <a:r>
              <a:rPr lang="en-US" sz="3000" dirty="0">
                <a:solidFill>
                  <a:srgbClr val="002060"/>
                </a:solidFill>
              </a:rPr>
              <a:t>Project vision:</a:t>
            </a:r>
          </a:p>
          <a:p>
            <a:pPr lvl="2"/>
            <a:r>
              <a:rPr lang="en-US" sz="2600" dirty="0">
                <a:solidFill>
                  <a:srgbClr val="002060"/>
                </a:solidFill>
              </a:rPr>
              <a:t>Use more visual analysis</a:t>
            </a:r>
          </a:p>
          <a:p>
            <a:pPr lvl="2"/>
            <a:r>
              <a:rPr lang="en-US" sz="2600" dirty="0">
                <a:solidFill>
                  <a:srgbClr val="002060"/>
                </a:solidFill>
              </a:rPr>
              <a:t>Facilitate comparisons with similar states and national data</a:t>
            </a:r>
          </a:p>
          <a:p>
            <a:pPr lvl="2"/>
            <a:r>
              <a:rPr lang="en-US" sz="2600" dirty="0">
                <a:solidFill>
                  <a:srgbClr val="002060"/>
                </a:solidFill>
              </a:rPr>
              <a:t>Highlight outliers in a factual way</a:t>
            </a:r>
          </a:p>
          <a:p>
            <a:pPr lvl="2"/>
            <a:r>
              <a:rPr lang="en-US" sz="2600" dirty="0">
                <a:solidFill>
                  <a:srgbClr val="002060"/>
                </a:solidFill>
              </a:rPr>
              <a:t>Provide useful analytics to all states</a:t>
            </a:r>
          </a:p>
          <a:p>
            <a:pPr lvl="2"/>
            <a:r>
              <a:rPr lang="en-US" sz="2600" dirty="0">
                <a:solidFill>
                  <a:srgbClr val="002060"/>
                </a:solidFill>
              </a:rPr>
              <a:t>Use a tool that is free for states, easy to use, and intuitive</a:t>
            </a:r>
          </a:p>
          <a:p>
            <a:pPr lvl="1"/>
            <a:r>
              <a:rPr lang="en-US" sz="3000" dirty="0">
                <a:solidFill>
                  <a:srgbClr val="002060"/>
                </a:solidFill>
              </a:rPr>
              <a:t>Reports should:</a:t>
            </a:r>
          </a:p>
          <a:p>
            <a:pPr lvl="2"/>
            <a:r>
              <a:rPr lang="en-US" sz="2600" dirty="0">
                <a:solidFill>
                  <a:srgbClr val="002060"/>
                </a:solidFill>
              </a:rPr>
              <a:t>Give actionable information</a:t>
            </a:r>
          </a:p>
          <a:p>
            <a:pPr lvl="2"/>
            <a:r>
              <a:rPr lang="en-US" sz="2600" dirty="0">
                <a:solidFill>
                  <a:srgbClr val="002060"/>
                </a:solidFill>
              </a:rPr>
              <a:t>Provide a deeper dive</a:t>
            </a:r>
          </a:p>
          <a:p>
            <a:pPr lvl="2"/>
            <a:r>
              <a:rPr lang="en-US" sz="2600" dirty="0">
                <a:solidFill>
                  <a:srgbClr val="002060"/>
                </a:solidFill>
              </a:rPr>
              <a:t>Be developed with assistance from states and OCSS experts</a:t>
            </a:r>
          </a:p>
          <a:p>
            <a:pPr lvl="1"/>
            <a:r>
              <a:rPr lang="en-US" sz="3000" dirty="0">
                <a:solidFill>
                  <a:srgbClr val="002060"/>
                </a:solidFill>
              </a:rPr>
              <a:t>Reports are only intended for: </a:t>
            </a:r>
          </a:p>
          <a:p>
            <a:pPr lvl="2"/>
            <a:r>
              <a:rPr lang="en-US" sz="2600" dirty="0">
                <a:solidFill>
                  <a:srgbClr val="002060"/>
                </a:solidFill>
              </a:rPr>
              <a:t>IV-D Directors and designees</a:t>
            </a:r>
          </a:p>
          <a:p>
            <a:pPr lvl="2"/>
            <a:r>
              <a:rPr lang="en-US" sz="2600" dirty="0">
                <a:solidFill>
                  <a:srgbClr val="002060"/>
                </a:solidFill>
              </a:rPr>
              <a:t>OCSS regional staff so they may assist Directors</a:t>
            </a:r>
          </a:p>
        </p:txBody>
      </p:sp>
    </p:spTree>
    <p:extLst>
      <p:ext uri="{BB962C8B-B14F-4D97-AF65-F5344CB8AC3E}">
        <p14:creationId xmlns:p14="http://schemas.microsoft.com/office/powerpoint/2010/main" val="974791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a:xfrm>
            <a:off x="756138" y="205105"/>
            <a:ext cx="10515600" cy="701675"/>
          </a:xfrm>
        </p:spPr>
        <p:txBody>
          <a:bodyPr/>
          <a:lstStyle/>
          <a:p>
            <a:pPr algn="ctr"/>
            <a:r>
              <a:rPr lang="en-US" b="1" dirty="0">
                <a:solidFill>
                  <a:srgbClr val="002060"/>
                </a:solidFill>
              </a:rPr>
              <a:t>Analytics Reports</a:t>
            </a:r>
            <a:endParaRPr lang="en-US"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a:xfrm>
            <a:off x="756138" y="984738"/>
            <a:ext cx="10515600" cy="5301761"/>
          </a:xfrm>
        </p:spPr>
        <p:txBody>
          <a:bodyPr>
            <a:normAutofit fontScale="92500" lnSpcReduction="10000"/>
          </a:bodyPr>
          <a:lstStyle/>
          <a:p>
            <a:pPr>
              <a:lnSpc>
                <a:spcPct val="120000"/>
              </a:lnSpc>
              <a:spcBef>
                <a:spcPts val="0"/>
              </a:spcBef>
            </a:pPr>
            <a:r>
              <a:rPr lang="en-US" sz="3500" dirty="0">
                <a:solidFill>
                  <a:srgbClr val="002060"/>
                </a:solidFill>
              </a:rPr>
              <a:t>Available Reports</a:t>
            </a:r>
          </a:p>
          <a:p>
            <a:pPr lvl="1">
              <a:lnSpc>
                <a:spcPct val="120000"/>
              </a:lnSpc>
              <a:spcBef>
                <a:spcPts val="0"/>
              </a:spcBef>
            </a:pPr>
            <a:r>
              <a:rPr lang="en-US" sz="3100" dirty="0">
                <a:solidFill>
                  <a:srgbClr val="002060"/>
                </a:solidFill>
              </a:rPr>
              <a:t>Current Support Deep Dive</a:t>
            </a:r>
          </a:p>
          <a:p>
            <a:pPr lvl="1">
              <a:lnSpc>
                <a:spcPct val="120000"/>
              </a:lnSpc>
              <a:spcBef>
                <a:spcPts val="0"/>
              </a:spcBef>
            </a:pPr>
            <a:r>
              <a:rPr lang="en-US" sz="3100" dirty="0">
                <a:solidFill>
                  <a:srgbClr val="002060"/>
                </a:solidFill>
              </a:rPr>
              <a:t>Arrears Deep Dive</a:t>
            </a:r>
          </a:p>
          <a:p>
            <a:pPr lvl="1">
              <a:lnSpc>
                <a:spcPct val="120000"/>
              </a:lnSpc>
              <a:spcBef>
                <a:spcPts val="0"/>
              </a:spcBef>
            </a:pPr>
            <a:r>
              <a:rPr lang="en-US" sz="3100" dirty="0">
                <a:solidFill>
                  <a:srgbClr val="002060"/>
                </a:solidFill>
              </a:rPr>
              <a:t>IV-D IWO</a:t>
            </a:r>
          </a:p>
          <a:p>
            <a:pPr lvl="1">
              <a:lnSpc>
                <a:spcPct val="120000"/>
              </a:lnSpc>
              <a:spcBef>
                <a:spcPts val="0"/>
              </a:spcBef>
            </a:pPr>
            <a:r>
              <a:rPr lang="en-US" sz="3100" dirty="0">
                <a:solidFill>
                  <a:srgbClr val="002060"/>
                </a:solidFill>
              </a:rPr>
              <a:t>Overall Collections (includes Collections Base and Incentives)</a:t>
            </a:r>
          </a:p>
          <a:p>
            <a:pPr lvl="1">
              <a:lnSpc>
                <a:spcPct val="120000"/>
              </a:lnSpc>
              <a:spcBef>
                <a:spcPts val="0"/>
              </a:spcBef>
            </a:pPr>
            <a:r>
              <a:rPr lang="en-US" sz="3100" dirty="0">
                <a:solidFill>
                  <a:srgbClr val="002060"/>
                </a:solidFill>
              </a:rPr>
              <a:t>Cost Effectiveness Deep Dive (includes System and State Only Expenditures)</a:t>
            </a:r>
          </a:p>
          <a:p>
            <a:pPr lvl="1">
              <a:lnSpc>
                <a:spcPct val="120000"/>
              </a:lnSpc>
              <a:spcBef>
                <a:spcPts val="0"/>
              </a:spcBef>
            </a:pPr>
            <a:r>
              <a:rPr lang="en-US" sz="3100" dirty="0">
                <a:solidFill>
                  <a:srgbClr val="002060"/>
                </a:solidFill>
              </a:rPr>
              <a:t>Undistributed Collections (Overall, by Category, </a:t>
            </a:r>
          </a:p>
          <a:p>
            <a:pPr marL="457200" lvl="1" indent="0">
              <a:lnSpc>
                <a:spcPct val="120000"/>
              </a:lnSpc>
              <a:spcBef>
                <a:spcPts val="0"/>
              </a:spcBef>
              <a:buNone/>
            </a:pPr>
            <a:r>
              <a:rPr lang="en-US" sz="3100" dirty="0">
                <a:solidFill>
                  <a:srgbClr val="002060"/>
                </a:solidFill>
              </a:rPr>
              <a:t>    and by Age) </a:t>
            </a:r>
          </a:p>
          <a:p>
            <a:pPr>
              <a:lnSpc>
                <a:spcPct val="120000"/>
              </a:lnSpc>
              <a:spcBef>
                <a:spcPts val="0"/>
              </a:spcBef>
            </a:pPr>
            <a:r>
              <a:rPr lang="en-US" sz="3500" dirty="0">
                <a:solidFill>
                  <a:srgbClr val="002060"/>
                </a:solidFill>
              </a:rPr>
              <a:t>Support Order Deep Dive (in development)</a:t>
            </a:r>
            <a:endParaRPr lang="en-US" sz="3100" dirty="0">
              <a:solidFill>
                <a:srgbClr val="002060"/>
              </a:solidFill>
            </a:endParaRPr>
          </a:p>
          <a:p>
            <a:endParaRPr lang="en-US" dirty="0">
              <a:solidFill>
                <a:srgbClr val="002060"/>
              </a:solidFill>
            </a:endParaRPr>
          </a:p>
        </p:txBody>
      </p:sp>
    </p:spTree>
    <p:extLst>
      <p:ext uri="{BB962C8B-B14F-4D97-AF65-F5344CB8AC3E}">
        <p14:creationId xmlns:p14="http://schemas.microsoft.com/office/powerpoint/2010/main" val="286936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a:xfrm>
            <a:off x="838200" y="365126"/>
            <a:ext cx="10515600" cy="760290"/>
          </a:xfrm>
        </p:spPr>
        <p:txBody>
          <a:bodyPr/>
          <a:lstStyle/>
          <a:p>
            <a:pPr algn="ctr"/>
            <a:r>
              <a:rPr lang="en-US" b="1" dirty="0">
                <a:solidFill>
                  <a:srgbClr val="002060"/>
                </a:solidFill>
              </a:rPr>
              <a:t>What is a “Use Case”?</a:t>
            </a:r>
            <a:endParaRPr lang="en-US" sz="4400"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a:xfrm>
            <a:off x="697523" y="1735016"/>
            <a:ext cx="10515600" cy="4972050"/>
          </a:xfrm>
        </p:spPr>
        <p:txBody>
          <a:bodyPr>
            <a:normAutofit/>
          </a:bodyPr>
          <a:lstStyle/>
          <a:p>
            <a:pPr lvl="1"/>
            <a:r>
              <a:rPr lang="en-US" sz="3000" dirty="0">
                <a:solidFill>
                  <a:srgbClr val="002060"/>
                </a:solidFill>
              </a:rPr>
              <a:t>Real-world application of the analytics reports to inform program and policy decisions</a:t>
            </a:r>
          </a:p>
          <a:p>
            <a:pPr lvl="1"/>
            <a:r>
              <a:rPr lang="en-US" sz="3000" dirty="0">
                <a:solidFill>
                  <a:srgbClr val="002060"/>
                </a:solidFill>
              </a:rPr>
              <a:t>Goals: </a:t>
            </a:r>
          </a:p>
          <a:p>
            <a:pPr lvl="2"/>
            <a:r>
              <a:rPr lang="en-US" sz="2600" dirty="0">
                <a:solidFill>
                  <a:srgbClr val="002060"/>
                </a:solidFill>
              </a:rPr>
              <a:t>Illustrate for Directors how they can use the Tableau reports</a:t>
            </a:r>
          </a:p>
          <a:p>
            <a:pPr lvl="2"/>
            <a:r>
              <a:rPr lang="en-US" sz="2600" dirty="0">
                <a:solidFill>
                  <a:srgbClr val="002060"/>
                </a:solidFill>
              </a:rPr>
              <a:t>Present visual data to inform legislators, governor’s office or umbrella agency leadership</a:t>
            </a:r>
          </a:p>
          <a:p>
            <a:pPr lvl="2"/>
            <a:r>
              <a:rPr lang="en-US" sz="2600" dirty="0">
                <a:solidFill>
                  <a:srgbClr val="002060"/>
                </a:solidFill>
              </a:rPr>
              <a:t>Using data to tell a state’s story</a:t>
            </a:r>
          </a:p>
          <a:p>
            <a:pPr lvl="2"/>
            <a:r>
              <a:rPr lang="en-US" sz="2600" dirty="0">
                <a:solidFill>
                  <a:srgbClr val="002060"/>
                </a:solidFill>
              </a:rPr>
              <a:t>Use experience to point out possible areas to examine</a:t>
            </a:r>
          </a:p>
          <a:p>
            <a:pPr lvl="1"/>
            <a:r>
              <a:rPr lang="en-US" sz="3100" dirty="0">
                <a:solidFill>
                  <a:srgbClr val="002060"/>
                </a:solidFill>
              </a:rPr>
              <a:t>44 Use Cases completed </a:t>
            </a:r>
            <a:r>
              <a:rPr lang="en-US" sz="2800" dirty="0">
                <a:solidFill>
                  <a:srgbClr val="002060"/>
                </a:solidFill>
              </a:rPr>
              <a:t>(each has 20 to 63 slides)</a:t>
            </a:r>
          </a:p>
        </p:txBody>
      </p:sp>
    </p:spTree>
    <p:extLst>
      <p:ext uri="{BB962C8B-B14F-4D97-AF65-F5344CB8AC3E}">
        <p14:creationId xmlns:p14="http://schemas.microsoft.com/office/powerpoint/2010/main" val="3967846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735907" y="2842173"/>
            <a:ext cx="10515600" cy="3042811"/>
          </a:xfrm>
        </p:spPr>
        <p:txBody>
          <a:bodyPr anchor="ctr">
            <a:noAutofit/>
          </a:bodyPr>
          <a:lstStyle/>
          <a:p>
            <a:pPr algn="ctr"/>
            <a:r>
              <a:rPr lang="en-US" sz="4000" b="1" dirty="0">
                <a:solidFill>
                  <a:srgbClr val="002060"/>
                </a:solidFill>
              </a:rPr>
              <a:t>Example Use Case Slides</a:t>
            </a:r>
            <a:br>
              <a:rPr lang="en-US" sz="4000" b="1" dirty="0">
                <a:solidFill>
                  <a:srgbClr val="002060"/>
                </a:solidFill>
              </a:rPr>
            </a:br>
            <a:br>
              <a:rPr lang="en-US" sz="2800" b="1" dirty="0">
                <a:solidFill>
                  <a:srgbClr val="002060"/>
                </a:solidFill>
              </a:rPr>
            </a:br>
            <a:r>
              <a:rPr lang="en-US" sz="2400" dirty="0">
                <a:solidFill>
                  <a:srgbClr val="002060"/>
                </a:solidFill>
              </a:rPr>
              <a:t>Arrears Deep Dive</a:t>
            </a:r>
            <a:br>
              <a:rPr lang="en-US" sz="2400" dirty="0">
                <a:solidFill>
                  <a:srgbClr val="002060"/>
                </a:solidFill>
              </a:rPr>
            </a:br>
            <a:r>
              <a:rPr lang="en-US" sz="2400" dirty="0">
                <a:solidFill>
                  <a:srgbClr val="002060"/>
                </a:solidFill>
              </a:rPr>
              <a:t>UDC by Age &amp; UDC by Category </a:t>
            </a:r>
            <a:br>
              <a:rPr lang="en-US" sz="2400" dirty="0">
                <a:solidFill>
                  <a:srgbClr val="002060"/>
                </a:solidFill>
              </a:rPr>
            </a:br>
            <a:r>
              <a:rPr lang="en-US" sz="2400" dirty="0">
                <a:solidFill>
                  <a:srgbClr val="002060"/>
                </a:solidFill>
              </a:rPr>
              <a:t>IWO</a:t>
            </a:r>
            <a:br>
              <a:rPr lang="en-US" sz="2400" dirty="0">
                <a:solidFill>
                  <a:srgbClr val="002060"/>
                </a:solidFill>
              </a:rPr>
            </a:br>
            <a:r>
              <a:rPr lang="en-US" sz="2400" dirty="0">
                <a:solidFill>
                  <a:srgbClr val="002060"/>
                </a:solidFill>
              </a:rPr>
              <a:t>Current Support Deep Dive</a:t>
            </a:r>
            <a:br>
              <a:rPr lang="en-US" sz="2400" dirty="0">
                <a:solidFill>
                  <a:srgbClr val="002060"/>
                </a:solidFill>
              </a:rPr>
            </a:br>
            <a:r>
              <a:rPr lang="en-US" sz="2400" dirty="0">
                <a:solidFill>
                  <a:srgbClr val="002060"/>
                </a:solidFill>
              </a:rPr>
              <a:t>Cost Effectiveness</a:t>
            </a:r>
            <a:endParaRPr lang="en-US" sz="2800" dirty="0">
              <a:solidFill>
                <a:srgbClr val="002060"/>
              </a:solidFill>
              <a:highlight>
                <a:srgbClr val="FFFF00"/>
              </a:highlight>
            </a:endParaRPr>
          </a:p>
        </p:txBody>
      </p:sp>
    </p:spTree>
    <p:extLst>
      <p:ext uri="{BB962C8B-B14F-4D97-AF65-F5344CB8AC3E}">
        <p14:creationId xmlns:p14="http://schemas.microsoft.com/office/powerpoint/2010/main" val="1856060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8">
            <a:extLst>
              <a:ext uri="{FF2B5EF4-FFF2-40B4-BE49-F238E27FC236}">
                <a16:creationId xmlns:a16="http://schemas.microsoft.com/office/drawing/2014/main" id="{3BF15B89-69FF-C280-AE4D-4E366175DDA2}"/>
              </a:ext>
            </a:extLst>
          </p:cNvPr>
          <p:cNvPicPr>
            <a:picLocks noGrp="1" noChangeAspect="1"/>
          </p:cNvPicPr>
          <p:nvPr>
            <p:ph idx="1"/>
          </p:nvPr>
        </p:nvPicPr>
        <p:blipFill rotWithShape="1">
          <a:blip r:embed="rId3"/>
          <a:srcRect l="1846" t="13813" r="2712"/>
          <a:stretch/>
        </p:blipFill>
        <p:spPr>
          <a:xfrm>
            <a:off x="333188" y="1206598"/>
            <a:ext cx="11835328" cy="5029200"/>
          </a:xfrm>
          <a:ln>
            <a:solidFill>
              <a:schemeClr val="tx1"/>
            </a:solidFill>
          </a:ln>
        </p:spPr>
      </p:pic>
      <p:sp>
        <p:nvSpPr>
          <p:cNvPr id="2" name="Title 1"/>
          <p:cNvSpPr>
            <a:spLocks noGrp="1"/>
          </p:cNvSpPr>
          <p:nvPr>
            <p:ph type="title"/>
          </p:nvPr>
        </p:nvSpPr>
        <p:spPr>
          <a:xfrm>
            <a:off x="838200" y="229870"/>
            <a:ext cx="10515600" cy="586560"/>
          </a:xfrm>
          <a:ln w="12700">
            <a:solidFill>
              <a:schemeClr val="tx1"/>
            </a:solidFill>
          </a:ln>
        </p:spPr>
        <p:txBody>
          <a:bodyPr>
            <a:normAutofit/>
          </a:bodyPr>
          <a:lstStyle/>
          <a:p>
            <a:pPr algn="ctr"/>
            <a:r>
              <a:rPr lang="en-US" sz="3600" dirty="0"/>
              <a:t>Arrears Only Caseload Trends FFY2009 - </a:t>
            </a:r>
            <a:r>
              <a:rPr lang="en-US" sz="3600" dirty="0">
                <a:solidFill>
                  <a:srgbClr val="EB29DD"/>
                </a:solidFill>
              </a:rPr>
              <a:t>FFY2022</a:t>
            </a:r>
          </a:p>
        </p:txBody>
      </p:sp>
      <p:sp>
        <p:nvSpPr>
          <p:cNvPr id="3" name="Slide Number Placeholder 2">
            <a:extLst>
              <a:ext uri="{FF2B5EF4-FFF2-40B4-BE49-F238E27FC236}">
                <a16:creationId xmlns:a16="http://schemas.microsoft.com/office/drawing/2014/main" id="{E6B287D4-9C75-4EA3-9029-5867B8D2DAC2}"/>
              </a:ext>
            </a:extLst>
          </p:cNvPr>
          <p:cNvSpPr>
            <a:spLocks noGrp="1"/>
          </p:cNvSpPr>
          <p:nvPr>
            <p:ph type="sldNum" sz="quarter" idx="12"/>
          </p:nvPr>
        </p:nvSpPr>
        <p:spPr/>
        <p:txBody>
          <a:bodyPr/>
          <a:lstStyle/>
          <a:p>
            <a:fld id="{74A461FD-8D7E-4F73-895A-FE4CBA867355}" type="slidenum">
              <a:rPr lang="en-US" smtClean="0"/>
              <a:t>11</a:t>
            </a:fld>
            <a:endParaRPr lang="en-US" dirty="0"/>
          </a:p>
        </p:txBody>
      </p:sp>
      <p:sp>
        <p:nvSpPr>
          <p:cNvPr id="7" name="Footer Placeholder 6">
            <a:extLst>
              <a:ext uri="{FF2B5EF4-FFF2-40B4-BE49-F238E27FC236}">
                <a16:creationId xmlns:a16="http://schemas.microsoft.com/office/drawing/2014/main" id="{4AAB6FF9-653F-4347-B24A-F3FAED8FB3A9}"/>
              </a:ext>
            </a:extLst>
          </p:cNvPr>
          <p:cNvSpPr>
            <a:spLocks noGrp="1"/>
          </p:cNvSpPr>
          <p:nvPr>
            <p:ph type="ftr" sz="quarter" idx="11"/>
          </p:nvPr>
        </p:nvSpPr>
        <p:spPr>
          <a:xfrm>
            <a:off x="3581401" y="6312340"/>
            <a:ext cx="4589229" cy="365125"/>
          </a:xfrm>
        </p:spPr>
        <p:txBody>
          <a:bodyPr/>
          <a:lstStyle/>
          <a:p>
            <a:r>
              <a:rPr lang="en-US" dirty="0">
                <a:solidFill>
                  <a:schemeClr val="tx1"/>
                </a:solidFill>
              </a:rPr>
              <a:t>Slide 36 from Arrears Deep Dive report</a:t>
            </a:r>
          </a:p>
        </p:txBody>
      </p:sp>
      <p:sp>
        <p:nvSpPr>
          <p:cNvPr id="11" name="TextBox 10">
            <a:extLst>
              <a:ext uri="{FF2B5EF4-FFF2-40B4-BE49-F238E27FC236}">
                <a16:creationId xmlns:a16="http://schemas.microsoft.com/office/drawing/2014/main" id="{B258221D-5F32-4AC4-BB4E-CBF51FDE6844}"/>
              </a:ext>
            </a:extLst>
          </p:cNvPr>
          <p:cNvSpPr txBox="1"/>
          <p:nvPr/>
        </p:nvSpPr>
        <p:spPr>
          <a:xfrm>
            <a:off x="751312" y="3039850"/>
            <a:ext cx="3433827" cy="1477328"/>
          </a:xfrm>
          <a:prstGeom prst="rect">
            <a:avLst/>
          </a:prstGeom>
          <a:solidFill>
            <a:schemeClr val="bg1"/>
          </a:solidFill>
          <a:ln w="57150">
            <a:solidFill>
              <a:srgbClr val="FF00FF"/>
            </a:solidFill>
          </a:ln>
        </p:spPr>
        <p:txBody>
          <a:bodyPr wrap="square" rtlCol="0">
            <a:spAutoFit/>
          </a:bodyPr>
          <a:lstStyle/>
          <a:p>
            <a:r>
              <a:rPr lang="en-US" dirty="0"/>
              <a:t>NM’s Arrears Only caseload has gone up the most since FFY2009:</a:t>
            </a:r>
          </a:p>
          <a:p>
            <a:r>
              <a:rPr lang="en-US" b="1" dirty="0"/>
              <a:t>NM: +46.64% (up 4117 cases)</a:t>
            </a:r>
          </a:p>
          <a:p>
            <a:r>
              <a:rPr lang="en-US" dirty="0"/>
              <a:t>RI: +22.40%	HI: -17.84%</a:t>
            </a:r>
          </a:p>
          <a:p>
            <a:r>
              <a:rPr lang="en-US" dirty="0"/>
              <a:t>Nat’l: +4.80%	ME: -12.65%</a:t>
            </a:r>
          </a:p>
        </p:txBody>
      </p:sp>
      <p:sp>
        <p:nvSpPr>
          <p:cNvPr id="4" name="Oval 3">
            <a:extLst>
              <a:ext uri="{FF2B5EF4-FFF2-40B4-BE49-F238E27FC236}">
                <a16:creationId xmlns:a16="http://schemas.microsoft.com/office/drawing/2014/main" id="{D5D96EAB-EACC-F11B-F20A-721F0BF92425}"/>
              </a:ext>
            </a:extLst>
          </p:cNvPr>
          <p:cNvSpPr/>
          <p:nvPr/>
        </p:nvSpPr>
        <p:spPr>
          <a:xfrm>
            <a:off x="11205051" y="2065744"/>
            <a:ext cx="986949" cy="283394"/>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85807A62-39F6-35CC-8B03-85E04E0F0C81}"/>
              </a:ext>
            </a:extLst>
          </p:cNvPr>
          <p:cNvSpPr/>
          <p:nvPr/>
        </p:nvSpPr>
        <p:spPr>
          <a:xfrm>
            <a:off x="10713857" y="3835819"/>
            <a:ext cx="726831" cy="41299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7A15A94-6D53-532B-C86C-A18C5809789E}"/>
              </a:ext>
            </a:extLst>
          </p:cNvPr>
          <p:cNvSpPr/>
          <p:nvPr/>
        </p:nvSpPr>
        <p:spPr>
          <a:xfrm>
            <a:off x="728901" y="5368008"/>
            <a:ext cx="726831" cy="283394"/>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FDF83549-36D3-36A0-E8BE-3AD5BCC42FE0}"/>
              </a:ext>
            </a:extLst>
          </p:cNvPr>
          <p:cNvSpPr/>
          <p:nvPr/>
        </p:nvSpPr>
        <p:spPr>
          <a:xfrm>
            <a:off x="11205051" y="2553265"/>
            <a:ext cx="986949" cy="41299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75349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9795811-B440-6AF1-1DE4-05D44E2C5541}"/>
              </a:ext>
            </a:extLst>
          </p:cNvPr>
          <p:cNvPicPr>
            <a:picLocks noGrp="1" noChangeAspect="1"/>
          </p:cNvPicPr>
          <p:nvPr>
            <p:ph idx="1"/>
          </p:nvPr>
        </p:nvPicPr>
        <p:blipFill>
          <a:blip r:embed="rId3"/>
          <a:srcRect l="2194" t="12031" r="2927"/>
          <a:stretch/>
        </p:blipFill>
        <p:spPr>
          <a:xfrm>
            <a:off x="287313" y="1124544"/>
            <a:ext cx="11617373" cy="5029200"/>
          </a:xfrm>
          <a:ln>
            <a:solidFill>
              <a:schemeClr val="tx1"/>
            </a:solidFill>
          </a:ln>
        </p:spPr>
      </p:pic>
      <p:sp>
        <p:nvSpPr>
          <p:cNvPr id="2" name="Title 1"/>
          <p:cNvSpPr>
            <a:spLocks noGrp="1"/>
          </p:cNvSpPr>
          <p:nvPr>
            <p:ph type="title"/>
          </p:nvPr>
        </p:nvSpPr>
        <p:spPr>
          <a:xfrm>
            <a:off x="738554" y="229870"/>
            <a:ext cx="10615246" cy="586560"/>
          </a:xfrm>
          <a:ln w="12700">
            <a:solidFill>
              <a:schemeClr val="tx1"/>
            </a:solidFill>
          </a:ln>
        </p:spPr>
        <p:txBody>
          <a:bodyPr>
            <a:normAutofit fontScale="90000"/>
          </a:bodyPr>
          <a:lstStyle/>
          <a:p>
            <a:pPr algn="ctr"/>
            <a:r>
              <a:rPr lang="en-US" sz="3600" dirty="0"/>
              <a:t>Arrears Only Caseload Trends FFY2009 - </a:t>
            </a:r>
            <a:r>
              <a:rPr lang="en-US" sz="3600" dirty="0">
                <a:solidFill>
                  <a:srgbClr val="EB29DD"/>
                </a:solidFill>
              </a:rPr>
              <a:t>FFY2022 - FFY2024</a:t>
            </a:r>
          </a:p>
        </p:txBody>
      </p:sp>
      <p:sp>
        <p:nvSpPr>
          <p:cNvPr id="3" name="Slide Number Placeholder 2">
            <a:extLst>
              <a:ext uri="{FF2B5EF4-FFF2-40B4-BE49-F238E27FC236}">
                <a16:creationId xmlns:a16="http://schemas.microsoft.com/office/drawing/2014/main" id="{E6B287D4-9C75-4EA3-9029-5867B8D2DAC2}"/>
              </a:ext>
            </a:extLst>
          </p:cNvPr>
          <p:cNvSpPr>
            <a:spLocks noGrp="1"/>
          </p:cNvSpPr>
          <p:nvPr>
            <p:ph type="sldNum" sz="quarter" idx="12"/>
          </p:nvPr>
        </p:nvSpPr>
        <p:spPr/>
        <p:txBody>
          <a:bodyPr/>
          <a:lstStyle/>
          <a:p>
            <a:fld id="{74A461FD-8D7E-4F73-895A-FE4CBA867355}" type="slidenum">
              <a:rPr lang="en-US" smtClean="0"/>
              <a:t>12</a:t>
            </a:fld>
            <a:endParaRPr lang="en-US" dirty="0"/>
          </a:p>
        </p:txBody>
      </p:sp>
      <p:sp>
        <p:nvSpPr>
          <p:cNvPr id="7" name="Footer Placeholder 6">
            <a:extLst>
              <a:ext uri="{FF2B5EF4-FFF2-40B4-BE49-F238E27FC236}">
                <a16:creationId xmlns:a16="http://schemas.microsoft.com/office/drawing/2014/main" id="{4AAB6FF9-653F-4347-B24A-F3FAED8FB3A9}"/>
              </a:ext>
            </a:extLst>
          </p:cNvPr>
          <p:cNvSpPr>
            <a:spLocks noGrp="1"/>
          </p:cNvSpPr>
          <p:nvPr>
            <p:ph type="ftr" sz="quarter" idx="11"/>
          </p:nvPr>
        </p:nvSpPr>
        <p:spPr>
          <a:xfrm>
            <a:off x="3581401" y="6312340"/>
            <a:ext cx="4589229" cy="365125"/>
          </a:xfrm>
        </p:spPr>
        <p:txBody>
          <a:bodyPr/>
          <a:lstStyle/>
          <a:p>
            <a:r>
              <a:rPr lang="en-US" dirty="0">
                <a:solidFill>
                  <a:schemeClr val="tx1"/>
                </a:solidFill>
              </a:rPr>
              <a:t>Slide 36 from Arrears Deep Dive report</a:t>
            </a:r>
          </a:p>
        </p:txBody>
      </p:sp>
      <p:sp>
        <p:nvSpPr>
          <p:cNvPr id="11" name="TextBox 10">
            <a:extLst>
              <a:ext uri="{FF2B5EF4-FFF2-40B4-BE49-F238E27FC236}">
                <a16:creationId xmlns:a16="http://schemas.microsoft.com/office/drawing/2014/main" id="{B258221D-5F32-4AC4-BB4E-CBF51FDE6844}"/>
              </a:ext>
            </a:extLst>
          </p:cNvPr>
          <p:cNvSpPr txBox="1"/>
          <p:nvPr/>
        </p:nvSpPr>
        <p:spPr>
          <a:xfrm>
            <a:off x="5505020" y="2473997"/>
            <a:ext cx="3105580" cy="1569660"/>
          </a:xfrm>
          <a:prstGeom prst="rect">
            <a:avLst/>
          </a:prstGeom>
          <a:solidFill>
            <a:schemeClr val="bg1"/>
          </a:solidFill>
          <a:ln w="57150">
            <a:solidFill>
              <a:srgbClr val="FF00FF"/>
            </a:solidFill>
          </a:ln>
        </p:spPr>
        <p:txBody>
          <a:bodyPr wrap="square" rtlCol="0">
            <a:spAutoFit/>
          </a:bodyPr>
          <a:lstStyle/>
          <a:p>
            <a:r>
              <a:rPr lang="en-US" sz="2400" dirty="0"/>
              <a:t>NM’s Arrears Only caseload has gone </a:t>
            </a:r>
            <a:r>
              <a:rPr lang="en-US" sz="2400" i="1" dirty="0"/>
              <a:t>down</a:t>
            </a:r>
            <a:r>
              <a:rPr lang="en-US" sz="2400" dirty="0"/>
              <a:t> 8.6% since FFY2022.</a:t>
            </a:r>
          </a:p>
        </p:txBody>
      </p:sp>
      <p:sp>
        <p:nvSpPr>
          <p:cNvPr id="4" name="Oval 3">
            <a:extLst>
              <a:ext uri="{FF2B5EF4-FFF2-40B4-BE49-F238E27FC236}">
                <a16:creationId xmlns:a16="http://schemas.microsoft.com/office/drawing/2014/main" id="{D5D96EAB-EACC-F11B-F20A-721F0BF92425}"/>
              </a:ext>
            </a:extLst>
          </p:cNvPr>
          <p:cNvSpPr/>
          <p:nvPr/>
        </p:nvSpPr>
        <p:spPr>
          <a:xfrm>
            <a:off x="10978000" y="2074965"/>
            <a:ext cx="1093827" cy="283394"/>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85807A62-39F6-35CC-8B03-85E04E0F0C81}"/>
              </a:ext>
            </a:extLst>
          </p:cNvPr>
          <p:cNvSpPr/>
          <p:nvPr/>
        </p:nvSpPr>
        <p:spPr>
          <a:xfrm>
            <a:off x="10478220" y="4233784"/>
            <a:ext cx="726831" cy="316633"/>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7A15A94-6D53-532B-C86C-A18C5809789E}"/>
              </a:ext>
            </a:extLst>
          </p:cNvPr>
          <p:cNvSpPr/>
          <p:nvPr/>
        </p:nvSpPr>
        <p:spPr>
          <a:xfrm>
            <a:off x="562708" y="5352918"/>
            <a:ext cx="726831" cy="283394"/>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FDF83549-36D3-36A0-E8BE-3AD5BCC42FE0}"/>
              </a:ext>
            </a:extLst>
          </p:cNvPr>
          <p:cNvSpPr/>
          <p:nvPr/>
        </p:nvSpPr>
        <p:spPr>
          <a:xfrm>
            <a:off x="10978000" y="2845837"/>
            <a:ext cx="1070343" cy="41299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9E12070D-93A2-3DEF-20CB-FBD3B85A36A8}"/>
              </a:ext>
            </a:extLst>
          </p:cNvPr>
          <p:cNvSpPr/>
          <p:nvPr/>
        </p:nvSpPr>
        <p:spPr>
          <a:xfrm rot="5400000">
            <a:off x="9125622" y="3396828"/>
            <a:ext cx="521861" cy="484632"/>
          </a:xfrm>
          <a:prstGeom prst="rightArrow">
            <a:avLst/>
          </a:prstGeom>
          <a:solidFill>
            <a:srgbClr val="EB29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6854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225CC41-9F23-997C-BA45-3F5ABD75612C}"/>
              </a:ext>
            </a:extLst>
          </p:cNvPr>
          <p:cNvPicPr>
            <a:picLocks noGrp="1" noChangeAspect="1"/>
          </p:cNvPicPr>
          <p:nvPr>
            <p:ph idx="1"/>
          </p:nvPr>
        </p:nvPicPr>
        <p:blipFill rotWithShape="1">
          <a:blip r:embed="rId3"/>
          <a:srcRect l="2046" t="12187" r="997"/>
          <a:stretch/>
        </p:blipFill>
        <p:spPr>
          <a:xfrm>
            <a:off x="529937" y="1784348"/>
            <a:ext cx="10823863" cy="4572000"/>
          </a:xfrm>
          <a:ln>
            <a:solidFill>
              <a:schemeClr val="tx1"/>
            </a:solidFill>
          </a:ln>
        </p:spPr>
      </p:pic>
      <p:sp>
        <p:nvSpPr>
          <p:cNvPr id="2" name="Title 1">
            <a:extLst>
              <a:ext uri="{FF2B5EF4-FFF2-40B4-BE49-F238E27FC236}">
                <a16:creationId xmlns:a16="http://schemas.microsoft.com/office/drawing/2014/main" id="{B0972599-BC28-E4F7-B28D-FEAE23DB86E4}"/>
              </a:ext>
            </a:extLst>
          </p:cNvPr>
          <p:cNvSpPr>
            <a:spLocks noGrp="1"/>
          </p:cNvSpPr>
          <p:nvPr>
            <p:ph type="title"/>
          </p:nvPr>
        </p:nvSpPr>
        <p:spPr>
          <a:xfrm>
            <a:off x="838200" y="136527"/>
            <a:ext cx="10515600" cy="965441"/>
          </a:xfrm>
          <a:ln>
            <a:solidFill>
              <a:schemeClr val="tx1"/>
            </a:solidFill>
          </a:ln>
        </p:spPr>
        <p:txBody>
          <a:bodyPr>
            <a:normAutofit fontScale="90000"/>
          </a:bodyPr>
          <a:lstStyle/>
          <a:p>
            <a:pPr algn="ctr"/>
            <a:r>
              <a:rPr lang="en-US" dirty="0"/>
              <a:t>Interest Policy applied to Cumulative Arrears Due</a:t>
            </a:r>
          </a:p>
        </p:txBody>
      </p:sp>
      <p:sp>
        <p:nvSpPr>
          <p:cNvPr id="3" name="Footer Placeholder 6">
            <a:extLst>
              <a:ext uri="{FF2B5EF4-FFF2-40B4-BE49-F238E27FC236}">
                <a16:creationId xmlns:a16="http://schemas.microsoft.com/office/drawing/2014/main" id="{927B1C57-E040-389E-96B2-74BA1D9D8465}"/>
              </a:ext>
            </a:extLst>
          </p:cNvPr>
          <p:cNvSpPr>
            <a:spLocks noGrp="1"/>
          </p:cNvSpPr>
          <p:nvPr>
            <p:ph type="ftr" sz="quarter" idx="11"/>
          </p:nvPr>
        </p:nvSpPr>
        <p:spPr>
          <a:xfrm>
            <a:off x="3437757" y="6356348"/>
            <a:ext cx="4114800" cy="365125"/>
          </a:xfrm>
        </p:spPr>
        <p:txBody>
          <a:bodyPr/>
          <a:lstStyle/>
          <a:p>
            <a:r>
              <a:rPr lang="en-US" dirty="0">
                <a:solidFill>
                  <a:schemeClr val="tx1"/>
                </a:solidFill>
              </a:rPr>
              <a:t>Slide 25 from the Arrears Deep Dive report</a:t>
            </a:r>
          </a:p>
        </p:txBody>
      </p:sp>
      <p:sp>
        <p:nvSpPr>
          <p:cNvPr id="9" name="TextBox 8">
            <a:extLst>
              <a:ext uri="{FF2B5EF4-FFF2-40B4-BE49-F238E27FC236}">
                <a16:creationId xmlns:a16="http://schemas.microsoft.com/office/drawing/2014/main" id="{6C8042F3-7B84-6262-CB37-34DFF73466DE}"/>
              </a:ext>
            </a:extLst>
          </p:cNvPr>
          <p:cNvSpPr txBox="1"/>
          <p:nvPr/>
        </p:nvSpPr>
        <p:spPr>
          <a:xfrm>
            <a:off x="4910292" y="1210242"/>
            <a:ext cx="6472240" cy="1877437"/>
          </a:xfrm>
          <a:prstGeom prst="rect">
            <a:avLst/>
          </a:prstGeom>
          <a:solidFill>
            <a:schemeClr val="bg1"/>
          </a:solidFill>
          <a:ln w="57150">
            <a:solidFill>
              <a:srgbClr val="FF00FF"/>
            </a:solidFill>
          </a:ln>
        </p:spPr>
        <p:txBody>
          <a:bodyPr wrap="square" rtlCol="0">
            <a:spAutoFit/>
          </a:bodyPr>
          <a:lstStyle/>
          <a:p>
            <a:r>
              <a:rPr lang="en-US" dirty="0"/>
              <a:t>Interest policies are indicated by color.</a:t>
            </a:r>
          </a:p>
          <a:p>
            <a:endParaRPr lang="en-US" sz="800" dirty="0"/>
          </a:p>
          <a:p>
            <a:r>
              <a:rPr lang="en-US" dirty="0"/>
              <a:t>MI’s interest policy changed to cease interest January 1, 2010.</a:t>
            </a:r>
          </a:p>
          <a:p>
            <a:r>
              <a:rPr lang="en-US" b="1" dirty="0"/>
              <a:t>MI: -57.4% ($9.4B -&gt; $4B)</a:t>
            </a:r>
          </a:p>
          <a:p>
            <a:r>
              <a:rPr lang="en-US" dirty="0"/>
              <a:t>Nat’l: +7%</a:t>
            </a:r>
          </a:p>
          <a:p>
            <a:r>
              <a:rPr lang="en-US" dirty="0"/>
              <a:t>OH: +8.2%</a:t>
            </a:r>
          </a:p>
          <a:p>
            <a:r>
              <a:rPr lang="en-US" dirty="0"/>
              <a:t>FL: +12.5%</a:t>
            </a:r>
          </a:p>
        </p:txBody>
      </p:sp>
      <p:sp>
        <p:nvSpPr>
          <p:cNvPr id="10" name="Oval 9">
            <a:extLst>
              <a:ext uri="{FF2B5EF4-FFF2-40B4-BE49-F238E27FC236}">
                <a16:creationId xmlns:a16="http://schemas.microsoft.com/office/drawing/2014/main" id="{188BE017-A9E5-909F-B680-F63BF5FDD7F6}"/>
              </a:ext>
            </a:extLst>
          </p:cNvPr>
          <p:cNvSpPr/>
          <p:nvPr/>
        </p:nvSpPr>
        <p:spPr>
          <a:xfrm>
            <a:off x="10227529" y="3687291"/>
            <a:ext cx="943742" cy="192008"/>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FE11ADF2-FAAB-4B38-7905-33327E1E49F6}"/>
              </a:ext>
            </a:extLst>
          </p:cNvPr>
          <p:cNvSpPr/>
          <p:nvPr/>
        </p:nvSpPr>
        <p:spPr>
          <a:xfrm>
            <a:off x="1043301" y="1837867"/>
            <a:ext cx="796385" cy="44459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B8EEC06B-7CDF-0B8C-C7BC-8DCA9F6B3751}"/>
              </a:ext>
            </a:extLst>
          </p:cNvPr>
          <p:cNvSpPr/>
          <p:nvPr/>
        </p:nvSpPr>
        <p:spPr>
          <a:xfrm>
            <a:off x="9755658" y="5834743"/>
            <a:ext cx="943742" cy="30480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Right 11">
            <a:extLst>
              <a:ext uri="{FF2B5EF4-FFF2-40B4-BE49-F238E27FC236}">
                <a16:creationId xmlns:a16="http://schemas.microsoft.com/office/drawing/2014/main" id="{C327022D-A6B9-03E7-2F1B-D0ED86C7F445}"/>
              </a:ext>
            </a:extLst>
          </p:cNvPr>
          <p:cNvSpPr/>
          <p:nvPr/>
        </p:nvSpPr>
        <p:spPr>
          <a:xfrm rot="16200000">
            <a:off x="1849804" y="2301071"/>
            <a:ext cx="521861"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71224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36844"/>
          </a:xfrm>
          <a:ln>
            <a:solidFill>
              <a:schemeClr val="tx1"/>
            </a:solidFill>
          </a:ln>
        </p:spPr>
        <p:txBody>
          <a:bodyPr>
            <a:noAutofit/>
          </a:bodyPr>
          <a:lstStyle/>
          <a:p>
            <a:pPr algn="ctr"/>
            <a:r>
              <a:rPr lang="en-US" sz="2800" dirty="0"/>
              <a:t>NY has the highest proportion of the National “Old” UDC – 18.4%</a:t>
            </a:r>
          </a:p>
        </p:txBody>
      </p:sp>
      <p:pic>
        <p:nvPicPr>
          <p:cNvPr id="5" name="Content Placeholder 4"/>
          <p:cNvPicPr>
            <a:picLocks noGrp="1" noChangeAspect="1"/>
          </p:cNvPicPr>
          <p:nvPr>
            <p:ph idx="1"/>
          </p:nvPr>
        </p:nvPicPr>
        <p:blipFill rotWithShape="1">
          <a:blip r:embed="rId3"/>
          <a:srcRect t="12809" r="3200"/>
          <a:stretch/>
        </p:blipFill>
        <p:spPr>
          <a:xfrm>
            <a:off x="163212" y="1487488"/>
            <a:ext cx="11865575" cy="5029200"/>
          </a:xfrm>
          <a:prstGeom prst="rect">
            <a:avLst/>
          </a:prstGeom>
          <a:ln>
            <a:solidFill>
              <a:schemeClr val="tx1"/>
            </a:solidFill>
          </a:ln>
        </p:spPr>
      </p:pic>
      <p:sp>
        <p:nvSpPr>
          <p:cNvPr id="6" name="Down Arrow 5"/>
          <p:cNvSpPr/>
          <p:nvPr/>
        </p:nvSpPr>
        <p:spPr>
          <a:xfrm>
            <a:off x="10908145" y="1542473"/>
            <a:ext cx="240146" cy="3879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9568873" y="6040582"/>
            <a:ext cx="1487054" cy="550430"/>
          </a:xfrm>
          <a:prstGeom prst="ellipse">
            <a:avLst/>
          </a:prstGeom>
          <a:noFill/>
          <a:ln w="25400">
            <a:solidFill>
              <a:srgbClr val="EB29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7653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6E44-8F50-450A-BCA4-003FB1B6F0C5}"/>
              </a:ext>
            </a:extLst>
          </p:cNvPr>
          <p:cNvSpPr>
            <a:spLocks noGrp="1"/>
          </p:cNvSpPr>
          <p:nvPr>
            <p:ph type="title"/>
          </p:nvPr>
        </p:nvSpPr>
        <p:spPr>
          <a:xfrm>
            <a:off x="838200" y="246664"/>
            <a:ext cx="10515600" cy="1141096"/>
          </a:xfrm>
          <a:ln>
            <a:solidFill>
              <a:schemeClr val="accent1">
                <a:shade val="50000"/>
              </a:schemeClr>
            </a:solidFill>
          </a:ln>
        </p:spPr>
        <p:txBody>
          <a:bodyPr>
            <a:normAutofit fontScale="90000"/>
          </a:bodyPr>
          <a:lstStyle/>
          <a:p>
            <a:r>
              <a:rPr lang="en-US" sz="3200" dirty="0"/>
              <a:t>Interestingly, most of MS’ “good” UDC falls into Line 5’s “future support” category, which is almost double the national average:</a:t>
            </a:r>
          </a:p>
        </p:txBody>
      </p:sp>
      <p:pic>
        <p:nvPicPr>
          <p:cNvPr id="4" name="Content Placeholder 3">
            <a:extLst>
              <a:ext uri="{FF2B5EF4-FFF2-40B4-BE49-F238E27FC236}">
                <a16:creationId xmlns:a16="http://schemas.microsoft.com/office/drawing/2014/main" id="{B1C1F2A3-C20F-44EA-A53F-504C575701F0}"/>
              </a:ext>
            </a:extLst>
          </p:cNvPr>
          <p:cNvPicPr>
            <a:picLocks noGrp="1" noChangeAspect="1"/>
          </p:cNvPicPr>
          <p:nvPr>
            <p:ph idx="1"/>
          </p:nvPr>
        </p:nvPicPr>
        <p:blipFill rotWithShape="1">
          <a:blip r:embed="rId3"/>
          <a:srcRect l="5201" t="11748" r="2277"/>
          <a:stretch/>
        </p:blipFill>
        <p:spPr>
          <a:xfrm>
            <a:off x="493622" y="1416686"/>
            <a:ext cx="11204756" cy="5029200"/>
          </a:xfrm>
          <a:prstGeom prst="rect">
            <a:avLst/>
          </a:prstGeom>
        </p:spPr>
      </p:pic>
      <p:sp>
        <p:nvSpPr>
          <p:cNvPr id="5" name="Oval 4">
            <a:extLst>
              <a:ext uri="{FF2B5EF4-FFF2-40B4-BE49-F238E27FC236}">
                <a16:creationId xmlns:a16="http://schemas.microsoft.com/office/drawing/2014/main" id="{3CAECCC1-DAD6-417B-92EC-E88A31299A0F}"/>
              </a:ext>
            </a:extLst>
          </p:cNvPr>
          <p:cNvSpPr/>
          <p:nvPr/>
        </p:nvSpPr>
        <p:spPr>
          <a:xfrm>
            <a:off x="10776528" y="5612940"/>
            <a:ext cx="1034472" cy="887124"/>
          </a:xfrm>
          <a:prstGeom prst="ellipse">
            <a:avLst/>
          </a:prstGeom>
          <a:noFill/>
          <a:ln>
            <a:solidFill>
              <a:srgbClr val="EB29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F083D903-D3DD-43F9-BDF8-F55C950BED0F}"/>
              </a:ext>
            </a:extLst>
          </p:cNvPr>
          <p:cNvSpPr>
            <a:spLocks noGrp="1"/>
          </p:cNvSpPr>
          <p:nvPr>
            <p:ph type="ftr" sz="quarter" idx="11"/>
          </p:nvPr>
        </p:nvSpPr>
        <p:spPr/>
        <p:txBody>
          <a:bodyPr/>
          <a:lstStyle/>
          <a:p>
            <a:r>
              <a:rPr lang="en-US" dirty="0"/>
              <a:t>Slide 8 of the UDC by Category report</a:t>
            </a:r>
          </a:p>
        </p:txBody>
      </p:sp>
      <p:sp>
        <p:nvSpPr>
          <p:cNvPr id="7" name="Slide Number Placeholder 6">
            <a:extLst>
              <a:ext uri="{FF2B5EF4-FFF2-40B4-BE49-F238E27FC236}">
                <a16:creationId xmlns:a16="http://schemas.microsoft.com/office/drawing/2014/main" id="{F8A1E3C5-3A8C-45F5-A30D-F263A70FCB6B}"/>
              </a:ext>
            </a:extLst>
          </p:cNvPr>
          <p:cNvSpPr>
            <a:spLocks noGrp="1"/>
          </p:cNvSpPr>
          <p:nvPr>
            <p:ph type="sldNum" sz="quarter" idx="12"/>
          </p:nvPr>
        </p:nvSpPr>
        <p:spPr/>
        <p:txBody>
          <a:bodyPr/>
          <a:lstStyle/>
          <a:p>
            <a:fld id="{F5A0F729-73DE-4373-A113-EFAE9DA45C6A}" type="slidenum">
              <a:rPr lang="en-US" smtClean="0"/>
              <a:t>15</a:t>
            </a:fld>
            <a:endParaRPr lang="en-US"/>
          </a:p>
        </p:txBody>
      </p:sp>
      <p:sp>
        <p:nvSpPr>
          <p:cNvPr id="8" name="TextBox 7">
            <a:extLst>
              <a:ext uri="{FF2B5EF4-FFF2-40B4-BE49-F238E27FC236}">
                <a16:creationId xmlns:a16="http://schemas.microsoft.com/office/drawing/2014/main" id="{A330163E-9494-417E-B901-CF13E0A90325}"/>
              </a:ext>
            </a:extLst>
          </p:cNvPr>
          <p:cNvSpPr txBox="1"/>
          <p:nvPr/>
        </p:nvSpPr>
        <p:spPr>
          <a:xfrm>
            <a:off x="6504422" y="3489922"/>
            <a:ext cx="3315855" cy="923330"/>
          </a:xfrm>
          <a:prstGeom prst="rect">
            <a:avLst/>
          </a:prstGeom>
          <a:noFill/>
          <a:ln w="15875">
            <a:solidFill>
              <a:srgbClr val="EB29DD"/>
            </a:solidFill>
          </a:ln>
        </p:spPr>
        <p:txBody>
          <a:bodyPr wrap="square" rtlCol="0">
            <a:spAutoFit/>
          </a:bodyPr>
          <a:lstStyle/>
          <a:p>
            <a:r>
              <a:rPr lang="en-US" dirty="0"/>
              <a:t>66.5%, or $6.7M out of $10M “good” UDC is being held for “future support”</a:t>
            </a:r>
          </a:p>
        </p:txBody>
      </p:sp>
      <p:sp>
        <p:nvSpPr>
          <p:cNvPr id="9" name="Oval 8">
            <a:extLst>
              <a:ext uri="{FF2B5EF4-FFF2-40B4-BE49-F238E27FC236}">
                <a16:creationId xmlns:a16="http://schemas.microsoft.com/office/drawing/2014/main" id="{FBFC5D09-761E-4044-BAAE-EC8F75CD3B05}"/>
              </a:ext>
            </a:extLst>
          </p:cNvPr>
          <p:cNvSpPr/>
          <p:nvPr/>
        </p:nvSpPr>
        <p:spPr>
          <a:xfrm>
            <a:off x="2371724" y="1475801"/>
            <a:ext cx="657225" cy="255152"/>
          </a:xfrm>
          <a:prstGeom prst="ellipse">
            <a:avLst/>
          </a:prstGeom>
          <a:noFill/>
          <a:ln>
            <a:solidFill>
              <a:srgbClr val="EB29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46CC2EE-32ED-43AC-9B7B-2582D2EE0218}"/>
              </a:ext>
            </a:extLst>
          </p:cNvPr>
          <p:cNvSpPr/>
          <p:nvPr/>
        </p:nvSpPr>
        <p:spPr>
          <a:xfrm>
            <a:off x="7824787" y="1475801"/>
            <a:ext cx="657225" cy="255152"/>
          </a:xfrm>
          <a:prstGeom prst="ellipse">
            <a:avLst/>
          </a:prstGeom>
          <a:noFill/>
          <a:ln>
            <a:solidFill>
              <a:srgbClr val="EB29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0A615CF-E5C0-4FEB-9014-010E293D3270}"/>
              </a:ext>
            </a:extLst>
          </p:cNvPr>
          <p:cNvSpPr/>
          <p:nvPr/>
        </p:nvSpPr>
        <p:spPr>
          <a:xfrm>
            <a:off x="2371723" y="4285676"/>
            <a:ext cx="657225" cy="255152"/>
          </a:xfrm>
          <a:prstGeom prst="ellipse">
            <a:avLst/>
          </a:prstGeom>
          <a:noFill/>
          <a:ln>
            <a:solidFill>
              <a:srgbClr val="EB29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063FD21-DBB7-4B6F-88BC-07F9D877FD7A}"/>
              </a:ext>
            </a:extLst>
          </p:cNvPr>
          <p:cNvSpPr/>
          <p:nvPr/>
        </p:nvSpPr>
        <p:spPr>
          <a:xfrm>
            <a:off x="7796210" y="4632984"/>
            <a:ext cx="657225" cy="255152"/>
          </a:xfrm>
          <a:prstGeom prst="ellipse">
            <a:avLst/>
          </a:prstGeom>
          <a:noFill/>
          <a:ln>
            <a:solidFill>
              <a:srgbClr val="EB29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8952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solidFill>
          </a:ln>
        </p:spPr>
        <p:txBody>
          <a:bodyPr>
            <a:normAutofit/>
          </a:bodyPr>
          <a:lstStyle/>
          <a:p>
            <a:pPr algn="ctr"/>
            <a:r>
              <a:rPr lang="en-US" sz="3600" dirty="0"/>
              <a:t>Comparing with States with EFT IWO payment processing requirements</a:t>
            </a:r>
          </a:p>
        </p:txBody>
      </p:sp>
      <p:pic>
        <p:nvPicPr>
          <p:cNvPr id="4" name="Content Placeholder 3"/>
          <p:cNvPicPr>
            <a:picLocks noGrp="1" noChangeAspect="1"/>
          </p:cNvPicPr>
          <p:nvPr>
            <p:ph idx="1"/>
          </p:nvPr>
        </p:nvPicPr>
        <p:blipFill rotWithShape="1">
          <a:blip r:embed="rId3"/>
          <a:srcRect t="16967" r="8958"/>
          <a:stretch/>
        </p:blipFill>
        <p:spPr>
          <a:xfrm>
            <a:off x="838200" y="1802691"/>
            <a:ext cx="10440223" cy="4480560"/>
          </a:xfrm>
          <a:prstGeom prst="rect">
            <a:avLst/>
          </a:prstGeom>
          <a:ln>
            <a:solidFill>
              <a:schemeClr val="tx1"/>
            </a:solidFill>
          </a:ln>
        </p:spPr>
      </p:pic>
      <p:sp>
        <p:nvSpPr>
          <p:cNvPr id="5" name="Oval 4"/>
          <p:cNvSpPr/>
          <p:nvPr/>
        </p:nvSpPr>
        <p:spPr>
          <a:xfrm>
            <a:off x="838200" y="4195482"/>
            <a:ext cx="8946776" cy="1766047"/>
          </a:xfrm>
          <a:prstGeom prst="ellipse">
            <a:avLst/>
          </a:prstGeom>
          <a:noFill/>
          <a:ln>
            <a:solidFill>
              <a:srgbClr val="EB29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05318" y="4823012"/>
            <a:ext cx="1272988" cy="584775"/>
          </a:xfrm>
          <a:prstGeom prst="rect">
            <a:avLst/>
          </a:prstGeom>
          <a:noFill/>
        </p:spPr>
        <p:txBody>
          <a:bodyPr wrap="square" rtlCol="0">
            <a:spAutoFit/>
          </a:bodyPr>
          <a:lstStyle/>
          <a:p>
            <a:r>
              <a:rPr lang="en-US" sz="1600" dirty="0">
                <a:solidFill>
                  <a:schemeClr val="bg1"/>
                </a:solidFill>
              </a:rPr>
              <a:t>Nat’l </a:t>
            </a:r>
            <a:r>
              <a:rPr lang="en-US" sz="1600" dirty="0" err="1">
                <a:solidFill>
                  <a:schemeClr val="bg1"/>
                </a:solidFill>
              </a:rPr>
              <a:t>Avg</a:t>
            </a:r>
            <a:r>
              <a:rPr lang="en-US" sz="1600" dirty="0">
                <a:solidFill>
                  <a:schemeClr val="bg1"/>
                </a:solidFill>
              </a:rPr>
              <a:t>: 72%</a:t>
            </a:r>
          </a:p>
        </p:txBody>
      </p:sp>
      <p:sp>
        <p:nvSpPr>
          <p:cNvPr id="7" name="TextBox 6"/>
          <p:cNvSpPr txBox="1"/>
          <p:nvPr/>
        </p:nvSpPr>
        <p:spPr>
          <a:xfrm>
            <a:off x="4473388" y="4848345"/>
            <a:ext cx="1497106" cy="584775"/>
          </a:xfrm>
          <a:prstGeom prst="rect">
            <a:avLst/>
          </a:prstGeom>
          <a:noFill/>
        </p:spPr>
        <p:txBody>
          <a:bodyPr wrap="square" rtlCol="0">
            <a:spAutoFit/>
          </a:bodyPr>
          <a:lstStyle/>
          <a:p>
            <a:r>
              <a:rPr lang="en-US" sz="1600" dirty="0">
                <a:solidFill>
                  <a:schemeClr val="bg1"/>
                </a:solidFill>
              </a:rPr>
              <a:t>Nat’l Avg:</a:t>
            </a:r>
          </a:p>
          <a:p>
            <a:r>
              <a:rPr lang="en-US" sz="1600" dirty="0">
                <a:solidFill>
                  <a:schemeClr val="bg1"/>
                </a:solidFill>
              </a:rPr>
              <a:t>66.1%</a:t>
            </a:r>
          </a:p>
        </p:txBody>
      </p:sp>
      <p:sp>
        <p:nvSpPr>
          <p:cNvPr id="8" name="TextBox 7"/>
          <p:cNvSpPr txBox="1"/>
          <p:nvPr/>
        </p:nvSpPr>
        <p:spPr>
          <a:xfrm>
            <a:off x="6705599" y="4823012"/>
            <a:ext cx="1188720" cy="584775"/>
          </a:xfrm>
          <a:prstGeom prst="rect">
            <a:avLst/>
          </a:prstGeom>
          <a:noFill/>
        </p:spPr>
        <p:txBody>
          <a:bodyPr wrap="square" rtlCol="0">
            <a:spAutoFit/>
          </a:bodyPr>
          <a:lstStyle/>
          <a:p>
            <a:r>
              <a:rPr lang="en-US" sz="1600" dirty="0">
                <a:solidFill>
                  <a:schemeClr val="bg1"/>
                </a:solidFill>
              </a:rPr>
              <a:t>Nat’l </a:t>
            </a:r>
            <a:r>
              <a:rPr lang="en-US" sz="1600" dirty="0" err="1">
                <a:solidFill>
                  <a:schemeClr val="bg1"/>
                </a:solidFill>
              </a:rPr>
              <a:t>Avg</a:t>
            </a:r>
            <a:r>
              <a:rPr lang="en-US" sz="1600" dirty="0">
                <a:solidFill>
                  <a:schemeClr val="bg1"/>
                </a:solidFill>
              </a:rPr>
              <a:t>: $1908</a:t>
            </a:r>
          </a:p>
        </p:txBody>
      </p:sp>
    </p:spTree>
    <p:extLst>
      <p:ext uri="{BB962C8B-B14F-4D97-AF65-F5344CB8AC3E}">
        <p14:creationId xmlns:p14="http://schemas.microsoft.com/office/powerpoint/2010/main" val="1622997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1E302F63-02ED-49A0-8F88-69689820BECD}"/>
              </a:ext>
            </a:extLst>
          </p:cNvPr>
          <p:cNvPicPr>
            <a:picLocks noGrp="1" noChangeAspect="1"/>
          </p:cNvPicPr>
          <p:nvPr>
            <p:ph idx="1"/>
          </p:nvPr>
        </p:nvPicPr>
        <p:blipFill rotWithShape="1">
          <a:blip r:embed="rId3"/>
          <a:srcRect l="1333" t="14495" r="9460"/>
          <a:stretch/>
        </p:blipFill>
        <p:spPr>
          <a:xfrm>
            <a:off x="112783" y="1392687"/>
            <a:ext cx="10530597" cy="4754880"/>
          </a:xfrm>
          <a:ln>
            <a:solidFill>
              <a:schemeClr val="accent1">
                <a:shade val="50000"/>
              </a:schemeClr>
            </a:solidFill>
          </a:ln>
        </p:spPr>
      </p:pic>
      <p:sp>
        <p:nvSpPr>
          <p:cNvPr id="2" name="Title 1">
            <a:extLst>
              <a:ext uri="{FF2B5EF4-FFF2-40B4-BE49-F238E27FC236}">
                <a16:creationId xmlns:a16="http://schemas.microsoft.com/office/drawing/2014/main" id="{D07C4E3A-800E-49EE-8F82-4132C17AE397}"/>
              </a:ext>
            </a:extLst>
          </p:cNvPr>
          <p:cNvSpPr>
            <a:spLocks noGrp="1"/>
          </p:cNvSpPr>
          <p:nvPr>
            <p:ph type="title"/>
          </p:nvPr>
        </p:nvSpPr>
        <p:spPr>
          <a:xfrm>
            <a:off x="350520" y="257453"/>
            <a:ext cx="11437620" cy="931268"/>
          </a:xfrm>
          <a:ln w="12700">
            <a:solidFill>
              <a:schemeClr val="accent1">
                <a:shade val="50000"/>
              </a:schemeClr>
            </a:solidFill>
          </a:ln>
        </p:spPr>
        <p:txBody>
          <a:bodyPr>
            <a:normAutofit fontScale="90000"/>
          </a:bodyPr>
          <a:lstStyle/>
          <a:p>
            <a:pPr algn="ctr"/>
            <a:r>
              <a:rPr lang="en-US" sz="3600" dirty="0"/>
              <a:t>Current Support % by Case Type Comparisons:</a:t>
            </a:r>
            <a:br>
              <a:rPr lang="en-US" sz="3600" dirty="0"/>
            </a:br>
            <a:r>
              <a:rPr lang="en-US" sz="3600" dirty="0"/>
              <a:t>Overall, Current Assistance, Former Assistance, Never Assistance</a:t>
            </a:r>
          </a:p>
        </p:txBody>
      </p:sp>
      <p:sp>
        <p:nvSpPr>
          <p:cNvPr id="8" name="Slide Number Placeholder 7">
            <a:extLst>
              <a:ext uri="{FF2B5EF4-FFF2-40B4-BE49-F238E27FC236}">
                <a16:creationId xmlns:a16="http://schemas.microsoft.com/office/drawing/2014/main" id="{2B4FD885-FBAC-44A3-BC9D-DECAAF152565}"/>
              </a:ext>
            </a:extLst>
          </p:cNvPr>
          <p:cNvSpPr>
            <a:spLocks noGrp="1"/>
          </p:cNvSpPr>
          <p:nvPr>
            <p:ph type="sldNum" sz="quarter" idx="12"/>
          </p:nvPr>
        </p:nvSpPr>
        <p:spPr/>
        <p:txBody>
          <a:bodyPr/>
          <a:lstStyle/>
          <a:p>
            <a:fld id="{F5A0F729-73DE-4373-A113-EFAE9DA45C6A}" type="slidenum">
              <a:rPr lang="en-US" smtClean="0"/>
              <a:t>17</a:t>
            </a:fld>
            <a:endParaRPr lang="en-US" dirty="0"/>
          </a:p>
        </p:txBody>
      </p:sp>
      <p:sp>
        <p:nvSpPr>
          <p:cNvPr id="11" name="TextBox 10">
            <a:extLst>
              <a:ext uri="{FF2B5EF4-FFF2-40B4-BE49-F238E27FC236}">
                <a16:creationId xmlns:a16="http://schemas.microsoft.com/office/drawing/2014/main" id="{4443AA6E-A14E-4B20-BCE0-7B10D4F89E1C}"/>
              </a:ext>
            </a:extLst>
          </p:cNvPr>
          <p:cNvSpPr txBox="1"/>
          <p:nvPr/>
        </p:nvSpPr>
        <p:spPr>
          <a:xfrm>
            <a:off x="10688588" y="1698969"/>
            <a:ext cx="1390629" cy="4016484"/>
          </a:xfrm>
          <a:prstGeom prst="rect">
            <a:avLst/>
          </a:prstGeom>
          <a:noFill/>
          <a:ln w="57150">
            <a:solidFill>
              <a:srgbClr val="FF00FF"/>
            </a:solidFill>
          </a:ln>
        </p:spPr>
        <p:txBody>
          <a:bodyPr wrap="square" rtlCol="0">
            <a:spAutoFit/>
          </a:bodyPr>
          <a:lstStyle/>
          <a:p>
            <a:r>
              <a:rPr lang="en-US" sz="1700" dirty="0"/>
              <a:t>California is highest in FA non-zero order CS%, 2</a:t>
            </a:r>
            <a:r>
              <a:rPr lang="en-US" sz="1700" baseline="30000" dirty="0"/>
              <a:t>nd</a:t>
            </a:r>
            <a:r>
              <a:rPr lang="en-US" sz="1700" dirty="0"/>
              <a:t> highest in CA and 3</a:t>
            </a:r>
            <a:r>
              <a:rPr lang="en-US" sz="1700" baseline="30000" dirty="0"/>
              <a:t>rd</a:t>
            </a:r>
            <a:r>
              <a:rPr lang="en-US" sz="1700" dirty="0"/>
              <a:t> highest in NA. </a:t>
            </a:r>
          </a:p>
          <a:p>
            <a:r>
              <a:rPr lang="en-US" sz="1700" i="1" dirty="0"/>
              <a:t>Sorted by FA CS%, since that is California’s largest non-zero order  caseload. </a:t>
            </a:r>
          </a:p>
        </p:txBody>
      </p:sp>
      <p:sp>
        <p:nvSpPr>
          <p:cNvPr id="6" name="Oval 5">
            <a:extLst>
              <a:ext uri="{FF2B5EF4-FFF2-40B4-BE49-F238E27FC236}">
                <a16:creationId xmlns:a16="http://schemas.microsoft.com/office/drawing/2014/main" id="{49F2CD65-8F18-4D6E-84E3-213C1F09E3BA}"/>
              </a:ext>
            </a:extLst>
          </p:cNvPr>
          <p:cNvSpPr/>
          <p:nvPr/>
        </p:nvSpPr>
        <p:spPr>
          <a:xfrm>
            <a:off x="67574" y="1464808"/>
            <a:ext cx="10621014" cy="757381"/>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ooter Placeholder 6">
            <a:extLst>
              <a:ext uri="{FF2B5EF4-FFF2-40B4-BE49-F238E27FC236}">
                <a16:creationId xmlns:a16="http://schemas.microsoft.com/office/drawing/2014/main" id="{6DA0410B-BC6C-4B40-8307-DDD542BD2BB3}"/>
              </a:ext>
            </a:extLst>
          </p:cNvPr>
          <p:cNvSpPr>
            <a:spLocks noGrp="1"/>
          </p:cNvSpPr>
          <p:nvPr>
            <p:ph type="ftr" sz="quarter" idx="11"/>
          </p:nvPr>
        </p:nvSpPr>
        <p:spPr>
          <a:xfrm>
            <a:off x="3581401" y="6353941"/>
            <a:ext cx="4114800" cy="365125"/>
          </a:xfrm>
        </p:spPr>
        <p:txBody>
          <a:bodyPr/>
          <a:lstStyle/>
          <a:p>
            <a:r>
              <a:rPr lang="en-US" dirty="0"/>
              <a:t>Slide 21 from the Current Support report</a:t>
            </a:r>
          </a:p>
        </p:txBody>
      </p:sp>
      <p:sp>
        <p:nvSpPr>
          <p:cNvPr id="12" name="Oval 11">
            <a:extLst>
              <a:ext uri="{FF2B5EF4-FFF2-40B4-BE49-F238E27FC236}">
                <a16:creationId xmlns:a16="http://schemas.microsoft.com/office/drawing/2014/main" id="{80CE7C9C-7E01-444E-9329-242B7242069E}"/>
              </a:ext>
            </a:extLst>
          </p:cNvPr>
          <p:cNvSpPr/>
          <p:nvPr/>
        </p:nvSpPr>
        <p:spPr>
          <a:xfrm>
            <a:off x="112783" y="3440939"/>
            <a:ext cx="578879" cy="29988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3B8C174F-02A4-45B3-AF7B-0D4571517278}"/>
              </a:ext>
            </a:extLst>
          </p:cNvPr>
          <p:cNvSpPr txBox="1"/>
          <p:nvPr/>
        </p:nvSpPr>
        <p:spPr>
          <a:xfrm>
            <a:off x="3746654" y="1698969"/>
            <a:ext cx="7018317" cy="523220"/>
          </a:xfrm>
          <a:prstGeom prst="rect">
            <a:avLst/>
          </a:prstGeom>
          <a:noFill/>
        </p:spPr>
        <p:txBody>
          <a:bodyPr wrap="square">
            <a:spAutoFit/>
          </a:bodyPr>
          <a:lstStyle/>
          <a:p>
            <a:r>
              <a:rPr lang="en-US" sz="1600" dirty="0">
                <a:solidFill>
                  <a:schemeClr val="bg1"/>
                </a:solidFill>
              </a:rPr>
              <a:t>81,882		               425,583		          203,432	</a:t>
            </a:r>
            <a:r>
              <a:rPr lang="en-US" sz="1200" dirty="0"/>
              <a:t>	</a:t>
            </a:r>
          </a:p>
        </p:txBody>
      </p:sp>
      <p:sp>
        <p:nvSpPr>
          <p:cNvPr id="3" name="Oval 2">
            <a:extLst>
              <a:ext uri="{FF2B5EF4-FFF2-40B4-BE49-F238E27FC236}">
                <a16:creationId xmlns:a16="http://schemas.microsoft.com/office/drawing/2014/main" id="{D1D6D098-F4FB-5518-51D2-1CE185EAF156}"/>
              </a:ext>
            </a:extLst>
          </p:cNvPr>
          <p:cNvSpPr/>
          <p:nvPr/>
        </p:nvSpPr>
        <p:spPr>
          <a:xfrm>
            <a:off x="4028290" y="5800934"/>
            <a:ext cx="578879" cy="29988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B5E58C1B-4B67-8B81-89A9-896FDAD74384}"/>
              </a:ext>
            </a:extLst>
          </p:cNvPr>
          <p:cNvSpPr/>
          <p:nvPr/>
        </p:nvSpPr>
        <p:spPr>
          <a:xfrm>
            <a:off x="6676933" y="5782217"/>
            <a:ext cx="578879" cy="29988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B6D05697-8946-8638-B83D-190406E4E86C}"/>
              </a:ext>
            </a:extLst>
          </p:cNvPr>
          <p:cNvSpPr/>
          <p:nvPr/>
        </p:nvSpPr>
        <p:spPr>
          <a:xfrm>
            <a:off x="9139553" y="5782217"/>
            <a:ext cx="578879" cy="29988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18280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a:extLst>
              <a:ext uri="{FF2B5EF4-FFF2-40B4-BE49-F238E27FC236}">
                <a16:creationId xmlns:a16="http://schemas.microsoft.com/office/drawing/2014/main" id="{85F9F04E-1044-D492-CC68-7F01D4495AD7}"/>
              </a:ext>
            </a:extLst>
          </p:cNvPr>
          <p:cNvPicPr>
            <a:picLocks noGrp="1" noChangeAspect="1"/>
          </p:cNvPicPr>
          <p:nvPr>
            <p:ph idx="1"/>
          </p:nvPr>
        </p:nvPicPr>
        <p:blipFill rotWithShape="1">
          <a:blip r:embed="rId3"/>
          <a:srcRect t="16816"/>
          <a:stretch/>
        </p:blipFill>
        <p:spPr>
          <a:xfrm>
            <a:off x="210225" y="1252539"/>
            <a:ext cx="11771549" cy="4572000"/>
          </a:xfrm>
          <a:ln>
            <a:solidFill>
              <a:schemeClr val="tx1"/>
            </a:solidFill>
          </a:ln>
        </p:spPr>
      </p:pic>
      <p:sp>
        <p:nvSpPr>
          <p:cNvPr id="2" name="Title 1"/>
          <p:cNvSpPr>
            <a:spLocks noGrp="1"/>
          </p:cNvSpPr>
          <p:nvPr>
            <p:ph type="title"/>
          </p:nvPr>
        </p:nvSpPr>
        <p:spPr>
          <a:xfrm>
            <a:off x="838200" y="229870"/>
            <a:ext cx="10515600" cy="586560"/>
          </a:xfrm>
          <a:ln w="12700">
            <a:solidFill>
              <a:schemeClr val="tx1"/>
            </a:solidFill>
          </a:ln>
        </p:spPr>
        <p:txBody>
          <a:bodyPr>
            <a:normAutofit fontScale="90000"/>
          </a:bodyPr>
          <a:lstStyle/>
          <a:p>
            <a:pPr algn="ctr"/>
            <a:r>
              <a:rPr lang="en-US" sz="3600" dirty="0"/>
              <a:t>Trends of the CE Ratio and Components FFY2003 - FFY2023</a:t>
            </a:r>
          </a:p>
        </p:txBody>
      </p:sp>
      <p:sp>
        <p:nvSpPr>
          <p:cNvPr id="3" name="Slide Number Placeholder 2">
            <a:extLst>
              <a:ext uri="{FF2B5EF4-FFF2-40B4-BE49-F238E27FC236}">
                <a16:creationId xmlns:a16="http://schemas.microsoft.com/office/drawing/2014/main" id="{E6B287D4-9C75-4EA3-9029-5867B8D2DAC2}"/>
              </a:ext>
            </a:extLst>
          </p:cNvPr>
          <p:cNvSpPr>
            <a:spLocks noGrp="1"/>
          </p:cNvSpPr>
          <p:nvPr>
            <p:ph type="sldNum" sz="quarter" idx="12"/>
          </p:nvPr>
        </p:nvSpPr>
        <p:spPr/>
        <p:txBody>
          <a:bodyPr/>
          <a:lstStyle/>
          <a:p>
            <a:fld id="{74A461FD-8D7E-4F73-895A-FE4CBA867355}" type="slidenum">
              <a:rPr lang="en-US" smtClean="0"/>
              <a:t>18</a:t>
            </a:fld>
            <a:endParaRPr lang="en-US" dirty="0"/>
          </a:p>
        </p:txBody>
      </p:sp>
      <p:sp>
        <p:nvSpPr>
          <p:cNvPr id="7" name="Footer Placeholder 6">
            <a:extLst>
              <a:ext uri="{FF2B5EF4-FFF2-40B4-BE49-F238E27FC236}">
                <a16:creationId xmlns:a16="http://schemas.microsoft.com/office/drawing/2014/main" id="{4AAB6FF9-653F-4347-B24A-F3FAED8FB3A9}"/>
              </a:ext>
            </a:extLst>
          </p:cNvPr>
          <p:cNvSpPr>
            <a:spLocks noGrp="1"/>
          </p:cNvSpPr>
          <p:nvPr>
            <p:ph type="ftr" sz="quarter" idx="11"/>
          </p:nvPr>
        </p:nvSpPr>
        <p:spPr>
          <a:xfrm>
            <a:off x="3581401" y="6260648"/>
            <a:ext cx="4589229" cy="365125"/>
          </a:xfrm>
        </p:spPr>
        <p:txBody>
          <a:bodyPr/>
          <a:lstStyle/>
          <a:p>
            <a:r>
              <a:rPr lang="en-US" dirty="0">
                <a:solidFill>
                  <a:schemeClr val="tx1"/>
                </a:solidFill>
              </a:rPr>
              <a:t>Slide 8 from Cost Effectiveness report</a:t>
            </a:r>
          </a:p>
        </p:txBody>
      </p:sp>
      <p:sp>
        <p:nvSpPr>
          <p:cNvPr id="11" name="TextBox 10">
            <a:extLst>
              <a:ext uri="{FF2B5EF4-FFF2-40B4-BE49-F238E27FC236}">
                <a16:creationId xmlns:a16="http://schemas.microsoft.com/office/drawing/2014/main" id="{B258221D-5F32-4AC4-BB4E-CBF51FDE6844}"/>
              </a:ext>
            </a:extLst>
          </p:cNvPr>
          <p:cNvSpPr txBox="1"/>
          <p:nvPr/>
        </p:nvSpPr>
        <p:spPr>
          <a:xfrm>
            <a:off x="1141847" y="1479520"/>
            <a:ext cx="7407264" cy="1446550"/>
          </a:xfrm>
          <a:prstGeom prst="rect">
            <a:avLst/>
          </a:prstGeom>
          <a:solidFill>
            <a:schemeClr val="bg1"/>
          </a:solidFill>
          <a:ln w="57150">
            <a:solidFill>
              <a:srgbClr val="FF00FF"/>
            </a:solidFill>
          </a:ln>
        </p:spPr>
        <p:txBody>
          <a:bodyPr wrap="square" rtlCol="0">
            <a:spAutoFit/>
          </a:bodyPr>
          <a:lstStyle/>
          <a:p>
            <a:r>
              <a:rPr lang="en-US" sz="2200" dirty="0"/>
              <a:t>Collections clearly have driven the TX CE Ratio increase:</a:t>
            </a:r>
          </a:p>
          <a:p>
            <a:r>
              <a:rPr lang="en-US" sz="2200" dirty="0">
                <a:solidFill>
                  <a:srgbClr val="0070C0"/>
                </a:solidFill>
              </a:rPr>
              <a:t>Collx (blue line) up 174% </a:t>
            </a:r>
            <a:r>
              <a:rPr lang="en-US" sz="2200" dirty="0"/>
              <a:t>(from $1.59B to $4.34B)</a:t>
            </a:r>
          </a:p>
          <a:p>
            <a:r>
              <a:rPr lang="en-US" sz="2200" dirty="0">
                <a:solidFill>
                  <a:srgbClr val="FF0000"/>
                </a:solidFill>
              </a:rPr>
              <a:t>Exp (red line) only up 43% </a:t>
            </a:r>
            <a:r>
              <a:rPr lang="en-US" sz="2200" dirty="0"/>
              <a:t>(from $282M to $405M)</a:t>
            </a:r>
          </a:p>
          <a:p>
            <a:r>
              <a:rPr lang="en-US" sz="2200" dirty="0">
                <a:solidFill>
                  <a:srgbClr val="00B050"/>
                </a:solidFill>
              </a:rPr>
              <a:t>CE Ratio (green line)</a:t>
            </a:r>
            <a:r>
              <a:rPr lang="en-US" sz="2200" dirty="0"/>
              <a:t> up 91% (from $5.63 to $10.74)</a:t>
            </a:r>
            <a:endParaRPr lang="en-US" sz="2200" i="1" dirty="0"/>
          </a:p>
        </p:txBody>
      </p:sp>
      <p:sp>
        <p:nvSpPr>
          <p:cNvPr id="4" name="Oval 3">
            <a:extLst>
              <a:ext uri="{FF2B5EF4-FFF2-40B4-BE49-F238E27FC236}">
                <a16:creationId xmlns:a16="http://schemas.microsoft.com/office/drawing/2014/main" id="{D5D96EAB-EACC-F11B-F20A-721F0BF92425}"/>
              </a:ext>
            </a:extLst>
          </p:cNvPr>
          <p:cNvSpPr/>
          <p:nvPr/>
        </p:nvSpPr>
        <p:spPr>
          <a:xfrm>
            <a:off x="10715917" y="1928298"/>
            <a:ext cx="1265857" cy="672103"/>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8889C545-8BBE-FC3F-E31B-E51DA9941685}"/>
              </a:ext>
            </a:extLst>
          </p:cNvPr>
          <p:cNvSpPr/>
          <p:nvPr/>
        </p:nvSpPr>
        <p:spPr>
          <a:xfrm>
            <a:off x="1141847" y="5095086"/>
            <a:ext cx="726831" cy="283394"/>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2895FDA5-160D-3D81-A051-0BC6CED118F7}"/>
              </a:ext>
            </a:extLst>
          </p:cNvPr>
          <p:cNvSpPr/>
          <p:nvPr/>
        </p:nvSpPr>
        <p:spPr>
          <a:xfrm>
            <a:off x="9399337" y="1326063"/>
            <a:ext cx="726831" cy="283394"/>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88931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990600" y="2954216"/>
            <a:ext cx="10515600" cy="1412226"/>
          </a:xfrm>
        </p:spPr>
        <p:txBody>
          <a:bodyPr anchor="ctr">
            <a:noAutofit/>
          </a:bodyPr>
          <a:lstStyle/>
          <a:p>
            <a:pPr algn="ctr"/>
            <a:r>
              <a:rPr lang="en-US" sz="4000" b="1" dirty="0">
                <a:solidFill>
                  <a:srgbClr val="002060"/>
                </a:solidFill>
              </a:rPr>
              <a:t>Newer Findings of Interest – </a:t>
            </a:r>
            <a:br>
              <a:rPr lang="en-US" sz="4000" b="1" dirty="0">
                <a:solidFill>
                  <a:srgbClr val="002060"/>
                </a:solidFill>
              </a:rPr>
            </a:br>
            <a:r>
              <a:rPr lang="en-US" sz="4000" b="1" dirty="0">
                <a:solidFill>
                  <a:srgbClr val="002060"/>
                </a:solidFill>
              </a:rPr>
              <a:t>Improving Collections</a:t>
            </a:r>
            <a:endParaRPr lang="en-US" sz="3200" b="1" dirty="0">
              <a:solidFill>
                <a:srgbClr val="002060"/>
              </a:solidFill>
            </a:endParaRPr>
          </a:p>
        </p:txBody>
      </p:sp>
      <p:sp>
        <p:nvSpPr>
          <p:cNvPr id="2" name="Title 3">
            <a:extLst>
              <a:ext uri="{FF2B5EF4-FFF2-40B4-BE49-F238E27FC236}">
                <a16:creationId xmlns:a16="http://schemas.microsoft.com/office/drawing/2014/main" id="{19A6BC90-0EB5-0BE4-BF37-5B70C967FCCC}"/>
              </a:ext>
            </a:extLst>
          </p:cNvPr>
          <p:cNvSpPr txBox="1">
            <a:spLocks/>
          </p:cNvSpPr>
          <p:nvPr/>
        </p:nvSpPr>
        <p:spPr>
          <a:xfrm>
            <a:off x="1131276" y="4214447"/>
            <a:ext cx="10515600" cy="14122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br>
              <a:rPr lang="en-US" sz="4000" b="1" dirty="0">
                <a:solidFill>
                  <a:srgbClr val="002060"/>
                </a:solidFill>
              </a:rPr>
            </a:br>
            <a:r>
              <a:rPr lang="en-US" sz="2800" dirty="0">
                <a:solidFill>
                  <a:srgbClr val="002060"/>
                </a:solidFill>
              </a:rPr>
              <a:t>Cumulative Arrears Due vs. Debtor File Amounts</a:t>
            </a:r>
            <a:br>
              <a:rPr lang="en-US" sz="2800" dirty="0">
                <a:solidFill>
                  <a:srgbClr val="002060"/>
                </a:solidFill>
              </a:rPr>
            </a:br>
            <a:r>
              <a:rPr lang="en-US" sz="2800" dirty="0">
                <a:solidFill>
                  <a:srgbClr val="002060"/>
                </a:solidFill>
              </a:rPr>
              <a:t>Debtor File choices and OCSS enforcement tools </a:t>
            </a:r>
            <a:br>
              <a:rPr lang="en-US" sz="2800" dirty="0">
                <a:solidFill>
                  <a:srgbClr val="002060"/>
                </a:solidFill>
              </a:rPr>
            </a:br>
            <a:r>
              <a:rPr lang="en-US" sz="2800" dirty="0">
                <a:solidFill>
                  <a:srgbClr val="002060"/>
                </a:solidFill>
              </a:rPr>
              <a:t>Growth in “Other Sources” Collections</a:t>
            </a:r>
            <a:br>
              <a:rPr lang="en-US" sz="3200" dirty="0">
                <a:solidFill>
                  <a:srgbClr val="002060"/>
                </a:solidFill>
              </a:rPr>
            </a:br>
            <a:endParaRPr lang="en-US" sz="3200" dirty="0">
              <a:solidFill>
                <a:srgbClr val="002060"/>
              </a:solidFill>
            </a:endParaRPr>
          </a:p>
        </p:txBody>
      </p:sp>
    </p:spTree>
    <p:extLst>
      <p:ext uri="{BB962C8B-B14F-4D97-AF65-F5344CB8AC3E}">
        <p14:creationId xmlns:p14="http://schemas.microsoft.com/office/powerpoint/2010/main" val="669356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p:txBody>
          <a:bodyPr/>
          <a:lstStyle/>
          <a:p>
            <a:pPr algn="ctr"/>
            <a:r>
              <a:rPr lang="en-US" b="1" dirty="0">
                <a:solidFill>
                  <a:srgbClr val="002060"/>
                </a:solidFill>
              </a:rPr>
              <a:t>What is the “Debtor File”?</a:t>
            </a:r>
            <a:endParaRPr lang="en-US"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a:xfrm>
            <a:off x="619370" y="1690688"/>
            <a:ext cx="10515600" cy="4351338"/>
          </a:xfrm>
        </p:spPr>
        <p:txBody>
          <a:bodyPr>
            <a:normAutofit fontScale="92500" lnSpcReduction="20000"/>
          </a:bodyPr>
          <a:lstStyle/>
          <a:p>
            <a:r>
              <a:rPr lang="en-US" sz="2800" b="0" i="0" strike="noStrike" baseline="0" dirty="0">
                <a:solidFill>
                  <a:srgbClr val="002060"/>
                </a:solidFill>
              </a:rPr>
              <a:t>DEBTOR FILE: “</a:t>
            </a:r>
            <a:r>
              <a:rPr lang="en-US" sz="2800" b="0" i="0" u="none" strike="noStrike" baseline="0" dirty="0">
                <a:solidFill>
                  <a:srgbClr val="002060"/>
                </a:solidFill>
              </a:rPr>
              <a:t>The records maintained by OCSS that pertain to NCPs who owe past-due support, as certified by a state IV-D child support enforcement program.” </a:t>
            </a:r>
          </a:p>
          <a:p>
            <a:r>
              <a:rPr lang="en-US" dirty="0">
                <a:solidFill>
                  <a:srgbClr val="002060"/>
                </a:solidFill>
              </a:rPr>
              <a:t>Arrears submitted by the states for TANF and Non-TANF amounts</a:t>
            </a:r>
          </a:p>
          <a:p>
            <a:r>
              <a:rPr lang="en-US" dirty="0">
                <a:solidFill>
                  <a:srgbClr val="002060"/>
                </a:solidFill>
              </a:rPr>
              <a:t>Originally only used for Federal Tax Refund Offset (FTRO), with arrears thresholds of $150 and $500 for TANF and Non-TANF, respectively</a:t>
            </a:r>
          </a:p>
          <a:p>
            <a:r>
              <a:rPr lang="en-US" dirty="0">
                <a:solidFill>
                  <a:srgbClr val="002060"/>
                </a:solidFill>
              </a:rPr>
              <a:t>Over time, Debtor File use expanded to cover other federal remedies:</a:t>
            </a:r>
          </a:p>
          <a:p>
            <a:pPr lvl="1"/>
            <a:r>
              <a:rPr lang="en-US" dirty="0">
                <a:solidFill>
                  <a:srgbClr val="002060"/>
                </a:solidFill>
              </a:rPr>
              <a:t>Passport Denial (mandatory but allows for exclusions) in 1997</a:t>
            </a:r>
          </a:p>
          <a:p>
            <a:pPr lvl="1"/>
            <a:r>
              <a:rPr lang="en-US" dirty="0">
                <a:solidFill>
                  <a:srgbClr val="002060"/>
                </a:solidFill>
              </a:rPr>
              <a:t>Administrative Offset (optional) in 1998</a:t>
            </a:r>
          </a:p>
          <a:p>
            <a:pPr lvl="1"/>
            <a:r>
              <a:rPr lang="en-US" dirty="0">
                <a:solidFill>
                  <a:srgbClr val="002060"/>
                </a:solidFill>
              </a:rPr>
              <a:t>MSFIDM (mandatory either individually with each state or </a:t>
            </a:r>
          </a:p>
          <a:p>
            <a:pPr marL="457200" lvl="1" indent="0">
              <a:buNone/>
            </a:pPr>
            <a:r>
              <a:rPr lang="en-US" dirty="0">
                <a:solidFill>
                  <a:srgbClr val="002060"/>
                </a:solidFill>
              </a:rPr>
              <a:t>    with OCSS) in 1999</a:t>
            </a:r>
          </a:p>
          <a:p>
            <a:pPr lvl="1"/>
            <a:r>
              <a:rPr lang="en-US" dirty="0">
                <a:solidFill>
                  <a:srgbClr val="002060"/>
                </a:solidFill>
              </a:rPr>
              <a:t>Insurance Match (optional) in 2007</a:t>
            </a:r>
          </a:p>
          <a:p>
            <a:pPr lvl="1"/>
            <a:r>
              <a:rPr lang="en-US" dirty="0">
                <a:solidFill>
                  <a:srgbClr val="002060"/>
                </a:solidFill>
              </a:rPr>
              <a:t>Employer Lump Sum Match (optional) most recently</a:t>
            </a:r>
          </a:p>
          <a:p>
            <a:endParaRPr lang="en-US" dirty="0">
              <a:solidFill>
                <a:srgbClr val="002060"/>
              </a:solidFill>
            </a:endParaRPr>
          </a:p>
          <a:p>
            <a:pPr marL="0" indent="0">
              <a:buNone/>
            </a:pPr>
            <a:endParaRPr lang="en-US" dirty="0">
              <a:solidFill>
                <a:srgbClr val="002060"/>
              </a:solidFill>
            </a:endParaRPr>
          </a:p>
        </p:txBody>
      </p:sp>
    </p:spTree>
    <p:extLst>
      <p:ext uri="{BB962C8B-B14F-4D97-AF65-F5344CB8AC3E}">
        <p14:creationId xmlns:p14="http://schemas.microsoft.com/office/powerpoint/2010/main" val="3879775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p:txBody>
          <a:bodyPr/>
          <a:lstStyle/>
          <a:p>
            <a:pPr algn="ctr"/>
            <a:r>
              <a:rPr lang="en-US" b="1" dirty="0">
                <a:solidFill>
                  <a:srgbClr val="002060"/>
                </a:solidFill>
              </a:rPr>
              <a:t>Importance of Lower Debtor File Threshold</a:t>
            </a:r>
            <a:endParaRPr lang="en-US"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a:xfrm>
            <a:off x="591127" y="1557771"/>
            <a:ext cx="10661073" cy="4351338"/>
          </a:xfrm>
        </p:spPr>
        <p:txBody>
          <a:bodyPr>
            <a:normAutofit fontScale="77500" lnSpcReduction="20000"/>
          </a:bodyPr>
          <a:lstStyle/>
          <a:p>
            <a:r>
              <a:rPr lang="en-US" sz="3800" dirty="0">
                <a:solidFill>
                  <a:srgbClr val="002060"/>
                </a:solidFill>
              </a:rPr>
              <a:t>States have the option to submit with a lower threshold than the $150/$500 for federal tax refund offset*.</a:t>
            </a:r>
          </a:p>
          <a:p>
            <a:pPr lvl="1"/>
            <a:r>
              <a:rPr lang="en-US" sz="3100" dirty="0">
                <a:solidFill>
                  <a:srgbClr val="002060"/>
                </a:solidFill>
              </a:rPr>
              <a:t>At least $25 and at least 30 days past due</a:t>
            </a:r>
          </a:p>
          <a:p>
            <a:pPr lvl="1"/>
            <a:r>
              <a:rPr lang="en-US" sz="3100" dirty="0">
                <a:solidFill>
                  <a:srgbClr val="002060"/>
                </a:solidFill>
              </a:rPr>
              <a:t>At the time of the match, FTRO will not be intercepted unless the higher thresholds are met</a:t>
            </a:r>
          </a:p>
          <a:p>
            <a:pPr lvl="1"/>
            <a:r>
              <a:rPr lang="en-US" sz="3100" dirty="0">
                <a:solidFill>
                  <a:srgbClr val="002060"/>
                </a:solidFill>
              </a:rPr>
              <a:t>Cases are certified for Passport Denial if the $2500 threshold isn’t met</a:t>
            </a:r>
          </a:p>
          <a:p>
            <a:r>
              <a:rPr lang="en-US" sz="3800" dirty="0">
                <a:solidFill>
                  <a:srgbClr val="002060"/>
                </a:solidFill>
              </a:rPr>
              <a:t>Some states have not taken advantage of the $25 threshold</a:t>
            </a:r>
          </a:p>
          <a:p>
            <a:r>
              <a:rPr lang="en-US" sz="3800" dirty="0">
                <a:solidFill>
                  <a:srgbClr val="002060"/>
                </a:solidFill>
              </a:rPr>
              <a:t>They may be missing potential collections from OCSS matches:</a:t>
            </a:r>
          </a:p>
          <a:p>
            <a:pPr lvl="1"/>
            <a:r>
              <a:rPr lang="en-US" sz="3100" dirty="0">
                <a:solidFill>
                  <a:srgbClr val="002060"/>
                </a:solidFill>
              </a:rPr>
              <a:t>Employer Lump Sums through the CS Portal</a:t>
            </a:r>
          </a:p>
          <a:p>
            <a:pPr lvl="1"/>
            <a:r>
              <a:rPr lang="en-US" sz="3100" dirty="0">
                <a:solidFill>
                  <a:srgbClr val="002060"/>
                </a:solidFill>
              </a:rPr>
              <a:t>MSFIDM</a:t>
            </a:r>
          </a:p>
          <a:p>
            <a:pPr lvl="1"/>
            <a:r>
              <a:rPr lang="en-US" sz="3100" dirty="0">
                <a:solidFill>
                  <a:srgbClr val="002060"/>
                </a:solidFill>
              </a:rPr>
              <a:t>Insurance Match</a:t>
            </a:r>
          </a:p>
          <a:p>
            <a:pPr lvl="1"/>
            <a:r>
              <a:rPr lang="en-US" sz="3100" dirty="0">
                <a:solidFill>
                  <a:srgbClr val="002060"/>
                </a:solidFill>
              </a:rPr>
              <a:t>Administrative Offset</a:t>
            </a:r>
          </a:p>
          <a:p>
            <a:pPr marL="457200" lvl="1" indent="0">
              <a:buNone/>
            </a:pPr>
            <a:endParaRPr lang="en-US" dirty="0">
              <a:solidFill>
                <a:srgbClr val="002060"/>
              </a:solidFill>
            </a:endParaRPr>
          </a:p>
          <a:p>
            <a:pPr marL="457200" lvl="1" indent="0">
              <a:buNone/>
            </a:pPr>
            <a:endParaRPr lang="en-US" dirty="0">
              <a:solidFill>
                <a:srgbClr val="002060"/>
              </a:solidFill>
            </a:endParaRPr>
          </a:p>
        </p:txBody>
      </p:sp>
      <p:sp>
        <p:nvSpPr>
          <p:cNvPr id="2" name="Footer Placeholder 1">
            <a:extLst>
              <a:ext uri="{FF2B5EF4-FFF2-40B4-BE49-F238E27FC236}">
                <a16:creationId xmlns:a16="http://schemas.microsoft.com/office/drawing/2014/main" id="{4659A1E6-E920-5A78-E859-F581F213D2B2}"/>
              </a:ext>
            </a:extLst>
          </p:cNvPr>
          <p:cNvSpPr>
            <a:spLocks noGrp="1"/>
          </p:cNvSpPr>
          <p:nvPr>
            <p:ph type="ftr" sz="quarter" idx="11"/>
          </p:nvPr>
        </p:nvSpPr>
        <p:spPr>
          <a:xfrm>
            <a:off x="375138" y="6127750"/>
            <a:ext cx="7115908" cy="365125"/>
          </a:xfrm>
        </p:spPr>
        <p:txBody>
          <a:bodyPr/>
          <a:lstStyle/>
          <a:p>
            <a:r>
              <a:rPr lang="en-US" sz="1800" dirty="0"/>
              <a:t>*See IM-18-01 for more details. </a:t>
            </a:r>
            <a:r>
              <a:rPr lang="en-US" sz="1800" dirty="0">
                <a:hlinkClick r:id="rId4"/>
              </a:rPr>
              <a:t>https://acf.gov/css/policy-guidance/minimum-requirement-ocse-debtor-file-submittals</a:t>
            </a:r>
            <a:endParaRPr lang="en-US" sz="1800" dirty="0"/>
          </a:p>
          <a:p>
            <a:r>
              <a:rPr lang="en-US" sz="1800" dirty="0"/>
              <a:t> </a:t>
            </a:r>
          </a:p>
        </p:txBody>
      </p:sp>
    </p:spTree>
    <p:extLst>
      <p:ext uri="{BB962C8B-B14F-4D97-AF65-F5344CB8AC3E}">
        <p14:creationId xmlns:p14="http://schemas.microsoft.com/office/powerpoint/2010/main" val="4202718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a:xfrm>
            <a:off x="838200" y="106507"/>
            <a:ext cx="10515600" cy="1325563"/>
          </a:xfrm>
        </p:spPr>
        <p:txBody>
          <a:bodyPr/>
          <a:lstStyle/>
          <a:p>
            <a:pPr algn="ctr"/>
            <a:r>
              <a:rPr lang="en-US" b="1" dirty="0">
                <a:solidFill>
                  <a:srgbClr val="002060"/>
                </a:solidFill>
              </a:rPr>
              <a:t>Cumulative Arrears vs. Debtor File </a:t>
            </a:r>
            <a:endParaRPr lang="en-US"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p:txBody>
          <a:bodyPr/>
          <a:lstStyle/>
          <a:p>
            <a:r>
              <a:rPr lang="en-US" dirty="0">
                <a:solidFill>
                  <a:srgbClr val="002060"/>
                </a:solidFill>
              </a:rPr>
              <a:t>Text</a:t>
            </a:r>
          </a:p>
          <a:p>
            <a:r>
              <a:rPr lang="en-US" dirty="0">
                <a:solidFill>
                  <a:srgbClr val="002060"/>
                </a:solidFill>
              </a:rPr>
              <a:t>Text</a:t>
            </a:r>
          </a:p>
          <a:p>
            <a:r>
              <a:rPr lang="en-US" dirty="0">
                <a:solidFill>
                  <a:srgbClr val="002060"/>
                </a:solidFill>
              </a:rPr>
              <a:t>Text</a:t>
            </a:r>
          </a:p>
        </p:txBody>
      </p:sp>
      <p:sp>
        <p:nvSpPr>
          <p:cNvPr id="2" name="TextBox 1">
            <a:extLst>
              <a:ext uri="{FF2B5EF4-FFF2-40B4-BE49-F238E27FC236}">
                <a16:creationId xmlns:a16="http://schemas.microsoft.com/office/drawing/2014/main" id="{66DF39FE-3E07-685F-87B0-74225A6FDE9C}"/>
              </a:ext>
            </a:extLst>
          </p:cNvPr>
          <p:cNvSpPr txBox="1">
            <a:spLocks/>
          </p:cNvSpPr>
          <p:nvPr/>
        </p:nvSpPr>
        <p:spPr>
          <a:xfrm>
            <a:off x="397164" y="4403054"/>
            <a:ext cx="11640288" cy="2308324"/>
          </a:xfrm>
          <a:prstGeom prst="rect">
            <a:avLst/>
          </a:prstGeom>
          <a:solidFill>
            <a:schemeClr val="bg1"/>
          </a:solidFill>
          <a:ln w="38100">
            <a:solidFill>
              <a:srgbClr val="FF00FF"/>
            </a:solidFill>
          </a:ln>
        </p:spPr>
        <p:txBody>
          <a:bodyPr wrap="square" rtlCol="0">
            <a:spAutoFit/>
          </a:bodyPr>
          <a:lstStyle/>
          <a:p>
            <a:r>
              <a:rPr lang="en-US" sz="2200" dirty="0">
                <a:solidFill>
                  <a:srgbClr val="002060"/>
                </a:solidFill>
              </a:rPr>
              <a:t>States that have a low % in the fourth column have more arrears on their 157 than on their Debtor File.  Are they missing opportunities for collection?</a:t>
            </a:r>
          </a:p>
          <a:p>
            <a:r>
              <a:rPr lang="en-US" sz="2000" dirty="0">
                <a:solidFill>
                  <a:srgbClr val="002060"/>
                </a:solidFill>
              </a:rPr>
              <a:t>Potential Reasons for Difference:</a:t>
            </a:r>
          </a:p>
          <a:p>
            <a:pPr marL="342900" indent="-342900">
              <a:buFont typeface="Arial" panose="020B0604020202020204" pitchFamily="34" charset="0"/>
              <a:buChar char="•"/>
            </a:pPr>
            <a:r>
              <a:rPr lang="en-US" sz="2000" i="1" dirty="0">
                <a:solidFill>
                  <a:srgbClr val="002060"/>
                </a:solidFill>
              </a:rPr>
              <a:t>Is the State only including arrears over the $150/$500 thresholds instead of the lower $25 allowed on their Debtor File?</a:t>
            </a:r>
          </a:p>
          <a:p>
            <a:pPr marL="342900" indent="-342900">
              <a:buFont typeface="Arial" panose="020B0604020202020204" pitchFamily="34" charset="0"/>
              <a:buChar char="•"/>
            </a:pPr>
            <a:r>
              <a:rPr lang="en-US" sz="2000" i="1" dirty="0">
                <a:solidFill>
                  <a:srgbClr val="002060"/>
                </a:solidFill>
              </a:rPr>
              <a:t>Does the State have numerous unverified SSNs?</a:t>
            </a:r>
          </a:p>
          <a:p>
            <a:pPr marL="342900" indent="-342900">
              <a:buFont typeface="Arial" panose="020B0604020202020204" pitchFamily="34" charset="0"/>
              <a:buChar char="•"/>
            </a:pPr>
            <a:r>
              <a:rPr lang="en-US" sz="2000" i="1" dirty="0">
                <a:solidFill>
                  <a:srgbClr val="002060"/>
                </a:solidFill>
              </a:rPr>
              <a:t>Are there issues with legacy or new system code?</a:t>
            </a:r>
          </a:p>
        </p:txBody>
      </p:sp>
      <p:pic>
        <p:nvPicPr>
          <p:cNvPr id="6" name="Picture 5">
            <a:extLst>
              <a:ext uri="{FF2B5EF4-FFF2-40B4-BE49-F238E27FC236}">
                <a16:creationId xmlns:a16="http://schemas.microsoft.com/office/drawing/2014/main" id="{575D7278-AF81-F4D1-DCF7-CBFA29FC0BEC}"/>
              </a:ext>
            </a:extLst>
          </p:cNvPr>
          <p:cNvPicPr>
            <a:picLocks noChangeAspect="1"/>
          </p:cNvPicPr>
          <p:nvPr/>
        </p:nvPicPr>
        <p:blipFill>
          <a:blip r:embed="rId4"/>
          <a:srcRect l="8100" t="72970" r="15136" b="1727"/>
          <a:stretch/>
        </p:blipFill>
        <p:spPr>
          <a:xfrm>
            <a:off x="154548" y="1421664"/>
            <a:ext cx="11882905" cy="1828800"/>
          </a:xfrm>
          <a:prstGeom prst="rect">
            <a:avLst/>
          </a:prstGeom>
          <a:ln>
            <a:solidFill>
              <a:schemeClr val="tx1"/>
            </a:solidFill>
          </a:ln>
        </p:spPr>
      </p:pic>
      <p:sp>
        <p:nvSpPr>
          <p:cNvPr id="7" name="TextBox 6">
            <a:extLst>
              <a:ext uri="{FF2B5EF4-FFF2-40B4-BE49-F238E27FC236}">
                <a16:creationId xmlns:a16="http://schemas.microsoft.com/office/drawing/2014/main" id="{3ABE32F7-17CF-6247-7899-4B43567D01F9}"/>
              </a:ext>
            </a:extLst>
          </p:cNvPr>
          <p:cNvSpPr txBox="1">
            <a:spLocks/>
          </p:cNvSpPr>
          <p:nvPr/>
        </p:nvSpPr>
        <p:spPr>
          <a:xfrm>
            <a:off x="821741" y="2852339"/>
            <a:ext cx="2135947" cy="1107996"/>
          </a:xfrm>
          <a:prstGeom prst="rect">
            <a:avLst/>
          </a:prstGeom>
          <a:solidFill>
            <a:schemeClr val="bg1"/>
          </a:solidFill>
          <a:ln w="38100">
            <a:solidFill>
              <a:srgbClr val="FF00FF"/>
            </a:solidFill>
          </a:ln>
        </p:spPr>
        <p:txBody>
          <a:bodyPr wrap="square" rtlCol="0">
            <a:spAutoFit/>
          </a:bodyPr>
          <a:lstStyle/>
          <a:p>
            <a:pPr algn="ctr"/>
            <a:r>
              <a:rPr lang="en-US" sz="2200" dirty="0"/>
              <a:t> </a:t>
            </a:r>
            <a:r>
              <a:rPr lang="en-US" sz="2200" dirty="0">
                <a:solidFill>
                  <a:srgbClr val="002060"/>
                </a:solidFill>
              </a:rPr>
              <a:t>Cumulative Arrears Due (157 report)</a:t>
            </a:r>
          </a:p>
        </p:txBody>
      </p:sp>
      <p:sp>
        <p:nvSpPr>
          <p:cNvPr id="8" name="TextBox 7">
            <a:extLst>
              <a:ext uri="{FF2B5EF4-FFF2-40B4-BE49-F238E27FC236}">
                <a16:creationId xmlns:a16="http://schemas.microsoft.com/office/drawing/2014/main" id="{83F6CDAD-73DE-C2B4-42BF-1F1877F60E7C}"/>
              </a:ext>
            </a:extLst>
          </p:cNvPr>
          <p:cNvSpPr txBox="1">
            <a:spLocks/>
          </p:cNvSpPr>
          <p:nvPr/>
        </p:nvSpPr>
        <p:spPr>
          <a:xfrm>
            <a:off x="4005326" y="2875002"/>
            <a:ext cx="1995241" cy="1107996"/>
          </a:xfrm>
          <a:prstGeom prst="rect">
            <a:avLst/>
          </a:prstGeom>
          <a:solidFill>
            <a:schemeClr val="bg1"/>
          </a:solidFill>
          <a:ln w="38100">
            <a:solidFill>
              <a:srgbClr val="FF00FF"/>
            </a:solidFill>
          </a:ln>
        </p:spPr>
        <p:txBody>
          <a:bodyPr wrap="square" rtlCol="0">
            <a:spAutoFit/>
          </a:bodyPr>
          <a:lstStyle/>
          <a:p>
            <a:pPr algn="ctr"/>
            <a:r>
              <a:rPr lang="en-US" sz="2200" dirty="0">
                <a:solidFill>
                  <a:srgbClr val="002060"/>
                </a:solidFill>
              </a:rPr>
              <a:t>Debtor File Arrears</a:t>
            </a:r>
          </a:p>
          <a:p>
            <a:pPr algn="ctr"/>
            <a:r>
              <a:rPr lang="en-US" sz="2200" dirty="0">
                <a:solidFill>
                  <a:srgbClr val="002060"/>
                </a:solidFill>
              </a:rPr>
              <a:t>(approx. 9/30)</a:t>
            </a:r>
          </a:p>
        </p:txBody>
      </p:sp>
      <p:sp>
        <p:nvSpPr>
          <p:cNvPr id="9" name="TextBox 8">
            <a:extLst>
              <a:ext uri="{FF2B5EF4-FFF2-40B4-BE49-F238E27FC236}">
                <a16:creationId xmlns:a16="http://schemas.microsoft.com/office/drawing/2014/main" id="{B855F345-903B-CC72-CE12-2DE7FBF04F98}"/>
              </a:ext>
            </a:extLst>
          </p:cNvPr>
          <p:cNvSpPr txBox="1">
            <a:spLocks/>
          </p:cNvSpPr>
          <p:nvPr/>
        </p:nvSpPr>
        <p:spPr>
          <a:xfrm>
            <a:off x="7340013" y="3021617"/>
            <a:ext cx="1719374" cy="769441"/>
          </a:xfrm>
          <a:prstGeom prst="rect">
            <a:avLst/>
          </a:prstGeom>
          <a:solidFill>
            <a:schemeClr val="bg1"/>
          </a:solidFill>
          <a:ln w="38100">
            <a:solidFill>
              <a:srgbClr val="FF00FF"/>
            </a:solidFill>
          </a:ln>
        </p:spPr>
        <p:txBody>
          <a:bodyPr wrap="square" rtlCol="0">
            <a:spAutoFit/>
          </a:bodyPr>
          <a:lstStyle/>
          <a:p>
            <a:pPr algn="ctr"/>
            <a:r>
              <a:rPr lang="en-US" sz="2200" dirty="0">
                <a:solidFill>
                  <a:srgbClr val="002060"/>
                </a:solidFill>
              </a:rPr>
              <a:t>Amount Difference</a:t>
            </a:r>
          </a:p>
        </p:txBody>
      </p:sp>
      <p:sp>
        <p:nvSpPr>
          <p:cNvPr id="10" name="TextBox 9">
            <a:extLst>
              <a:ext uri="{FF2B5EF4-FFF2-40B4-BE49-F238E27FC236}">
                <a16:creationId xmlns:a16="http://schemas.microsoft.com/office/drawing/2014/main" id="{2B9641CA-8585-8B53-F9E4-E2332ED7BD82}"/>
              </a:ext>
            </a:extLst>
          </p:cNvPr>
          <p:cNvSpPr txBox="1">
            <a:spLocks/>
          </p:cNvSpPr>
          <p:nvPr/>
        </p:nvSpPr>
        <p:spPr>
          <a:xfrm>
            <a:off x="9759499" y="3056142"/>
            <a:ext cx="2294412" cy="769441"/>
          </a:xfrm>
          <a:prstGeom prst="rect">
            <a:avLst/>
          </a:prstGeom>
          <a:solidFill>
            <a:schemeClr val="bg1"/>
          </a:solidFill>
          <a:ln w="38100">
            <a:solidFill>
              <a:srgbClr val="FF00FF"/>
            </a:solidFill>
          </a:ln>
        </p:spPr>
        <p:txBody>
          <a:bodyPr wrap="square" rtlCol="0">
            <a:spAutoFit/>
          </a:bodyPr>
          <a:lstStyle/>
          <a:p>
            <a:pPr algn="ctr"/>
            <a:r>
              <a:rPr lang="en-US" sz="2200" dirty="0">
                <a:solidFill>
                  <a:srgbClr val="002060"/>
                </a:solidFill>
              </a:rPr>
              <a:t>% of 157 Arrears on Debtor File</a:t>
            </a:r>
          </a:p>
        </p:txBody>
      </p:sp>
      <p:sp>
        <p:nvSpPr>
          <p:cNvPr id="3" name="Oval 2">
            <a:extLst>
              <a:ext uri="{FF2B5EF4-FFF2-40B4-BE49-F238E27FC236}">
                <a16:creationId xmlns:a16="http://schemas.microsoft.com/office/drawing/2014/main" id="{EC365689-1819-2F55-3B66-3BA0C3A7860D}"/>
              </a:ext>
            </a:extLst>
          </p:cNvPr>
          <p:cNvSpPr/>
          <p:nvPr/>
        </p:nvSpPr>
        <p:spPr>
          <a:xfrm>
            <a:off x="8023854" y="2409621"/>
            <a:ext cx="914400" cy="415219"/>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3424765D-FDA1-CC01-68B4-A2A56CB36255}"/>
              </a:ext>
            </a:extLst>
          </p:cNvPr>
          <p:cNvSpPr/>
          <p:nvPr/>
        </p:nvSpPr>
        <p:spPr>
          <a:xfrm>
            <a:off x="10324026" y="2478671"/>
            <a:ext cx="914400" cy="346169"/>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198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ED4FDB-49A7-A1A5-8462-1083FE12EB2E}"/>
              </a:ext>
            </a:extLst>
          </p:cNvPr>
          <p:cNvPicPr>
            <a:picLocks noChangeAspect="1"/>
          </p:cNvPicPr>
          <p:nvPr/>
        </p:nvPicPr>
        <p:blipFill>
          <a:blip r:embed="rId4"/>
          <a:srcRect l="5759" t="9063" r="7222" b="4169"/>
          <a:stretch/>
        </p:blipFill>
        <p:spPr>
          <a:xfrm>
            <a:off x="501519" y="862389"/>
            <a:ext cx="11488493" cy="5852160"/>
          </a:xfrm>
          <a:prstGeom prst="rect">
            <a:avLst/>
          </a:prstGeom>
          <a:ln>
            <a:solidFill>
              <a:schemeClr val="tx1"/>
            </a:solidFill>
          </a:ln>
        </p:spPr>
      </p:pic>
      <p:sp>
        <p:nvSpPr>
          <p:cNvPr id="13" name="TextBox 12">
            <a:extLst>
              <a:ext uri="{FF2B5EF4-FFF2-40B4-BE49-F238E27FC236}">
                <a16:creationId xmlns:a16="http://schemas.microsoft.com/office/drawing/2014/main" id="{6FFE9377-0583-FD0D-FC25-BD56D9B05056}"/>
              </a:ext>
            </a:extLst>
          </p:cNvPr>
          <p:cNvSpPr txBox="1"/>
          <p:nvPr/>
        </p:nvSpPr>
        <p:spPr>
          <a:xfrm>
            <a:off x="7806745" y="1124764"/>
            <a:ext cx="4183267" cy="2246769"/>
          </a:xfrm>
          <a:prstGeom prst="rect">
            <a:avLst/>
          </a:prstGeom>
          <a:solidFill>
            <a:schemeClr val="bg1"/>
          </a:solidFill>
          <a:ln>
            <a:solidFill>
              <a:schemeClr val="tx1"/>
            </a:solidFill>
          </a:ln>
        </p:spPr>
        <p:txBody>
          <a:bodyPr wrap="square">
            <a:spAutoFit/>
          </a:bodyPr>
          <a:lstStyle/>
          <a:p>
            <a:r>
              <a:rPr lang="en-US" sz="2000" dirty="0">
                <a:solidFill>
                  <a:srgbClr val="002060"/>
                </a:solidFill>
              </a:rPr>
              <a:t>States where the number of </a:t>
            </a:r>
            <a:r>
              <a:rPr lang="en-US" sz="2000" dirty="0" err="1">
                <a:solidFill>
                  <a:srgbClr val="002060"/>
                </a:solidFill>
              </a:rPr>
              <a:t>NonTANF</a:t>
            </a:r>
            <a:r>
              <a:rPr lang="en-US" sz="2000" dirty="0">
                <a:solidFill>
                  <a:srgbClr val="002060"/>
                </a:solidFill>
              </a:rPr>
              <a:t> cases with arrears between $0 &amp; $500 is lower than 5% of total </a:t>
            </a:r>
            <a:r>
              <a:rPr lang="en-US" sz="2000" dirty="0" err="1">
                <a:solidFill>
                  <a:srgbClr val="002060"/>
                </a:solidFill>
              </a:rPr>
              <a:t>NonTANF</a:t>
            </a:r>
            <a:r>
              <a:rPr lang="en-US" sz="2000" dirty="0">
                <a:solidFill>
                  <a:srgbClr val="002060"/>
                </a:solidFill>
              </a:rPr>
              <a:t> cases submitted.</a:t>
            </a:r>
          </a:p>
          <a:p>
            <a:r>
              <a:rPr lang="en-US" sz="2000" i="1" dirty="0">
                <a:solidFill>
                  <a:srgbClr val="002060"/>
                </a:solidFill>
              </a:rPr>
              <a:t>(Particularly important for states with Mandatory Lump Sum reporting?)</a:t>
            </a:r>
          </a:p>
        </p:txBody>
      </p:sp>
      <p:sp>
        <p:nvSpPr>
          <p:cNvPr id="6" name="TextBox 5">
            <a:extLst>
              <a:ext uri="{FF2B5EF4-FFF2-40B4-BE49-F238E27FC236}">
                <a16:creationId xmlns:a16="http://schemas.microsoft.com/office/drawing/2014/main" id="{75CC11B1-9EBC-CDE3-B5E7-0FD6E92BEAC4}"/>
              </a:ext>
            </a:extLst>
          </p:cNvPr>
          <p:cNvSpPr txBox="1"/>
          <p:nvPr/>
        </p:nvSpPr>
        <p:spPr>
          <a:xfrm>
            <a:off x="323731" y="246836"/>
            <a:ext cx="11239735" cy="615553"/>
          </a:xfrm>
          <a:prstGeom prst="rect">
            <a:avLst/>
          </a:prstGeom>
          <a:noFill/>
        </p:spPr>
        <p:txBody>
          <a:bodyPr wrap="square">
            <a:spAutoFit/>
          </a:bodyPr>
          <a:lstStyle/>
          <a:p>
            <a:pPr algn="ctr"/>
            <a:r>
              <a:rPr lang="en-US" sz="3400" b="1" dirty="0">
                <a:solidFill>
                  <a:srgbClr val="002060"/>
                </a:solidFill>
              </a:rPr>
              <a:t>Analysis of States Not Using Lower Debtor File Threshold</a:t>
            </a:r>
            <a:endParaRPr lang="en-US" sz="3400" dirty="0"/>
          </a:p>
        </p:txBody>
      </p:sp>
      <p:sp>
        <p:nvSpPr>
          <p:cNvPr id="7" name="Oval 6">
            <a:extLst>
              <a:ext uri="{FF2B5EF4-FFF2-40B4-BE49-F238E27FC236}">
                <a16:creationId xmlns:a16="http://schemas.microsoft.com/office/drawing/2014/main" id="{7CF780C5-E2A6-2788-C6E9-4D84398B913F}"/>
              </a:ext>
            </a:extLst>
          </p:cNvPr>
          <p:cNvSpPr/>
          <p:nvPr/>
        </p:nvSpPr>
        <p:spPr>
          <a:xfrm>
            <a:off x="1003023" y="2628965"/>
            <a:ext cx="45720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Right 7">
            <a:extLst>
              <a:ext uri="{FF2B5EF4-FFF2-40B4-BE49-F238E27FC236}">
                <a16:creationId xmlns:a16="http://schemas.microsoft.com/office/drawing/2014/main" id="{DBF4347D-355C-5FC1-206E-8268C29074A8}"/>
              </a:ext>
            </a:extLst>
          </p:cNvPr>
          <p:cNvSpPr/>
          <p:nvPr/>
        </p:nvSpPr>
        <p:spPr>
          <a:xfrm rot="21600000">
            <a:off x="6102164" y="2537525"/>
            <a:ext cx="640080" cy="457200"/>
          </a:xfrm>
          <a:prstGeom prst="rightArrow">
            <a:avLst/>
          </a:prstGeom>
          <a:solidFill>
            <a:srgbClr val="EB29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4C1A0C7E-125A-CB77-6665-D7676E85C2EC}"/>
              </a:ext>
            </a:extLst>
          </p:cNvPr>
          <p:cNvSpPr txBox="1">
            <a:spLocks noChangeAspect="1"/>
          </p:cNvSpPr>
          <p:nvPr/>
        </p:nvSpPr>
        <p:spPr>
          <a:xfrm>
            <a:off x="6058195" y="2622936"/>
            <a:ext cx="640080" cy="246221"/>
          </a:xfrm>
          <a:prstGeom prst="rect">
            <a:avLst/>
          </a:prstGeom>
          <a:noFill/>
          <a:ln w="38100">
            <a:noFill/>
          </a:ln>
        </p:spPr>
        <p:txBody>
          <a:bodyPr wrap="square" rtlCol="0">
            <a:spAutoFit/>
          </a:bodyPr>
          <a:lstStyle/>
          <a:p>
            <a:pPr algn="ctr"/>
            <a:r>
              <a:rPr lang="en-US" sz="1000" dirty="0"/>
              <a:t>222,341</a:t>
            </a:r>
          </a:p>
        </p:txBody>
      </p:sp>
      <p:sp>
        <p:nvSpPr>
          <p:cNvPr id="11" name="Oval 10">
            <a:extLst>
              <a:ext uri="{FF2B5EF4-FFF2-40B4-BE49-F238E27FC236}">
                <a16:creationId xmlns:a16="http://schemas.microsoft.com/office/drawing/2014/main" id="{7965C781-55F6-25D4-EAC7-34CB05B6F892}"/>
              </a:ext>
            </a:extLst>
          </p:cNvPr>
          <p:cNvSpPr/>
          <p:nvPr/>
        </p:nvSpPr>
        <p:spPr>
          <a:xfrm>
            <a:off x="457550" y="3301492"/>
            <a:ext cx="91440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3509983F-A29E-55F2-1968-7435C956B5D9}"/>
              </a:ext>
            </a:extLst>
          </p:cNvPr>
          <p:cNvSpPr/>
          <p:nvPr/>
        </p:nvSpPr>
        <p:spPr>
          <a:xfrm>
            <a:off x="1003023" y="4045673"/>
            <a:ext cx="45720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3C784D-C911-7C64-98E0-1D7D1467BF98}"/>
              </a:ext>
            </a:extLst>
          </p:cNvPr>
          <p:cNvSpPr/>
          <p:nvPr/>
        </p:nvSpPr>
        <p:spPr>
          <a:xfrm>
            <a:off x="1003023" y="4417764"/>
            <a:ext cx="45720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A1991C0-4FE2-A03B-4115-E91D7898D675}"/>
              </a:ext>
            </a:extLst>
          </p:cNvPr>
          <p:cNvSpPr/>
          <p:nvPr/>
        </p:nvSpPr>
        <p:spPr>
          <a:xfrm>
            <a:off x="1003023" y="4789854"/>
            <a:ext cx="45720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C9019104-BF22-BF1E-ACE7-22D4971461DE}"/>
              </a:ext>
            </a:extLst>
          </p:cNvPr>
          <p:cNvSpPr/>
          <p:nvPr/>
        </p:nvSpPr>
        <p:spPr>
          <a:xfrm>
            <a:off x="1003023" y="5814190"/>
            <a:ext cx="457200" cy="522654"/>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964806B0-DDB2-B695-DC3F-D43C59E8480E}"/>
              </a:ext>
            </a:extLst>
          </p:cNvPr>
          <p:cNvSpPr/>
          <p:nvPr/>
        </p:nvSpPr>
        <p:spPr>
          <a:xfrm>
            <a:off x="323731" y="862389"/>
            <a:ext cx="1529512" cy="584774"/>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8B5702B-56A7-AA4F-CC4E-4825B5CC20E9}"/>
              </a:ext>
            </a:extLst>
          </p:cNvPr>
          <p:cNvSpPr/>
          <p:nvPr/>
        </p:nvSpPr>
        <p:spPr>
          <a:xfrm>
            <a:off x="3928056" y="6434888"/>
            <a:ext cx="91440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36412952-14D4-D261-A921-DD0F10436FEC}"/>
              </a:ext>
            </a:extLst>
          </p:cNvPr>
          <p:cNvSpPr/>
          <p:nvPr/>
        </p:nvSpPr>
        <p:spPr>
          <a:xfrm>
            <a:off x="8006038" y="6434888"/>
            <a:ext cx="256032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val 1">
            <a:extLst>
              <a:ext uri="{FF2B5EF4-FFF2-40B4-BE49-F238E27FC236}">
                <a16:creationId xmlns:a16="http://schemas.microsoft.com/office/drawing/2014/main" id="{46AF72EC-2CD3-C86F-8C32-4D96014F9F2C}"/>
              </a:ext>
            </a:extLst>
          </p:cNvPr>
          <p:cNvSpPr/>
          <p:nvPr/>
        </p:nvSpPr>
        <p:spPr>
          <a:xfrm>
            <a:off x="457550" y="1892213"/>
            <a:ext cx="45720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A192A9AB-EA89-9ED1-B29A-1994942A899D}"/>
              </a:ext>
            </a:extLst>
          </p:cNvPr>
          <p:cNvSpPr/>
          <p:nvPr/>
        </p:nvSpPr>
        <p:spPr>
          <a:xfrm>
            <a:off x="443254" y="2971374"/>
            <a:ext cx="45720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EE0FEAB5-12B9-975C-C6E2-58FE1AE358C1}"/>
              </a:ext>
            </a:extLst>
          </p:cNvPr>
          <p:cNvSpPr/>
          <p:nvPr/>
        </p:nvSpPr>
        <p:spPr>
          <a:xfrm>
            <a:off x="484284" y="4573611"/>
            <a:ext cx="457200" cy="27432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17735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a:xfrm>
            <a:off x="838200" y="180398"/>
            <a:ext cx="10515600" cy="1103457"/>
          </a:xfrm>
        </p:spPr>
        <p:txBody>
          <a:bodyPr/>
          <a:lstStyle/>
          <a:p>
            <a:pPr algn="ctr"/>
            <a:r>
              <a:rPr lang="en-US" b="1" dirty="0">
                <a:solidFill>
                  <a:srgbClr val="002060"/>
                </a:solidFill>
              </a:rPr>
              <a:t>Growth in “Other Sources” Collections</a:t>
            </a:r>
            <a:endParaRPr lang="en-US" dirty="0"/>
          </a:p>
        </p:txBody>
      </p:sp>
      <p:pic>
        <p:nvPicPr>
          <p:cNvPr id="2" name="Content Placeholder 4">
            <a:extLst>
              <a:ext uri="{FF2B5EF4-FFF2-40B4-BE49-F238E27FC236}">
                <a16:creationId xmlns:a16="http://schemas.microsoft.com/office/drawing/2014/main" id="{5F5EB545-0F08-2F62-852F-19D677825001}"/>
              </a:ext>
            </a:extLst>
          </p:cNvPr>
          <p:cNvPicPr>
            <a:picLocks noChangeAspect="1"/>
          </p:cNvPicPr>
          <p:nvPr/>
        </p:nvPicPr>
        <p:blipFill>
          <a:blip r:embed="rId4"/>
          <a:srcRect l="19048" t="15645" r="20169"/>
          <a:stretch/>
        </p:blipFill>
        <p:spPr>
          <a:xfrm>
            <a:off x="182258" y="1025799"/>
            <a:ext cx="8325786" cy="5394960"/>
          </a:xfrm>
          <a:prstGeom prst="rect">
            <a:avLst/>
          </a:prstGeom>
        </p:spPr>
      </p:pic>
      <p:sp>
        <p:nvSpPr>
          <p:cNvPr id="7" name="Oval 6">
            <a:extLst>
              <a:ext uri="{FF2B5EF4-FFF2-40B4-BE49-F238E27FC236}">
                <a16:creationId xmlns:a16="http://schemas.microsoft.com/office/drawing/2014/main" id="{FF7AEF26-0ADD-523A-E3B1-F3BA26DD20D4}"/>
              </a:ext>
            </a:extLst>
          </p:cNvPr>
          <p:cNvSpPr/>
          <p:nvPr/>
        </p:nvSpPr>
        <p:spPr>
          <a:xfrm>
            <a:off x="3879272" y="3796146"/>
            <a:ext cx="3006492" cy="452581"/>
          </a:xfrm>
          <a:prstGeom prst="ellipse">
            <a:avLst/>
          </a:prstGeom>
          <a:noFill/>
          <a:ln w="254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D4B68DAE-766B-DCAA-1B34-5F2BF74565D0}"/>
              </a:ext>
            </a:extLst>
          </p:cNvPr>
          <p:cNvSpPr txBox="1">
            <a:spLocks/>
          </p:cNvSpPr>
          <p:nvPr/>
        </p:nvSpPr>
        <p:spPr>
          <a:xfrm>
            <a:off x="8508044" y="1305342"/>
            <a:ext cx="3466107" cy="2862322"/>
          </a:xfrm>
          <a:prstGeom prst="rect">
            <a:avLst/>
          </a:prstGeom>
          <a:solidFill>
            <a:schemeClr val="bg1"/>
          </a:solidFill>
          <a:ln w="38100">
            <a:solidFill>
              <a:srgbClr val="FF00FF"/>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2060"/>
                </a:solidFill>
              </a:rPr>
              <a:t>Line 2h is all amounts not included on lines 2a through 2g.  It includes payments by FIDM, insurance match, and administrative offset, as well as by check or EFT.  It also includes special collections such as the Permanent Fund Dividend in Alaska.</a:t>
            </a:r>
          </a:p>
        </p:txBody>
      </p:sp>
    </p:spTree>
    <p:extLst>
      <p:ext uri="{BB962C8B-B14F-4D97-AF65-F5344CB8AC3E}">
        <p14:creationId xmlns:p14="http://schemas.microsoft.com/office/powerpoint/2010/main" val="4217763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Content Placeholder 24">
            <a:extLst>
              <a:ext uri="{FF2B5EF4-FFF2-40B4-BE49-F238E27FC236}">
                <a16:creationId xmlns:a16="http://schemas.microsoft.com/office/drawing/2014/main" id="{E4CC975E-D78D-EF29-229C-1E3A20713C3E}"/>
              </a:ext>
            </a:extLst>
          </p:cNvPr>
          <p:cNvPicPr>
            <a:picLocks noGrp="1" noChangeAspect="1"/>
          </p:cNvPicPr>
          <p:nvPr>
            <p:ph idx="1"/>
          </p:nvPr>
        </p:nvPicPr>
        <p:blipFill>
          <a:blip r:embed="rId3"/>
          <a:srcRect l="18585" t="20929" r="13181"/>
          <a:stretch/>
        </p:blipFill>
        <p:spPr>
          <a:xfrm>
            <a:off x="535473" y="1417661"/>
            <a:ext cx="8959958" cy="5029200"/>
          </a:xfrm>
          <a:ln>
            <a:solidFill>
              <a:schemeClr val="tx1"/>
            </a:solidFill>
          </a:ln>
        </p:spPr>
      </p:pic>
      <p:sp>
        <p:nvSpPr>
          <p:cNvPr id="2" name="Title 1"/>
          <p:cNvSpPr>
            <a:spLocks noGrp="1"/>
          </p:cNvSpPr>
          <p:nvPr>
            <p:ph type="title"/>
          </p:nvPr>
        </p:nvSpPr>
        <p:spPr>
          <a:xfrm>
            <a:off x="163286" y="229869"/>
            <a:ext cx="11553350" cy="1005165"/>
          </a:xfrm>
          <a:ln w="12700">
            <a:noFill/>
          </a:ln>
        </p:spPr>
        <p:txBody>
          <a:bodyPr>
            <a:noAutofit/>
          </a:bodyPr>
          <a:lstStyle/>
          <a:p>
            <a:pPr algn="ctr"/>
            <a:r>
              <a:rPr kumimoji="0" lang="en-US" sz="4000" b="1" i="0" u="none" strike="noStrike" kern="1200" cap="none" spc="0" normalizeH="0" baseline="0" noProof="0" dirty="0">
                <a:ln>
                  <a:noFill/>
                </a:ln>
                <a:solidFill>
                  <a:srgbClr val="002060"/>
                </a:solidFill>
                <a:effectLst/>
                <a:uLnTx/>
                <a:uFillTx/>
                <a:latin typeface="Aptos Display" panose="02110004020202020204"/>
                <a:ea typeface="+mj-ea"/>
                <a:cs typeface="+mj-cs"/>
              </a:rPr>
              <a:t> “Other Sources” Collx </a:t>
            </a:r>
            <a:r>
              <a:rPr kumimoji="0" lang="en-US" sz="4000" b="1" i="0" u="sng" strike="noStrike" kern="1200" cap="none" spc="0" normalizeH="0" baseline="0" noProof="0" dirty="0">
                <a:ln>
                  <a:noFill/>
                </a:ln>
                <a:solidFill>
                  <a:srgbClr val="002060"/>
                </a:solidFill>
                <a:effectLst/>
                <a:uLnTx/>
                <a:uFillTx/>
                <a:latin typeface="Aptos Display" panose="02110004020202020204"/>
                <a:ea typeface="+mj-ea"/>
                <a:cs typeface="+mj-cs"/>
              </a:rPr>
              <a:t>per Non-zero order case</a:t>
            </a:r>
            <a:endParaRPr lang="en-US" sz="4000" dirty="0"/>
          </a:p>
        </p:txBody>
      </p:sp>
      <p:sp>
        <p:nvSpPr>
          <p:cNvPr id="3" name="Slide Number Placeholder 2">
            <a:extLst>
              <a:ext uri="{FF2B5EF4-FFF2-40B4-BE49-F238E27FC236}">
                <a16:creationId xmlns:a16="http://schemas.microsoft.com/office/drawing/2014/main" id="{E6B287D4-9C75-4EA3-9029-5867B8D2DAC2}"/>
              </a:ext>
            </a:extLst>
          </p:cNvPr>
          <p:cNvSpPr>
            <a:spLocks noGrp="1"/>
          </p:cNvSpPr>
          <p:nvPr>
            <p:ph type="sldNum" sz="quarter" idx="12"/>
          </p:nvPr>
        </p:nvSpPr>
        <p:spPr/>
        <p:txBody>
          <a:bodyPr/>
          <a:lstStyle/>
          <a:p>
            <a:fld id="{74A461FD-8D7E-4F73-895A-FE4CBA867355}" type="slidenum">
              <a:rPr lang="en-US" smtClean="0"/>
              <a:t>25</a:t>
            </a:fld>
            <a:endParaRPr lang="en-US" dirty="0"/>
          </a:p>
        </p:txBody>
      </p:sp>
      <p:sp>
        <p:nvSpPr>
          <p:cNvPr id="7" name="Footer Placeholder 6">
            <a:extLst>
              <a:ext uri="{FF2B5EF4-FFF2-40B4-BE49-F238E27FC236}">
                <a16:creationId xmlns:a16="http://schemas.microsoft.com/office/drawing/2014/main" id="{4AAB6FF9-653F-4347-B24A-F3FAED8FB3A9}"/>
              </a:ext>
            </a:extLst>
          </p:cNvPr>
          <p:cNvSpPr>
            <a:spLocks noGrp="1"/>
          </p:cNvSpPr>
          <p:nvPr>
            <p:ph type="ftr" sz="quarter" idx="11"/>
          </p:nvPr>
        </p:nvSpPr>
        <p:spPr>
          <a:xfrm>
            <a:off x="3706359" y="6383925"/>
            <a:ext cx="4589229" cy="365125"/>
          </a:xfrm>
        </p:spPr>
        <p:txBody>
          <a:bodyPr/>
          <a:lstStyle/>
          <a:p>
            <a:r>
              <a:rPr lang="en-US" dirty="0">
                <a:solidFill>
                  <a:schemeClr val="tx1"/>
                </a:solidFill>
              </a:rPr>
              <a:t>Slide 30 from the Overall Collections Report</a:t>
            </a:r>
          </a:p>
        </p:txBody>
      </p:sp>
      <p:sp>
        <p:nvSpPr>
          <p:cNvPr id="15" name="TextBox 14">
            <a:extLst>
              <a:ext uri="{FF2B5EF4-FFF2-40B4-BE49-F238E27FC236}">
                <a16:creationId xmlns:a16="http://schemas.microsoft.com/office/drawing/2014/main" id="{00063655-B514-5974-1A7B-718FE7E2EADB}"/>
              </a:ext>
            </a:extLst>
          </p:cNvPr>
          <p:cNvSpPr txBox="1"/>
          <p:nvPr/>
        </p:nvSpPr>
        <p:spPr>
          <a:xfrm>
            <a:off x="9638875" y="1443316"/>
            <a:ext cx="2237221" cy="4503797"/>
          </a:xfrm>
          <a:prstGeom prst="rect">
            <a:avLst/>
          </a:prstGeom>
          <a:solidFill>
            <a:schemeClr val="bg1"/>
          </a:solidFill>
          <a:ln w="57150">
            <a:solidFill>
              <a:srgbClr val="FF00FF"/>
            </a:solidFill>
          </a:ln>
        </p:spPr>
        <p:txBody>
          <a:bodyPr wrap="square" rtlCol="0">
            <a:spAutoFit/>
          </a:bodyPr>
          <a:lstStyle/>
          <a:p>
            <a:pPr>
              <a:spcAft>
                <a:spcPts val="400"/>
              </a:spcAft>
            </a:pPr>
            <a:r>
              <a:rPr lang="en-US" sz="2000" dirty="0">
                <a:solidFill>
                  <a:srgbClr val="002060"/>
                </a:solidFill>
              </a:rPr>
              <a:t>Looking at “</a:t>
            </a:r>
            <a:r>
              <a:rPr lang="en-US" sz="2000" b="1" dirty="0">
                <a:solidFill>
                  <a:srgbClr val="002060"/>
                </a:solidFill>
              </a:rPr>
              <a:t>Collections per case” where a payment is expected </a:t>
            </a:r>
            <a:r>
              <a:rPr lang="en-US" sz="2000" dirty="0">
                <a:solidFill>
                  <a:srgbClr val="002060"/>
                </a:solidFill>
              </a:rPr>
              <a:t>levels the playing field, and accounts for caseload changes over time. </a:t>
            </a:r>
          </a:p>
          <a:p>
            <a:pPr>
              <a:spcAft>
                <a:spcPts val="400"/>
              </a:spcAft>
            </a:pPr>
            <a:r>
              <a:rPr lang="en-US" sz="2000" dirty="0">
                <a:solidFill>
                  <a:srgbClr val="002060"/>
                </a:solidFill>
              </a:rPr>
              <a:t>Color indicates higher and lower % increases.  </a:t>
            </a:r>
          </a:p>
          <a:p>
            <a:pPr>
              <a:spcAft>
                <a:spcPts val="400"/>
              </a:spcAft>
            </a:pPr>
            <a:r>
              <a:rPr lang="en-US" sz="2000" dirty="0">
                <a:solidFill>
                  <a:srgbClr val="002060"/>
                </a:solidFill>
              </a:rPr>
              <a:t>Nat’l change 2009 to 2024: +43% </a:t>
            </a:r>
          </a:p>
        </p:txBody>
      </p:sp>
      <p:sp>
        <p:nvSpPr>
          <p:cNvPr id="14" name="TextBox 13">
            <a:extLst>
              <a:ext uri="{FF2B5EF4-FFF2-40B4-BE49-F238E27FC236}">
                <a16:creationId xmlns:a16="http://schemas.microsoft.com/office/drawing/2014/main" id="{28AFD7DC-C06C-A9F6-0840-6A9631833D16}"/>
              </a:ext>
            </a:extLst>
          </p:cNvPr>
          <p:cNvSpPr txBox="1">
            <a:spLocks/>
          </p:cNvSpPr>
          <p:nvPr/>
        </p:nvSpPr>
        <p:spPr>
          <a:xfrm>
            <a:off x="6125151" y="2587734"/>
            <a:ext cx="821139" cy="338554"/>
          </a:xfrm>
          <a:prstGeom prst="rect">
            <a:avLst/>
          </a:prstGeom>
          <a:solidFill>
            <a:schemeClr val="bg1"/>
          </a:solidFill>
          <a:ln w="38100">
            <a:solidFill>
              <a:srgbClr val="FF00FF"/>
            </a:solidFill>
          </a:ln>
        </p:spPr>
        <p:txBody>
          <a:bodyPr wrap="square" rtlCol="0">
            <a:spAutoFit/>
          </a:bodyPr>
          <a:lstStyle/>
          <a:p>
            <a:pPr algn="ctr"/>
            <a:r>
              <a:rPr lang="en-US" sz="1600" dirty="0"/>
              <a:t>+118%</a:t>
            </a:r>
          </a:p>
        </p:txBody>
      </p:sp>
      <p:sp>
        <p:nvSpPr>
          <p:cNvPr id="16" name="TextBox 15">
            <a:extLst>
              <a:ext uri="{FF2B5EF4-FFF2-40B4-BE49-F238E27FC236}">
                <a16:creationId xmlns:a16="http://schemas.microsoft.com/office/drawing/2014/main" id="{7349AE48-FF13-9E98-083E-90DBC60CF3CC}"/>
              </a:ext>
            </a:extLst>
          </p:cNvPr>
          <p:cNvSpPr txBox="1">
            <a:spLocks/>
          </p:cNvSpPr>
          <p:nvPr/>
        </p:nvSpPr>
        <p:spPr>
          <a:xfrm>
            <a:off x="6096000" y="1933296"/>
            <a:ext cx="821139" cy="338554"/>
          </a:xfrm>
          <a:prstGeom prst="rect">
            <a:avLst/>
          </a:prstGeom>
          <a:solidFill>
            <a:schemeClr val="bg1"/>
          </a:solidFill>
          <a:ln w="38100">
            <a:solidFill>
              <a:srgbClr val="FF00FF"/>
            </a:solidFill>
          </a:ln>
        </p:spPr>
        <p:txBody>
          <a:bodyPr wrap="square" rtlCol="0">
            <a:spAutoFit/>
          </a:bodyPr>
          <a:lstStyle/>
          <a:p>
            <a:pPr algn="ctr"/>
            <a:r>
              <a:rPr lang="en-US" sz="1600" dirty="0"/>
              <a:t>+157%</a:t>
            </a:r>
          </a:p>
        </p:txBody>
      </p:sp>
      <p:sp>
        <p:nvSpPr>
          <p:cNvPr id="17" name="TextBox 16">
            <a:extLst>
              <a:ext uri="{FF2B5EF4-FFF2-40B4-BE49-F238E27FC236}">
                <a16:creationId xmlns:a16="http://schemas.microsoft.com/office/drawing/2014/main" id="{C163FCB4-88D6-2886-038D-3DFF4AFFC99D}"/>
              </a:ext>
            </a:extLst>
          </p:cNvPr>
          <p:cNvSpPr txBox="1">
            <a:spLocks/>
          </p:cNvSpPr>
          <p:nvPr/>
        </p:nvSpPr>
        <p:spPr>
          <a:xfrm>
            <a:off x="6125151" y="3272646"/>
            <a:ext cx="821139" cy="338554"/>
          </a:xfrm>
          <a:prstGeom prst="rect">
            <a:avLst/>
          </a:prstGeom>
          <a:solidFill>
            <a:schemeClr val="bg1"/>
          </a:solidFill>
          <a:ln w="38100">
            <a:solidFill>
              <a:srgbClr val="FF00FF"/>
            </a:solidFill>
          </a:ln>
        </p:spPr>
        <p:txBody>
          <a:bodyPr wrap="square" rtlCol="0">
            <a:spAutoFit/>
          </a:bodyPr>
          <a:lstStyle/>
          <a:p>
            <a:pPr algn="ctr"/>
            <a:r>
              <a:rPr lang="en-US" sz="1600" dirty="0"/>
              <a:t>+148%</a:t>
            </a:r>
          </a:p>
        </p:txBody>
      </p:sp>
      <p:sp>
        <p:nvSpPr>
          <p:cNvPr id="18" name="TextBox 17">
            <a:extLst>
              <a:ext uri="{FF2B5EF4-FFF2-40B4-BE49-F238E27FC236}">
                <a16:creationId xmlns:a16="http://schemas.microsoft.com/office/drawing/2014/main" id="{2D3F02F9-D419-727C-0BA5-770ACD937184}"/>
              </a:ext>
            </a:extLst>
          </p:cNvPr>
          <p:cNvSpPr txBox="1">
            <a:spLocks/>
          </p:cNvSpPr>
          <p:nvPr/>
        </p:nvSpPr>
        <p:spPr>
          <a:xfrm>
            <a:off x="5146589" y="3942068"/>
            <a:ext cx="688233" cy="338554"/>
          </a:xfrm>
          <a:prstGeom prst="rect">
            <a:avLst/>
          </a:prstGeom>
          <a:solidFill>
            <a:schemeClr val="bg1"/>
          </a:solidFill>
          <a:ln w="38100">
            <a:solidFill>
              <a:srgbClr val="FF00FF"/>
            </a:solidFill>
          </a:ln>
        </p:spPr>
        <p:txBody>
          <a:bodyPr wrap="square" rtlCol="0">
            <a:spAutoFit/>
          </a:bodyPr>
          <a:lstStyle/>
          <a:p>
            <a:pPr algn="ctr"/>
            <a:r>
              <a:rPr lang="en-US" sz="1600" dirty="0"/>
              <a:t>-29%</a:t>
            </a:r>
          </a:p>
        </p:txBody>
      </p:sp>
      <p:sp>
        <p:nvSpPr>
          <p:cNvPr id="19" name="TextBox 18">
            <a:extLst>
              <a:ext uri="{FF2B5EF4-FFF2-40B4-BE49-F238E27FC236}">
                <a16:creationId xmlns:a16="http://schemas.microsoft.com/office/drawing/2014/main" id="{8C1B5AF4-5746-C7F5-6F68-8834239CABAA}"/>
              </a:ext>
            </a:extLst>
          </p:cNvPr>
          <p:cNvSpPr txBox="1">
            <a:spLocks/>
          </p:cNvSpPr>
          <p:nvPr/>
        </p:nvSpPr>
        <p:spPr>
          <a:xfrm>
            <a:off x="5146589" y="4601661"/>
            <a:ext cx="672615" cy="338554"/>
          </a:xfrm>
          <a:prstGeom prst="rect">
            <a:avLst/>
          </a:prstGeom>
          <a:solidFill>
            <a:schemeClr val="bg1"/>
          </a:solidFill>
          <a:ln w="38100">
            <a:solidFill>
              <a:srgbClr val="FF00FF"/>
            </a:solidFill>
          </a:ln>
        </p:spPr>
        <p:txBody>
          <a:bodyPr wrap="square" rtlCol="0">
            <a:spAutoFit/>
          </a:bodyPr>
          <a:lstStyle/>
          <a:p>
            <a:pPr algn="ctr"/>
            <a:r>
              <a:rPr lang="en-US" sz="1600" dirty="0"/>
              <a:t>-49%</a:t>
            </a:r>
          </a:p>
        </p:txBody>
      </p:sp>
      <p:sp>
        <p:nvSpPr>
          <p:cNvPr id="20" name="TextBox 19">
            <a:extLst>
              <a:ext uri="{FF2B5EF4-FFF2-40B4-BE49-F238E27FC236}">
                <a16:creationId xmlns:a16="http://schemas.microsoft.com/office/drawing/2014/main" id="{443E75F8-9862-E5D9-E781-35A3C3B9CF65}"/>
              </a:ext>
            </a:extLst>
          </p:cNvPr>
          <p:cNvSpPr txBox="1">
            <a:spLocks/>
          </p:cNvSpPr>
          <p:nvPr/>
        </p:nvSpPr>
        <p:spPr>
          <a:xfrm>
            <a:off x="5146590" y="5271062"/>
            <a:ext cx="672615" cy="338554"/>
          </a:xfrm>
          <a:prstGeom prst="rect">
            <a:avLst/>
          </a:prstGeom>
          <a:solidFill>
            <a:schemeClr val="bg1"/>
          </a:solidFill>
          <a:ln w="38100">
            <a:solidFill>
              <a:srgbClr val="FF00FF"/>
            </a:solidFill>
          </a:ln>
        </p:spPr>
        <p:txBody>
          <a:bodyPr wrap="square" rtlCol="0">
            <a:spAutoFit/>
          </a:bodyPr>
          <a:lstStyle/>
          <a:p>
            <a:pPr algn="ctr"/>
            <a:r>
              <a:rPr lang="en-US" sz="1600" dirty="0"/>
              <a:t>-34%</a:t>
            </a:r>
          </a:p>
        </p:txBody>
      </p:sp>
      <p:sp>
        <p:nvSpPr>
          <p:cNvPr id="4" name="Oval 3">
            <a:extLst>
              <a:ext uri="{FF2B5EF4-FFF2-40B4-BE49-F238E27FC236}">
                <a16:creationId xmlns:a16="http://schemas.microsoft.com/office/drawing/2014/main" id="{7CA37144-B59F-95B7-A5A2-A4D4AFD24BD5}"/>
              </a:ext>
            </a:extLst>
          </p:cNvPr>
          <p:cNvSpPr/>
          <p:nvPr/>
        </p:nvSpPr>
        <p:spPr>
          <a:xfrm>
            <a:off x="6506569" y="5883020"/>
            <a:ext cx="1789019" cy="452581"/>
          </a:xfrm>
          <a:prstGeom prst="ellipse">
            <a:avLst/>
          </a:prstGeom>
          <a:noFill/>
          <a:ln w="254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98154543-1A18-0C2C-9AF4-25072C764F4C}"/>
              </a:ext>
            </a:extLst>
          </p:cNvPr>
          <p:cNvPicPr>
            <a:picLocks noChangeAspect="1"/>
          </p:cNvPicPr>
          <p:nvPr/>
        </p:nvPicPr>
        <p:blipFill>
          <a:blip r:embed="rId4"/>
          <a:srcRect l="90682" t="77789" r="1074" b="15386"/>
          <a:stretch/>
        </p:blipFill>
        <p:spPr>
          <a:xfrm>
            <a:off x="9638875" y="5947113"/>
            <a:ext cx="1005205" cy="388488"/>
          </a:xfrm>
          <a:prstGeom prst="rect">
            <a:avLst/>
          </a:prstGeom>
          <a:ln>
            <a:solidFill>
              <a:schemeClr val="tx1"/>
            </a:solidFill>
          </a:ln>
        </p:spPr>
      </p:pic>
      <p:sp>
        <p:nvSpPr>
          <p:cNvPr id="6" name="Oval 5">
            <a:extLst>
              <a:ext uri="{FF2B5EF4-FFF2-40B4-BE49-F238E27FC236}">
                <a16:creationId xmlns:a16="http://schemas.microsoft.com/office/drawing/2014/main" id="{8CA12B3F-A256-442C-66C0-6E25CB090FEF}"/>
              </a:ext>
            </a:extLst>
          </p:cNvPr>
          <p:cNvSpPr/>
          <p:nvPr/>
        </p:nvSpPr>
        <p:spPr>
          <a:xfrm>
            <a:off x="9495431" y="5932798"/>
            <a:ext cx="1341769" cy="452581"/>
          </a:xfrm>
          <a:prstGeom prst="ellipse">
            <a:avLst/>
          </a:prstGeom>
          <a:noFill/>
          <a:ln w="254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EB6CDDE7-0A21-86E2-2D6D-E30B3A0DA8D8}"/>
              </a:ext>
            </a:extLst>
          </p:cNvPr>
          <p:cNvSpPr/>
          <p:nvPr/>
        </p:nvSpPr>
        <p:spPr>
          <a:xfrm>
            <a:off x="1917340" y="1417661"/>
            <a:ext cx="1789019" cy="452581"/>
          </a:xfrm>
          <a:prstGeom prst="ellipse">
            <a:avLst/>
          </a:prstGeom>
          <a:noFill/>
          <a:ln w="254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4C457EE5-72E2-8BDA-CCC0-8B0582E721A4}"/>
              </a:ext>
            </a:extLst>
          </p:cNvPr>
          <p:cNvSpPr/>
          <p:nvPr/>
        </p:nvSpPr>
        <p:spPr>
          <a:xfrm>
            <a:off x="6477628" y="1417661"/>
            <a:ext cx="1789019" cy="452581"/>
          </a:xfrm>
          <a:prstGeom prst="ellipse">
            <a:avLst/>
          </a:prstGeom>
          <a:noFill/>
          <a:ln w="254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38441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7DDE4167-9111-E658-2B97-C0688219B796}"/>
              </a:ext>
            </a:extLst>
          </p:cNvPr>
          <p:cNvPicPr>
            <a:picLocks noGrp="1" noChangeAspect="1"/>
          </p:cNvPicPr>
          <p:nvPr>
            <p:ph idx="1"/>
          </p:nvPr>
        </p:nvPicPr>
        <p:blipFill>
          <a:blip r:embed="rId3"/>
          <a:srcRect l="30015" t="16987" r="21507"/>
          <a:stretch/>
        </p:blipFill>
        <p:spPr>
          <a:xfrm>
            <a:off x="663917" y="1350348"/>
            <a:ext cx="6404537" cy="5120640"/>
          </a:xfrm>
          <a:ln>
            <a:solidFill>
              <a:schemeClr val="tx1"/>
            </a:solidFill>
          </a:ln>
        </p:spPr>
      </p:pic>
      <p:sp>
        <p:nvSpPr>
          <p:cNvPr id="2" name="Title 1"/>
          <p:cNvSpPr>
            <a:spLocks noGrp="1"/>
          </p:cNvSpPr>
          <p:nvPr>
            <p:ph type="title"/>
          </p:nvPr>
        </p:nvSpPr>
        <p:spPr>
          <a:xfrm>
            <a:off x="163286" y="229869"/>
            <a:ext cx="11553350" cy="1005165"/>
          </a:xfrm>
          <a:ln w="12700">
            <a:noFill/>
          </a:ln>
        </p:spPr>
        <p:txBody>
          <a:bodyPr>
            <a:normAutofit fontScale="90000"/>
          </a:bodyPr>
          <a:lstStyle/>
          <a:p>
            <a:pPr algn="ctr"/>
            <a:r>
              <a:rPr lang="en-US" sz="3600" b="1" dirty="0">
                <a:solidFill>
                  <a:srgbClr val="002060"/>
                </a:solidFill>
              </a:rPr>
              <a:t>Trends of “Other Sources” Collx per Non-zero order case, </a:t>
            </a:r>
            <a:br>
              <a:rPr lang="en-US" sz="3600" b="1" dirty="0">
                <a:solidFill>
                  <a:srgbClr val="002060"/>
                </a:solidFill>
              </a:rPr>
            </a:br>
            <a:r>
              <a:rPr lang="en-US" sz="3600" b="1" dirty="0">
                <a:solidFill>
                  <a:srgbClr val="002060"/>
                </a:solidFill>
              </a:rPr>
              <a:t>States with changes higher than Inflation</a:t>
            </a:r>
            <a:endParaRPr lang="en-US" sz="3600" dirty="0"/>
          </a:p>
        </p:txBody>
      </p:sp>
      <p:sp>
        <p:nvSpPr>
          <p:cNvPr id="3" name="Slide Number Placeholder 2">
            <a:extLst>
              <a:ext uri="{FF2B5EF4-FFF2-40B4-BE49-F238E27FC236}">
                <a16:creationId xmlns:a16="http://schemas.microsoft.com/office/drawing/2014/main" id="{E6B287D4-9C75-4EA3-9029-5867B8D2DAC2}"/>
              </a:ext>
            </a:extLst>
          </p:cNvPr>
          <p:cNvSpPr>
            <a:spLocks noGrp="1"/>
          </p:cNvSpPr>
          <p:nvPr>
            <p:ph type="sldNum" sz="quarter" idx="12"/>
          </p:nvPr>
        </p:nvSpPr>
        <p:spPr/>
        <p:txBody>
          <a:bodyPr/>
          <a:lstStyle/>
          <a:p>
            <a:fld id="{74A461FD-8D7E-4F73-895A-FE4CBA867355}" type="slidenum">
              <a:rPr lang="en-US" smtClean="0"/>
              <a:t>26</a:t>
            </a:fld>
            <a:endParaRPr lang="en-US" dirty="0"/>
          </a:p>
        </p:txBody>
      </p:sp>
      <p:sp>
        <p:nvSpPr>
          <p:cNvPr id="7" name="Footer Placeholder 6">
            <a:extLst>
              <a:ext uri="{FF2B5EF4-FFF2-40B4-BE49-F238E27FC236}">
                <a16:creationId xmlns:a16="http://schemas.microsoft.com/office/drawing/2014/main" id="{4AAB6FF9-653F-4347-B24A-F3FAED8FB3A9}"/>
              </a:ext>
            </a:extLst>
          </p:cNvPr>
          <p:cNvSpPr>
            <a:spLocks noGrp="1"/>
          </p:cNvSpPr>
          <p:nvPr>
            <p:ph type="ftr" sz="quarter" idx="11"/>
          </p:nvPr>
        </p:nvSpPr>
        <p:spPr>
          <a:xfrm>
            <a:off x="3706359" y="6383925"/>
            <a:ext cx="4589229" cy="365125"/>
          </a:xfrm>
        </p:spPr>
        <p:txBody>
          <a:bodyPr/>
          <a:lstStyle/>
          <a:p>
            <a:r>
              <a:rPr lang="en-US" dirty="0">
                <a:solidFill>
                  <a:schemeClr val="tx1"/>
                </a:solidFill>
              </a:rPr>
              <a:t>Slide 29 from the Overall Collections Report</a:t>
            </a:r>
          </a:p>
        </p:txBody>
      </p:sp>
      <p:sp>
        <p:nvSpPr>
          <p:cNvPr id="15" name="TextBox 14">
            <a:extLst>
              <a:ext uri="{FF2B5EF4-FFF2-40B4-BE49-F238E27FC236}">
                <a16:creationId xmlns:a16="http://schemas.microsoft.com/office/drawing/2014/main" id="{00063655-B514-5974-1A7B-718FE7E2EADB}"/>
              </a:ext>
            </a:extLst>
          </p:cNvPr>
          <p:cNvSpPr txBox="1"/>
          <p:nvPr/>
        </p:nvSpPr>
        <p:spPr>
          <a:xfrm>
            <a:off x="8610600" y="1402024"/>
            <a:ext cx="2839006" cy="4914166"/>
          </a:xfrm>
          <a:prstGeom prst="rect">
            <a:avLst/>
          </a:prstGeom>
          <a:solidFill>
            <a:schemeClr val="bg1"/>
          </a:solidFill>
          <a:ln w="57150">
            <a:solidFill>
              <a:srgbClr val="FF00FF"/>
            </a:solidFill>
          </a:ln>
        </p:spPr>
        <p:txBody>
          <a:bodyPr wrap="square" rtlCol="0">
            <a:spAutoFit/>
          </a:bodyPr>
          <a:lstStyle/>
          <a:p>
            <a:pPr>
              <a:spcAft>
                <a:spcPts val="400"/>
              </a:spcAft>
            </a:pPr>
            <a:r>
              <a:rPr lang="en-US" sz="2000" dirty="0">
                <a:solidFill>
                  <a:srgbClr val="002060"/>
                </a:solidFill>
              </a:rPr>
              <a:t>Another way of looking at the same data but includes inflation factor for analysis.</a:t>
            </a:r>
          </a:p>
          <a:p>
            <a:pPr>
              <a:spcAft>
                <a:spcPts val="400"/>
              </a:spcAft>
            </a:pPr>
            <a:r>
              <a:rPr lang="en-US" sz="2000" dirty="0">
                <a:solidFill>
                  <a:srgbClr val="002060"/>
                </a:solidFill>
              </a:rPr>
              <a:t>Between 2009 and 2024, cumulative price increase was 46.14%, per Bureau of Labor Statistics.</a:t>
            </a:r>
          </a:p>
          <a:p>
            <a:pPr>
              <a:spcAft>
                <a:spcPts val="400"/>
              </a:spcAft>
            </a:pPr>
            <a:r>
              <a:rPr lang="en-US" sz="2000" b="1" dirty="0">
                <a:solidFill>
                  <a:srgbClr val="002060"/>
                </a:solidFill>
              </a:rPr>
              <a:t>18 states are above the 46% inflation change.</a:t>
            </a:r>
          </a:p>
          <a:p>
            <a:pPr>
              <a:spcAft>
                <a:spcPts val="400"/>
              </a:spcAft>
            </a:pPr>
            <a:r>
              <a:rPr lang="en-US" sz="2000" dirty="0">
                <a:solidFill>
                  <a:srgbClr val="002060"/>
                </a:solidFill>
              </a:rPr>
              <a:t>Nat’l change: +43% ($445 -&gt; $634)</a:t>
            </a:r>
          </a:p>
          <a:p>
            <a:pPr>
              <a:spcAft>
                <a:spcPts val="400"/>
              </a:spcAft>
            </a:pPr>
            <a:r>
              <a:rPr lang="en-US" sz="2000" dirty="0">
                <a:solidFill>
                  <a:srgbClr val="002060"/>
                </a:solidFill>
              </a:rPr>
              <a:t>One state has gone up 157% ($471 -&gt; $1211).</a:t>
            </a:r>
          </a:p>
        </p:txBody>
      </p:sp>
      <p:sp>
        <p:nvSpPr>
          <p:cNvPr id="22" name="TextBox 21">
            <a:extLst>
              <a:ext uri="{FF2B5EF4-FFF2-40B4-BE49-F238E27FC236}">
                <a16:creationId xmlns:a16="http://schemas.microsoft.com/office/drawing/2014/main" id="{FFA97F18-53A0-2796-054D-030F88B4B02F}"/>
              </a:ext>
            </a:extLst>
          </p:cNvPr>
          <p:cNvSpPr txBox="1"/>
          <p:nvPr/>
        </p:nvSpPr>
        <p:spPr>
          <a:xfrm>
            <a:off x="6008093" y="1573433"/>
            <a:ext cx="735188" cy="4072910"/>
          </a:xfrm>
          <a:prstGeom prst="rect">
            <a:avLst/>
          </a:prstGeom>
          <a:solidFill>
            <a:schemeClr val="bg1"/>
          </a:solidFill>
          <a:ln w="57150">
            <a:noFill/>
          </a:ln>
        </p:spPr>
        <p:txBody>
          <a:bodyPr wrap="square" rtlCol="0">
            <a:spAutoFit/>
          </a:bodyPr>
          <a:lstStyle/>
          <a:p>
            <a:pPr>
              <a:spcAft>
                <a:spcPts val="400"/>
              </a:spcAft>
            </a:pPr>
            <a:r>
              <a:rPr lang="en-US" sz="4400" i="1" dirty="0">
                <a:solidFill>
                  <a:schemeClr val="bg1"/>
                </a:solidFill>
              </a:rPr>
              <a:t>X</a:t>
            </a:r>
            <a:endParaRPr lang="en-US" sz="3600" i="1" dirty="0">
              <a:solidFill>
                <a:schemeClr val="bg1"/>
              </a:solidFill>
            </a:endParaRPr>
          </a:p>
          <a:p>
            <a:pPr>
              <a:spcAft>
                <a:spcPts val="400"/>
              </a:spcAft>
            </a:pPr>
            <a:r>
              <a:rPr lang="en-US" sz="3600" i="1" dirty="0">
                <a:solidFill>
                  <a:schemeClr val="bg1"/>
                </a:solidFill>
              </a:rPr>
              <a:t>XX</a:t>
            </a:r>
          </a:p>
          <a:p>
            <a:pPr>
              <a:spcAft>
                <a:spcPts val="400"/>
              </a:spcAft>
            </a:pPr>
            <a:r>
              <a:rPr lang="en-US" sz="3600" i="1" dirty="0">
                <a:solidFill>
                  <a:schemeClr val="bg1"/>
                </a:solidFill>
              </a:rPr>
              <a:t>XX</a:t>
            </a:r>
          </a:p>
          <a:p>
            <a:pPr>
              <a:spcAft>
                <a:spcPts val="400"/>
              </a:spcAft>
            </a:pPr>
            <a:r>
              <a:rPr lang="en-US" sz="3600" i="1" dirty="0">
                <a:solidFill>
                  <a:schemeClr val="bg1"/>
                </a:solidFill>
              </a:rPr>
              <a:t>X</a:t>
            </a:r>
          </a:p>
          <a:p>
            <a:pPr>
              <a:spcAft>
                <a:spcPts val="400"/>
              </a:spcAft>
            </a:pPr>
            <a:endParaRPr lang="en-US" sz="3600" i="1" dirty="0">
              <a:solidFill>
                <a:schemeClr val="bg1"/>
              </a:solidFill>
            </a:endParaRPr>
          </a:p>
          <a:p>
            <a:pPr>
              <a:spcAft>
                <a:spcPts val="400"/>
              </a:spcAft>
            </a:pPr>
            <a:r>
              <a:rPr lang="en-US" sz="5400" i="1" dirty="0">
                <a:solidFill>
                  <a:schemeClr val="bg1"/>
                </a:solidFill>
              </a:rPr>
              <a:t>X</a:t>
            </a:r>
          </a:p>
        </p:txBody>
      </p:sp>
      <p:pic>
        <p:nvPicPr>
          <p:cNvPr id="20" name="Picture 19">
            <a:extLst>
              <a:ext uri="{FF2B5EF4-FFF2-40B4-BE49-F238E27FC236}">
                <a16:creationId xmlns:a16="http://schemas.microsoft.com/office/drawing/2014/main" id="{0CAA867C-289F-1636-4F34-7F13BE837F4D}"/>
              </a:ext>
            </a:extLst>
          </p:cNvPr>
          <p:cNvPicPr>
            <a:picLocks noChangeAspect="1"/>
          </p:cNvPicPr>
          <p:nvPr/>
        </p:nvPicPr>
        <p:blipFill>
          <a:blip r:embed="rId3"/>
          <a:srcRect l="90682" t="30006" r="1074" b="15386"/>
          <a:stretch/>
        </p:blipFill>
        <p:spPr>
          <a:xfrm>
            <a:off x="7290383" y="1972616"/>
            <a:ext cx="1005205" cy="3108543"/>
          </a:xfrm>
          <a:prstGeom prst="rect">
            <a:avLst/>
          </a:prstGeom>
          <a:ln>
            <a:solidFill>
              <a:schemeClr val="tx1"/>
            </a:solidFill>
          </a:ln>
        </p:spPr>
      </p:pic>
      <p:sp>
        <p:nvSpPr>
          <p:cNvPr id="23" name="TextBox 22">
            <a:extLst>
              <a:ext uri="{FF2B5EF4-FFF2-40B4-BE49-F238E27FC236}">
                <a16:creationId xmlns:a16="http://schemas.microsoft.com/office/drawing/2014/main" id="{66AC157A-2DEC-F934-A52A-538968066F00}"/>
              </a:ext>
            </a:extLst>
          </p:cNvPr>
          <p:cNvSpPr txBox="1">
            <a:spLocks/>
          </p:cNvSpPr>
          <p:nvPr/>
        </p:nvSpPr>
        <p:spPr>
          <a:xfrm>
            <a:off x="163286" y="4804160"/>
            <a:ext cx="639424" cy="276999"/>
          </a:xfrm>
          <a:prstGeom prst="rect">
            <a:avLst/>
          </a:prstGeom>
          <a:solidFill>
            <a:schemeClr val="bg1"/>
          </a:solidFill>
          <a:ln w="38100">
            <a:solidFill>
              <a:srgbClr val="FF00FF"/>
            </a:solidFill>
          </a:ln>
        </p:spPr>
        <p:txBody>
          <a:bodyPr wrap="square" rtlCol="0">
            <a:spAutoFit/>
          </a:bodyPr>
          <a:lstStyle/>
          <a:p>
            <a:pPr algn="ctr"/>
            <a:r>
              <a:rPr lang="en-US" sz="1200" dirty="0"/>
              <a:t>$471</a:t>
            </a:r>
          </a:p>
        </p:txBody>
      </p:sp>
      <p:sp>
        <p:nvSpPr>
          <p:cNvPr id="24" name="TextBox 23">
            <a:extLst>
              <a:ext uri="{FF2B5EF4-FFF2-40B4-BE49-F238E27FC236}">
                <a16:creationId xmlns:a16="http://schemas.microsoft.com/office/drawing/2014/main" id="{5E140702-D2E3-EB9D-09F9-25823AD42B8E}"/>
              </a:ext>
            </a:extLst>
          </p:cNvPr>
          <p:cNvSpPr txBox="1">
            <a:spLocks/>
          </p:cNvSpPr>
          <p:nvPr/>
        </p:nvSpPr>
        <p:spPr>
          <a:xfrm>
            <a:off x="6103857" y="1604211"/>
            <a:ext cx="639424" cy="276999"/>
          </a:xfrm>
          <a:prstGeom prst="rect">
            <a:avLst/>
          </a:prstGeom>
          <a:solidFill>
            <a:schemeClr val="bg1"/>
          </a:solidFill>
          <a:ln w="38100">
            <a:solidFill>
              <a:srgbClr val="FF00FF"/>
            </a:solidFill>
          </a:ln>
        </p:spPr>
        <p:txBody>
          <a:bodyPr wrap="square" rtlCol="0">
            <a:spAutoFit/>
          </a:bodyPr>
          <a:lstStyle/>
          <a:p>
            <a:pPr algn="ctr"/>
            <a:r>
              <a:rPr lang="en-US" sz="1200" dirty="0"/>
              <a:t>$1211</a:t>
            </a:r>
          </a:p>
        </p:txBody>
      </p:sp>
      <p:sp>
        <p:nvSpPr>
          <p:cNvPr id="4" name="TextBox 3">
            <a:extLst>
              <a:ext uri="{FF2B5EF4-FFF2-40B4-BE49-F238E27FC236}">
                <a16:creationId xmlns:a16="http://schemas.microsoft.com/office/drawing/2014/main" id="{EF48EBB7-7A61-DAB3-979B-E7FF97764895}"/>
              </a:ext>
            </a:extLst>
          </p:cNvPr>
          <p:cNvSpPr txBox="1">
            <a:spLocks/>
          </p:cNvSpPr>
          <p:nvPr/>
        </p:nvSpPr>
        <p:spPr>
          <a:xfrm>
            <a:off x="6103857" y="1858024"/>
            <a:ext cx="639424" cy="276999"/>
          </a:xfrm>
          <a:prstGeom prst="rect">
            <a:avLst/>
          </a:prstGeom>
          <a:solidFill>
            <a:schemeClr val="bg1"/>
          </a:solidFill>
          <a:ln w="38100">
            <a:solidFill>
              <a:srgbClr val="FF00FF"/>
            </a:solidFill>
          </a:ln>
        </p:spPr>
        <p:txBody>
          <a:bodyPr wrap="square" rtlCol="0">
            <a:spAutoFit/>
          </a:bodyPr>
          <a:lstStyle/>
          <a:p>
            <a:pPr algn="ctr"/>
            <a:r>
              <a:rPr lang="en-US" sz="1200" dirty="0"/>
              <a:t>+157%</a:t>
            </a:r>
          </a:p>
        </p:txBody>
      </p:sp>
      <p:sp>
        <p:nvSpPr>
          <p:cNvPr id="5" name="Oval 4">
            <a:extLst>
              <a:ext uri="{FF2B5EF4-FFF2-40B4-BE49-F238E27FC236}">
                <a16:creationId xmlns:a16="http://schemas.microsoft.com/office/drawing/2014/main" id="{20E938FE-6E87-D038-C970-2EC5E2445BF0}"/>
              </a:ext>
            </a:extLst>
          </p:cNvPr>
          <p:cNvSpPr/>
          <p:nvPr/>
        </p:nvSpPr>
        <p:spPr>
          <a:xfrm>
            <a:off x="7068453" y="4722978"/>
            <a:ext cx="1341769" cy="452581"/>
          </a:xfrm>
          <a:prstGeom prst="ellipse">
            <a:avLst/>
          </a:prstGeom>
          <a:noFill/>
          <a:ln w="254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6526E13B-E764-BA22-9798-B3668D686FC4}"/>
              </a:ext>
            </a:extLst>
          </p:cNvPr>
          <p:cNvSpPr/>
          <p:nvPr/>
        </p:nvSpPr>
        <p:spPr>
          <a:xfrm>
            <a:off x="507932" y="6177690"/>
            <a:ext cx="468923" cy="276999"/>
          </a:xfrm>
          <a:prstGeom prst="ellipse">
            <a:avLst/>
          </a:prstGeom>
          <a:noFill/>
          <a:ln w="254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842D7C66-F12F-1549-770E-D5FE7FB8B5BC}"/>
              </a:ext>
            </a:extLst>
          </p:cNvPr>
          <p:cNvSpPr/>
          <p:nvPr/>
        </p:nvSpPr>
        <p:spPr>
          <a:xfrm>
            <a:off x="5773631" y="6170392"/>
            <a:ext cx="468923" cy="276999"/>
          </a:xfrm>
          <a:prstGeom prst="ellipse">
            <a:avLst/>
          </a:prstGeom>
          <a:noFill/>
          <a:ln w="254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4299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735906" y="3826912"/>
            <a:ext cx="10515600" cy="1412226"/>
          </a:xfrm>
        </p:spPr>
        <p:txBody>
          <a:bodyPr anchor="ctr">
            <a:noAutofit/>
          </a:bodyPr>
          <a:lstStyle/>
          <a:p>
            <a:pPr algn="ctr"/>
            <a:r>
              <a:rPr lang="en-US" sz="4000" b="1" dirty="0">
                <a:solidFill>
                  <a:srgbClr val="002060"/>
                </a:solidFill>
              </a:rPr>
              <a:t>Newer Findings of Interest – </a:t>
            </a:r>
            <a:br>
              <a:rPr lang="en-US" sz="4000" b="1" dirty="0">
                <a:solidFill>
                  <a:srgbClr val="002060"/>
                </a:solidFill>
              </a:rPr>
            </a:br>
            <a:r>
              <a:rPr lang="en-US" sz="4000" b="1" dirty="0">
                <a:solidFill>
                  <a:srgbClr val="002060"/>
                </a:solidFill>
              </a:rPr>
              <a:t>Administrative</a:t>
            </a:r>
            <a:br>
              <a:rPr lang="en-US" sz="4000" b="1" dirty="0">
                <a:solidFill>
                  <a:srgbClr val="002060"/>
                </a:solidFill>
              </a:rPr>
            </a:br>
            <a:r>
              <a:rPr lang="en-US" sz="2800" dirty="0">
                <a:solidFill>
                  <a:srgbClr val="002060"/>
                </a:solidFill>
              </a:rPr>
              <a:t>FFP for Allowable Non-IV-D Expenses</a:t>
            </a:r>
            <a:br>
              <a:rPr lang="en-US" sz="2800" dirty="0">
                <a:solidFill>
                  <a:srgbClr val="002060"/>
                </a:solidFill>
              </a:rPr>
            </a:br>
            <a:r>
              <a:rPr lang="en-US" sz="2800" dirty="0">
                <a:solidFill>
                  <a:srgbClr val="002060"/>
                </a:solidFill>
              </a:rPr>
              <a:t>State Funds Only Investment and Cost Effectiveness</a:t>
            </a:r>
            <a:br>
              <a:rPr lang="en-US" sz="3200" dirty="0">
                <a:solidFill>
                  <a:srgbClr val="002060"/>
                </a:solidFill>
              </a:rPr>
            </a:br>
            <a:br>
              <a:rPr lang="en-US" sz="3200" dirty="0">
                <a:solidFill>
                  <a:srgbClr val="002060"/>
                </a:solidFill>
              </a:rPr>
            </a:br>
            <a:endParaRPr lang="en-US" sz="3200" dirty="0">
              <a:solidFill>
                <a:srgbClr val="002060"/>
              </a:solidFill>
            </a:endParaRPr>
          </a:p>
        </p:txBody>
      </p:sp>
    </p:spTree>
    <p:extLst>
      <p:ext uri="{BB962C8B-B14F-4D97-AF65-F5344CB8AC3E}">
        <p14:creationId xmlns:p14="http://schemas.microsoft.com/office/powerpoint/2010/main" val="1640798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a:xfrm>
            <a:off x="838200" y="482356"/>
            <a:ext cx="10515600" cy="900967"/>
          </a:xfrm>
        </p:spPr>
        <p:txBody>
          <a:bodyPr>
            <a:noAutofit/>
          </a:bodyPr>
          <a:lstStyle/>
          <a:p>
            <a:pPr algn="ctr"/>
            <a:r>
              <a:rPr lang="en-US" b="1" dirty="0">
                <a:solidFill>
                  <a:srgbClr val="002060"/>
                </a:solidFill>
              </a:rPr>
              <a:t>FFP for Allowable Non-IV-D  Expenses</a:t>
            </a:r>
            <a:endParaRPr lang="en-US" dirty="0">
              <a:solidFill>
                <a:srgbClr val="002060"/>
              </a:solidFill>
            </a:endParaRPr>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a:xfrm>
            <a:off x="638908" y="1698136"/>
            <a:ext cx="9255369" cy="4794739"/>
          </a:xfrm>
        </p:spPr>
        <p:txBody>
          <a:bodyPr>
            <a:normAutofit/>
          </a:bodyPr>
          <a:lstStyle/>
          <a:p>
            <a:r>
              <a:rPr lang="en-US" dirty="0">
                <a:solidFill>
                  <a:srgbClr val="002060"/>
                </a:solidFill>
              </a:rPr>
              <a:t>Specific Non-IV-D expenditures are eligible for FFP</a:t>
            </a:r>
          </a:p>
          <a:p>
            <a:r>
              <a:rPr lang="en-US" dirty="0">
                <a:solidFill>
                  <a:srgbClr val="002060"/>
                </a:solidFill>
              </a:rPr>
              <a:t>Largest category is processing Non-IV-D IWO payments</a:t>
            </a:r>
          </a:p>
          <a:p>
            <a:r>
              <a:rPr lang="en-US" dirty="0">
                <a:solidFill>
                  <a:srgbClr val="002060"/>
                </a:solidFill>
              </a:rPr>
              <a:t>Some states have large Non-IV-D IWO payment amounts but are claiming no FFP</a:t>
            </a:r>
          </a:p>
          <a:p>
            <a:r>
              <a:rPr lang="en-US" dirty="0">
                <a:solidFill>
                  <a:srgbClr val="002060"/>
                </a:solidFill>
              </a:rPr>
              <a:t>Possible area for revenue in difficult budget seasons?</a:t>
            </a:r>
          </a:p>
          <a:p>
            <a:r>
              <a:rPr lang="en-US" dirty="0">
                <a:solidFill>
                  <a:srgbClr val="002060"/>
                </a:solidFill>
              </a:rPr>
              <a:t>Formula calculation once with yearly benefit</a:t>
            </a:r>
          </a:p>
          <a:p>
            <a:r>
              <a:rPr lang="en-US" dirty="0">
                <a:solidFill>
                  <a:srgbClr val="002060"/>
                </a:solidFill>
              </a:rPr>
              <a:t>OCSS-396 Instructions for eligible expenditures:</a:t>
            </a:r>
          </a:p>
          <a:p>
            <a:pPr marL="0" indent="0">
              <a:buNone/>
            </a:pPr>
            <a:r>
              <a:rPr lang="en-US" sz="2200" i="1" dirty="0">
                <a:solidFill>
                  <a:srgbClr val="002060"/>
                </a:solidFill>
              </a:rPr>
              <a:t>…The receipt in the State Disbursement Unit of a non-IV-D collection made through income withholding under a child support order, initially issued in the State on or after January 1,1994 (as included on Line 2e of Form OCSS-34) and the disbursement of these collections by the State Disbursement Unit; …</a:t>
            </a:r>
          </a:p>
        </p:txBody>
      </p:sp>
    </p:spTree>
    <p:extLst>
      <p:ext uri="{BB962C8B-B14F-4D97-AF65-F5344CB8AC3E}">
        <p14:creationId xmlns:p14="http://schemas.microsoft.com/office/powerpoint/2010/main" val="53887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B3E0734-428D-A489-6942-889C4BAEF401}"/>
              </a:ext>
            </a:extLst>
          </p:cNvPr>
          <p:cNvPicPr>
            <a:picLocks noGrp="1" noChangeAspect="1"/>
          </p:cNvPicPr>
          <p:nvPr>
            <p:ph idx="1"/>
          </p:nvPr>
        </p:nvPicPr>
        <p:blipFill>
          <a:blip r:embed="rId3"/>
          <a:srcRect l="7532" t="21952" r="15634"/>
          <a:stretch/>
        </p:blipFill>
        <p:spPr>
          <a:xfrm>
            <a:off x="828074" y="1453661"/>
            <a:ext cx="10521652" cy="4990335"/>
          </a:xfrm>
          <a:ln>
            <a:solidFill>
              <a:schemeClr val="tx1"/>
            </a:solidFill>
          </a:ln>
        </p:spPr>
      </p:pic>
      <p:sp>
        <p:nvSpPr>
          <p:cNvPr id="2" name="Title 1"/>
          <p:cNvSpPr>
            <a:spLocks noGrp="1"/>
          </p:cNvSpPr>
          <p:nvPr>
            <p:ph type="title"/>
          </p:nvPr>
        </p:nvSpPr>
        <p:spPr>
          <a:xfrm>
            <a:off x="127591" y="182564"/>
            <a:ext cx="11654565" cy="1073961"/>
          </a:xfrm>
          <a:ln w="12700">
            <a:noFill/>
          </a:ln>
        </p:spPr>
        <p:txBody>
          <a:bodyPr>
            <a:noAutofit/>
          </a:bodyPr>
          <a:lstStyle/>
          <a:p>
            <a:pPr algn="ctr"/>
            <a:r>
              <a:rPr lang="en-US" sz="3600" b="1" dirty="0">
                <a:solidFill>
                  <a:srgbClr val="002060"/>
                </a:solidFill>
              </a:rPr>
              <a:t>States with Over $5M in Non-IV-D IWO Collections but</a:t>
            </a:r>
            <a:br>
              <a:rPr lang="en-US" sz="3600" b="1" dirty="0">
                <a:solidFill>
                  <a:srgbClr val="002060"/>
                </a:solidFill>
              </a:rPr>
            </a:br>
            <a:r>
              <a:rPr lang="en-US" sz="3600" b="1" dirty="0">
                <a:solidFill>
                  <a:srgbClr val="002060"/>
                </a:solidFill>
              </a:rPr>
              <a:t>$0 Line 1c FFP Claimed</a:t>
            </a:r>
            <a:endParaRPr lang="en-US" sz="3600" dirty="0">
              <a:highlight>
                <a:srgbClr val="FFFF00"/>
              </a:highlight>
            </a:endParaRPr>
          </a:p>
        </p:txBody>
      </p:sp>
      <p:sp>
        <p:nvSpPr>
          <p:cNvPr id="3" name="Slide Number Placeholder 2">
            <a:extLst>
              <a:ext uri="{FF2B5EF4-FFF2-40B4-BE49-F238E27FC236}">
                <a16:creationId xmlns:a16="http://schemas.microsoft.com/office/drawing/2014/main" id="{E9C09804-81D6-4665-9038-493E06B928CA}"/>
              </a:ext>
            </a:extLst>
          </p:cNvPr>
          <p:cNvSpPr>
            <a:spLocks noGrp="1"/>
          </p:cNvSpPr>
          <p:nvPr>
            <p:ph type="sldNum" sz="quarter" idx="12"/>
          </p:nvPr>
        </p:nvSpPr>
        <p:spPr/>
        <p:txBody>
          <a:bodyPr/>
          <a:lstStyle/>
          <a:p>
            <a:fld id="{74A461FD-8D7E-4F73-895A-FE4CBA867355}" type="slidenum">
              <a:rPr lang="en-US" smtClean="0"/>
              <a:t>29</a:t>
            </a:fld>
            <a:endParaRPr lang="en-US" dirty="0"/>
          </a:p>
        </p:txBody>
      </p:sp>
      <p:sp>
        <p:nvSpPr>
          <p:cNvPr id="8" name="Footer Placeholder 6">
            <a:extLst>
              <a:ext uri="{FF2B5EF4-FFF2-40B4-BE49-F238E27FC236}">
                <a16:creationId xmlns:a16="http://schemas.microsoft.com/office/drawing/2014/main" id="{6F0FC6D0-FE11-415E-A06F-B4AA1998BB71}"/>
              </a:ext>
            </a:extLst>
          </p:cNvPr>
          <p:cNvSpPr>
            <a:spLocks noGrp="1"/>
          </p:cNvSpPr>
          <p:nvPr>
            <p:ph type="ftr" sz="quarter" idx="11"/>
          </p:nvPr>
        </p:nvSpPr>
        <p:spPr>
          <a:xfrm>
            <a:off x="3593124" y="6383092"/>
            <a:ext cx="4114800" cy="365125"/>
          </a:xfrm>
        </p:spPr>
        <p:txBody>
          <a:bodyPr/>
          <a:lstStyle/>
          <a:p>
            <a:r>
              <a:rPr lang="en-US" dirty="0"/>
              <a:t>Slide 44 from the Cost Effectiveness report</a:t>
            </a:r>
          </a:p>
        </p:txBody>
      </p:sp>
      <p:sp>
        <p:nvSpPr>
          <p:cNvPr id="30" name="Oval 29">
            <a:extLst>
              <a:ext uri="{FF2B5EF4-FFF2-40B4-BE49-F238E27FC236}">
                <a16:creationId xmlns:a16="http://schemas.microsoft.com/office/drawing/2014/main" id="{3B608E47-47BE-D009-2FEC-9D863A16D3D4}"/>
              </a:ext>
            </a:extLst>
          </p:cNvPr>
          <p:cNvSpPr/>
          <p:nvPr/>
        </p:nvSpPr>
        <p:spPr>
          <a:xfrm>
            <a:off x="8792308" y="1453662"/>
            <a:ext cx="1207478" cy="4546766"/>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F8CC5B06-A244-30B9-5D02-B321A7F6E186}"/>
              </a:ext>
            </a:extLst>
          </p:cNvPr>
          <p:cNvSpPr/>
          <p:nvPr/>
        </p:nvSpPr>
        <p:spPr>
          <a:xfrm>
            <a:off x="2716374" y="6000428"/>
            <a:ext cx="2043196" cy="41275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B40B9B5C-D34A-F685-99B9-188A7824A62B}"/>
              </a:ext>
            </a:extLst>
          </p:cNvPr>
          <p:cNvSpPr/>
          <p:nvPr/>
        </p:nvSpPr>
        <p:spPr>
          <a:xfrm>
            <a:off x="8124093" y="6007723"/>
            <a:ext cx="2348882" cy="412750"/>
          </a:xfrm>
          <a:prstGeom prst="ellipse">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7104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p:txBody>
          <a:bodyPr>
            <a:normAutofit/>
          </a:bodyPr>
          <a:lstStyle/>
          <a:p>
            <a:pPr algn="ctr"/>
            <a:r>
              <a:rPr lang="en-US" b="1" dirty="0">
                <a:solidFill>
                  <a:srgbClr val="002060"/>
                </a:solidFill>
              </a:rPr>
              <a:t>State Funds Only Investment </a:t>
            </a:r>
            <a:br>
              <a:rPr lang="en-US" b="1" dirty="0">
                <a:solidFill>
                  <a:srgbClr val="002060"/>
                </a:solidFill>
              </a:rPr>
            </a:br>
            <a:r>
              <a:rPr lang="en-US" b="1" dirty="0">
                <a:solidFill>
                  <a:srgbClr val="002060"/>
                </a:solidFill>
              </a:rPr>
              <a:t>and Cost Effectiveness</a:t>
            </a:r>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a:xfrm>
            <a:off x="838200" y="2036641"/>
            <a:ext cx="9091246" cy="4351338"/>
          </a:xfrm>
        </p:spPr>
        <p:txBody>
          <a:bodyPr>
            <a:normAutofit/>
          </a:bodyPr>
          <a:lstStyle/>
          <a:p>
            <a:r>
              <a:rPr lang="en-US" sz="3200" dirty="0">
                <a:solidFill>
                  <a:srgbClr val="002060"/>
                </a:solidFill>
              </a:rPr>
              <a:t>Directors requested data to show the impact of </a:t>
            </a:r>
            <a:r>
              <a:rPr lang="en-US" sz="3200" u="sng" dirty="0">
                <a:solidFill>
                  <a:srgbClr val="002060"/>
                </a:solidFill>
              </a:rPr>
              <a:t>state investment </a:t>
            </a:r>
            <a:r>
              <a:rPr lang="en-US" sz="3200" dirty="0">
                <a:solidFill>
                  <a:srgbClr val="002060"/>
                </a:solidFill>
              </a:rPr>
              <a:t>in the program</a:t>
            </a:r>
          </a:p>
          <a:p>
            <a:r>
              <a:rPr lang="en-US" sz="3200" dirty="0">
                <a:solidFill>
                  <a:srgbClr val="002060"/>
                </a:solidFill>
              </a:rPr>
              <a:t>Cost Effectiveness report has specific slides</a:t>
            </a:r>
          </a:p>
          <a:p>
            <a:r>
              <a:rPr lang="en-US" sz="3200" dirty="0">
                <a:solidFill>
                  <a:srgbClr val="002060"/>
                </a:solidFill>
              </a:rPr>
              <a:t>For every </a:t>
            </a:r>
            <a:r>
              <a:rPr lang="en-US" sz="3200" u="sng" dirty="0">
                <a:solidFill>
                  <a:srgbClr val="002060"/>
                </a:solidFill>
              </a:rPr>
              <a:t>state</a:t>
            </a:r>
            <a:r>
              <a:rPr lang="en-US" sz="3200" dirty="0">
                <a:solidFill>
                  <a:srgbClr val="002060"/>
                </a:solidFill>
              </a:rPr>
              <a:t> $1 invested, collections are $…</a:t>
            </a:r>
          </a:p>
          <a:p>
            <a:r>
              <a:rPr lang="en-US" sz="3200" dirty="0">
                <a:solidFill>
                  <a:srgbClr val="002060"/>
                </a:solidFill>
              </a:rPr>
              <a:t>Formula subtracts FFP, federal incentives, and Non-IV-D expenditures to show just State dollars spent</a:t>
            </a:r>
          </a:p>
        </p:txBody>
      </p:sp>
    </p:spTree>
    <p:extLst>
      <p:ext uri="{BB962C8B-B14F-4D97-AF65-F5344CB8AC3E}">
        <p14:creationId xmlns:p14="http://schemas.microsoft.com/office/powerpoint/2010/main" val="3494311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a:xfrm>
            <a:off x="838200" y="229553"/>
            <a:ext cx="10515600" cy="837248"/>
          </a:xfrm>
        </p:spPr>
        <p:txBody>
          <a:bodyPr>
            <a:normAutofit/>
          </a:bodyPr>
          <a:lstStyle/>
          <a:p>
            <a:pPr algn="ctr"/>
            <a:r>
              <a:rPr lang="en-US" b="1" dirty="0">
                <a:solidFill>
                  <a:srgbClr val="002060"/>
                </a:solidFill>
              </a:rPr>
              <a:t>State Investment and Cost Effectiveness</a:t>
            </a:r>
            <a:endParaRPr lang="en-US" dirty="0"/>
          </a:p>
        </p:txBody>
      </p:sp>
      <p:sp>
        <p:nvSpPr>
          <p:cNvPr id="5" name="Footer Placeholder 6">
            <a:extLst>
              <a:ext uri="{FF2B5EF4-FFF2-40B4-BE49-F238E27FC236}">
                <a16:creationId xmlns:a16="http://schemas.microsoft.com/office/drawing/2014/main" id="{96DFC23D-89C0-955B-D304-D8B4A65A9055}"/>
              </a:ext>
            </a:extLst>
          </p:cNvPr>
          <p:cNvSpPr>
            <a:spLocks noGrp="1"/>
          </p:cNvSpPr>
          <p:nvPr>
            <p:ph type="ftr" sz="quarter" idx="11"/>
          </p:nvPr>
        </p:nvSpPr>
        <p:spPr>
          <a:xfrm>
            <a:off x="3593124" y="6383092"/>
            <a:ext cx="4114800" cy="365125"/>
          </a:xfrm>
        </p:spPr>
        <p:txBody>
          <a:bodyPr/>
          <a:lstStyle/>
          <a:p>
            <a:r>
              <a:rPr lang="en-US" dirty="0"/>
              <a:t>Slide 42 from the Cost Effectiveness report</a:t>
            </a:r>
          </a:p>
        </p:txBody>
      </p:sp>
      <p:pic>
        <p:nvPicPr>
          <p:cNvPr id="6" name="Picture 5">
            <a:extLst>
              <a:ext uri="{FF2B5EF4-FFF2-40B4-BE49-F238E27FC236}">
                <a16:creationId xmlns:a16="http://schemas.microsoft.com/office/drawing/2014/main" id="{2E7E4836-DEAA-44C9-0F19-7CD7108DEDA5}"/>
              </a:ext>
            </a:extLst>
          </p:cNvPr>
          <p:cNvPicPr>
            <a:picLocks noChangeAspect="1"/>
          </p:cNvPicPr>
          <p:nvPr/>
        </p:nvPicPr>
        <p:blipFill>
          <a:blip r:embed="rId4"/>
          <a:srcRect l="7885" t="16123" r="11975" b="16123"/>
          <a:stretch/>
        </p:blipFill>
        <p:spPr>
          <a:xfrm>
            <a:off x="189088" y="1393226"/>
            <a:ext cx="11813824" cy="4663440"/>
          </a:xfrm>
          <a:prstGeom prst="rect">
            <a:avLst/>
          </a:prstGeom>
          <a:ln>
            <a:solidFill>
              <a:srgbClr val="000000"/>
            </a:solidFill>
          </a:ln>
        </p:spPr>
      </p:pic>
    </p:spTree>
    <p:extLst>
      <p:ext uri="{BB962C8B-B14F-4D97-AF65-F5344CB8AC3E}">
        <p14:creationId xmlns:p14="http://schemas.microsoft.com/office/powerpoint/2010/main" val="3242670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a:xfrm>
            <a:off x="838200" y="365125"/>
            <a:ext cx="10515600" cy="877521"/>
          </a:xfrm>
        </p:spPr>
        <p:txBody>
          <a:bodyPr/>
          <a:lstStyle/>
          <a:p>
            <a:pPr algn="ctr"/>
            <a:r>
              <a:rPr lang="en-US" b="1" dirty="0">
                <a:solidFill>
                  <a:srgbClr val="002060"/>
                </a:solidFill>
              </a:rPr>
              <a:t>Contact Information</a:t>
            </a:r>
            <a:endParaRPr lang="en-US"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a:xfrm>
            <a:off x="838200" y="1473933"/>
            <a:ext cx="10515600" cy="4351338"/>
          </a:xfrm>
        </p:spPr>
        <p:txBody>
          <a:bodyPr/>
          <a:lstStyle/>
          <a:p>
            <a:pPr marL="0" indent="0" algn="ctr">
              <a:lnSpc>
                <a:spcPct val="100000"/>
              </a:lnSpc>
              <a:spcBef>
                <a:spcPts val="0"/>
              </a:spcBef>
              <a:buNone/>
            </a:pPr>
            <a:endParaRPr lang="en-US" sz="800" dirty="0"/>
          </a:p>
          <a:p>
            <a:pPr marL="0" indent="0" algn="ctr">
              <a:lnSpc>
                <a:spcPct val="100000"/>
              </a:lnSpc>
              <a:spcBef>
                <a:spcPts val="0"/>
              </a:spcBef>
              <a:buNone/>
            </a:pPr>
            <a:r>
              <a:rPr lang="en-US" sz="2800" b="1" dirty="0">
                <a:solidFill>
                  <a:srgbClr val="002060"/>
                </a:solidFill>
              </a:rPr>
              <a:t>Joey Arthur</a:t>
            </a:r>
            <a:r>
              <a:rPr lang="en-US" sz="2800" dirty="0">
                <a:solidFill>
                  <a:srgbClr val="002060"/>
                </a:solidFill>
              </a:rPr>
              <a:t>, Data Analytics Branch Chief</a:t>
            </a:r>
          </a:p>
          <a:p>
            <a:pPr marL="0" indent="0" algn="ctr">
              <a:lnSpc>
                <a:spcPct val="100000"/>
              </a:lnSpc>
              <a:spcBef>
                <a:spcPts val="0"/>
              </a:spcBef>
              <a:buNone/>
            </a:pPr>
            <a:r>
              <a:rPr lang="en-US" sz="2800" dirty="0">
                <a:solidFill>
                  <a:srgbClr val="002060"/>
                </a:solidFill>
              </a:rPr>
              <a:t>OCSS Division of Federal Systems</a:t>
            </a:r>
          </a:p>
          <a:p>
            <a:pPr marL="0" indent="0" algn="ctr">
              <a:lnSpc>
                <a:spcPct val="100000"/>
              </a:lnSpc>
              <a:spcBef>
                <a:spcPts val="0"/>
              </a:spcBef>
              <a:buNone/>
            </a:pPr>
            <a:r>
              <a:rPr lang="en-US" sz="2800" dirty="0">
                <a:hlinkClick r:id="rId4"/>
              </a:rPr>
              <a:t>joey.arthur@acf.hhs.gov</a:t>
            </a:r>
            <a:r>
              <a:rPr lang="en-US" sz="2800" dirty="0"/>
              <a:t> </a:t>
            </a:r>
          </a:p>
          <a:p>
            <a:pPr marL="0" indent="0" algn="ctr">
              <a:lnSpc>
                <a:spcPct val="100000"/>
              </a:lnSpc>
              <a:spcBef>
                <a:spcPts val="0"/>
              </a:spcBef>
              <a:buNone/>
            </a:pPr>
            <a:endParaRPr lang="en-US" sz="2800" dirty="0"/>
          </a:p>
          <a:p>
            <a:pPr marL="0" indent="0" algn="ctr">
              <a:lnSpc>
                <a:spcPct val="100000"/>
              </a:lnSpc>
              <a:spcBef>
                <a:spcPts val="0"/>
              </a:spcBef>
              <a:buNone/>
            </a:pPr>
            <a:r>
              <a:rPr lang="en-US" sz="2800" b="1" dirty="0">
                <a:solidFill>
                  <a:srgbClr val="002060"/>
                </a:solidFill>
              </a:rPr>
              <a:t>Cynthia Longest</a:t>
            </a:r>
            <a:r>
              <a:rPr lang="en-US" sz="2800" dirty="0">
                <a:solidFill>
                  <a:srgbClr val="002060"/>
                </a:solidFill>
              </a:rPr>
              <a:t>, Senior Technical Advisor</a:t>
            </a:r>
          </a:p>
          <a:p>
            <a:pPr marL="0" indent="0" algn="ctr">
              <a:lnSpc>
                <a:spcPct val="100000"/>
              </a:lnSpc>
              <a:spcBef>
                <a:spcPts val="0"/>
              </a:spcBef>
              <a:buNone/>
            </a:pPr>
            <a:r>
              <a:rPr lang="en-US" sz="2800" dirty="0">
                <a:solidFill>
                  <a:srgbClr val="002060"/>
                </a:solidFill>
              </a:rPr>
              <a:t>OCSS Office of the Commissioner/Deputy Commissioner</a:t>
            </a:r>
          </a:p>
          <a:p>
            <a:pPr marL="0" indent="0" algn="ctr">
              <a:lnSpc>
                <a:spcPct val="100000"/>
              </a:lnSpc>
              <a:spcBef>
                <a:spcPts val="0"/>
              </a:spcBef>
              <a:buNone/>
            </a:pPr>
            <a:r>
              <a:rPr lang="en-US" sz="2800" dirty="0">
                <a:hlinkClick r:id="rId5"/>
              </a:rPr>
              <a:t>cynthia.longest@acf.hhs.gov</a:t>
            </a:r>
            <a:r>
              <a:rPr lang="en-US" sz="2800" dirty="0"/>
              <a:t> </a:t>
            </a:r>
          </a:p>
        </p:txBody>
      </p:sp>
    </p:spTree>
    <p:extLst>
      <p:ext uri="{BB962C8B-B14F-4D97-AF65-F5344CB8AC3E}">
        <p14:creationId xmlns:p14="http://schemas.microsoft.com/office/powerpoint/2010/main" val="3907601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735906" y="3826912"/>
            <a:ext cx="10515600" cy="1412226"/>
          </a:xfrm>
        </p:spPr>
        <p:txBody>
          <a:bodyPr anchor="ctr">
            <a:noAutofit/>
          </a:bodyPr>
          <a:lstStyle/>
          <a:p>
            <a:pPr algn="ctr"/>
            <a:r>
              <a:rPr lang="en-US" sz="5400" b="1" dirty="0">
                <a:solidFill>
                  <a:srgbClr val="002060"/>
                </a:solidFill>
              </a:rPr>
              <a:t>Thank you!</a:t>
            </a:r>
            <a:br>
              <a:rPr lang="en-US" sz="5400" b="1" dirty="0">
                <a:solidFill>
                  <a:srgbClr val="002060"/>
                </a:solidFill>
              </a:rPr>
            </a:br>
            <a:br>
              <a:rPr lang="en-US" sz="5400" b="1" dirty="0">
                <a:solidFill>
                  <a:srgbClr val="002060"/>
                </a:solidFill>
              </a:rPr>
            </a:br>
            <a:r>
              <a:rPr lang="en-US" sz="5400" b="1" dirty="0">
                <a:solidFill>
                  <a:srgbClr val="002060"/>
                </a:solidFill>
              </a:rPr>
              <a:t>Q&amp;A</a:t>
            </a:r>
            <a:br>
              <a:rPr lang="en-US" sz="3200" b="1" dirty="0">
                <a:solidFill>
                  <a:srgbClr val="002060"/>
                </a:solidFill>
              </a:rPr>
            </a:br>
            <a:br>
              <a:rPr lang="en-US" sz="3200" b="1" dirty="0">
                <a:solidFill>
                  <a:srgbClr val="002060"/>
                </a:solidFill>
              </a:rPr>
            </a:br>
            <a:endParaRPr lang="en-US" sz="3200" b="1" dirty="0">
              <a:solidFill>
                <a:srgbClr val="002060"/>
              </a:solidFill>
            </a:endParaRPr>
          </a:p>
        </p:txBody>
      </p:sp>
    </p:spTree>
    <p:extLst>
      <p:ext uri="{BB962C8B-B14F-4D97-AF65-F5344CB8AC3E}">
        <p14:creationId xmlns:p14="http://schemas.microsoft.com/office/powerpoint/2010/main" val="1475719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3B39BEE27A9B43B7BA1069317EAA39" ma:contentTypeVersion="1" ma:contentTypeDescription="Create a new document." ma:contentTypeScope="" ma:versionID="4fb80492c3419d45d9e36148a08c998f">
  <xsd:schema xmlns:xsd="http://www.w3.org/2001/XMLSchema" xmlns:xs="http://www.w3.org/2001/XMLSchema" xmlns:p="http://schemas.microsoft.com/office/2006/metadata/properties" xmlns:ns1="http://schemas.microsoft.com/sharepoint/v3" targetNamespace="http://schemas.microsoft.com/office/2006/metadata/properties" ma:root="true" ma:fieldsID="55d3c2ff1dfae606d6f8168c387867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14F1734-7984-4F1D-8084-A0317F941589}"/>
</file>

<file path=customXml/itemProps2.xml><?xml version="1.0" encoding="utf-8"?>
<ds:datastoreItem xmlns:ds="http://schemas.openxmlformats.org/officeDocument/2006/customXml" ds:itemID="{67B5DA13-7067-441C-89FC-19D3A0A26261}"/>
</file>

<file path=customXml/itemProps3.xml><?xml version="1.0" encoding="utf-8"?>
<ds:datastoreItem xmlns:ds="http://schemas.openxmlformats.org/officeDocument/2006/customXml" ds:itemID="{A5F2DDE9-5908-4D30-BF94-1A5155E0E324}"/>
</file>

<file path=docMetadata/LabelInfo.xml><?xml version="1.0" encoding="utf-8"?>
<clbl:labelList xmlns:clbl="http://schemas.microsoft.com/office/2020/mipLabelMetadata">
  <clbl:label id="{d58addea-5053-4a80-8499-ba4d944910df}" enabled="0" method="" siteId="{d58addea-5053-4a80-8499-ba4d944910df}" removed="1"/>
</clbl:labelList>
</file>

<file path=docProps/app.xml><?xml version="1.0" encoding="utf-8"?>
<Properties xmlns="http://schemas.openxmlformats.org/officeDocument/2006/extended-properties" xmlns:vt="http://schemas.openxmlformats.org/officeDocument/2006/docPropsVTypes">
  <TotalTime>4031</TotalTime>
  <Words>4037</Words>
  <Application>Microsoft Office PowerPoint</Application>
  <PresentationFormat>Widescreen</PresentationFormat>
  <Paragraphs>323</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MS PGothic</vt:lpstr>
      <vt:lpstr>Amasis MT Pro</vt:lpstr>
      <vt:lpstr>Aptos</vt:lpstr>
      <vt:lpstr>Aptos Display</vt:lpstr>
      <vt:lpstr>Arial</vt:lpstr>
      <vt:lpstr>Office Theme</vt:lpstr>
      <vt:lpstr>PowerPoint Presentation</vt:lpstr>
      <vt:lpstr>Data-Driven Progress: Child Support Partnerships Through the Lens of Analytics</vt:lpstr>
      <vt:lpstr>This session highlights the evolution of OCSS’ data analytics: from basic reporting to dynamic analytics designed for the Directors,  including real-world applications.</vt:lpstr>
      <vt:lpstr>Agenda</vt:lpstr>
      <vt:lpstr>Background Information  Then and Now with OCSS Data OCSS Data Analytics for Directors Project Available Analytics Reports What is a “Use Case”? </vt:lpstr>
      <vt:lpstr> Then and Now with OCSS Data </vt:lpstr>
      <vt:lpstr>OCSS Data Analytics for Directors Project</vt:lpstr>
      <vt:lpstr>Analytics Reports</vt:lpstr>
      <vt:lpstr>What is a “Use Case”?</vt:lpstr>
      <vt:lpstr>Example Use Case Slides  Arrears Deep Dive UDC by Age &amp; UDC by Category  IWO Current Support Deep Dive Cost Effectiveness</vt:lpstr>
      <vt:lpstr>Arrears Only Caseload Trends FFY2009 - FFY2022</vt:lpstr>
      <vt:lpstr>Arrears Only Caseload Trends FFY2009 - FFY2022 - FFY2024</vt:lpstr>
      <vt:lpstr>Interest Policy applied to Cumulative Arrears Due</vt:lpstr>
      <vt:lpstr>NY has the highest proportion of the National “Old” UDC – 18.4%</vt:lpstr>
      <vt:lpstr>Interestingly, most of MS’ “good” UDC falls into Line 5’s “future support” category, which is almost double the national average:</vt:lpstr>
      <vt:lpstr>Comparing with States with EFT IWO payment processing requirements</vt:lpstr>
      <vt:lpstr>Current Support % by Case Type Comparisons: Overall, Current Assistance, Former Assistance, Never Assistance</vt:lpstr>
      <vt:lpstr>Trends of the CE Ratio and Components FFY2003 - FFY2023</vt:lpstr>
      <vt:lpstr>Newer Findings of Interest –  Improving Collections</vt:lpstr>
      <vt:lpstr>What is the “Debtor File”?</vt:lpstr>
      <vt:lpstr>Importance of Lower Debtor File Threshold</vt:lpstr>
      <vt:lpstr>Cumulative Arrears vs. Debtor File </vt:lpstr>
      <vt:lpstr>PowerPoint Presentation</vt:lpstr>
      <vt:lpstr>Growth in “Other Sources” Collections</vt:lpstr>
      <vt:lpstr> “Other Sources” Collx per Non-zero order case</vt:lpstr>
      <vt:lpstr>Trends of “Other Sources” Collx per Non-zero order case,  States with changes higher than Inflation</vt:lpstr>
      <vt:lpstr>Newer Findings of Interest –  Administrative FFP for Allowable Non-IV-D Expenses State Funds Only Investment and Cost Effectiveness  </vt:lpstr>
      <vt:lpstr>FFP for Allowable Non-IV-D  Expenses</vt:lpstr>
      <vt:lpstr>States with Over $5M in Non-IV-D IWO Collections but $0 Line 1c FFP Claimed</vt:lpstr>
      <vt:lpstr>State Funds Only Investment  and Cost Effectiveness</vt:lpstr>
      <vt:lpstr>State Investment and Cost Effectiveness</vt:lpstr>
      <vt:lpstr>Contact Information</vt:lpstr>
      <vt:lpstr>Thank you!  Q&amp;A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Christina Sanchez</dc:creator>
  <cp:lastModifiedBy>HN</cp:lastModifiedBy>
  <cp:revision>21</cp:revision>
  <cp:lastPrinted>2025-08-05T21:49:43Z</cp:lastPrinted>
  <dcterms:created xsi:type="dcterms:W3CDTF">2025-04-07T19:30:23Z</dcterms:created>
  <dcterms:modified xsi:type="dcterms:W3CDTF">2025-08-05T21:52:39Z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0x0101003A3B39BEE27A9B43B7BA1069317EAA39</vt:lpwstr>
  </property>
</Properties>
</file>