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7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5.xml" ContentType="application/vnd.openxmlformats-officedocument.presentationml.notesSlide+xml"/>
  <Override PartName="/ppt/slideLayouts/slideLayout9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7" r:id="rId2"/>
    <p:sldId id="267" r:id="rId3"/>
    <p:sldId id="261" r:id="rId4"/>
    <p:sldId id="268" r:id="rId5"/>
    <p:sldId id="269" r:id="rId6"/>
    <p:sldId id="278" r:id="rId7"/>
    <p:sldId id="270" r:id="rId8"/>
    <p:sldId id="279" r:id="rId9"/>
    <p:sldId id="274" r:id="rId10"/>
    <p:sldId id="275" r:id="rId11"/>
    <p:sldId id="276" r:id="rId12"/>
    <p:sldId id="283" r:id="rId13"/>
    <p:sldId id="287" r:id="rId14"/>
    <p:sldId id="277" r:id="rId15"/>
    <p:sldId id="292" r:id="rId16"/>
    <p:sldId id="289" r:id="rId17"/>
    <p:sldId id="282" r:id="rId18"/>
    <p:sldId id="290" r:id="rId19"/>
    <p:sldId id="280" r:id="rId20"/>
    <p:sldId id="281" r:id="rId21"/>
    <p:sldId id="291" r:id="rId22"/>
    <p:sldId id="284" r:id="rId23"/>
    <p:sldId id="285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87" autoAdjust="0"/>
    <p:restoredTop sz="86467" autoAdjust="0"/>
  </p:normalViewPr>
  <p:slideViewPr>
    <p:cSldViewPr snapToGrid="0">
      <p:cViewPr varScale="1">
        <p:scale>
          <a:sx n="54" d="100"/>
          <a:sy n="54" d="100"/>
        </p:scale>
        <p:origin x="400" y="60"/>
      </p:cViewPr>
      <p:guideLst/>
    </p:cSldViewPr>
  </p:slideViewPr>
  <p:outlineViewPr>
    <p:cViewPr>
      <p:scale>
        <a:sx n="33" d="100"/>
        <a:sy n="33" d="100"/>
      </p:scale>
      <p:origin x="0" y="-1984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0AAC01-5200-492E-AC76-314C82C38D92}" type="datetimeFigureOut">
              <a:rPr lang="en-US" smtClean="0"/>
              <a:t>8/17/2025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E19290-6C98-4B9B-8031-1EE2E948F8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6379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Aspirational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E19290-6C98-4B9B-8031-1EE2E948F88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7184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E19290-6C98-4B9B-8031-1EE2E948F88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3734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Discussion – no bullet points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E19290-6C98-4B9B-8031-1EE2E948F88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4770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argument for backfilling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E19290-6C98-4B9B-8031-1EE2E948F88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6167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955980-9E2F-155E-9E5F-3AECC094D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52DA1A-143A-ABE7-450F-B900251352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768CFD2-AA37-C697-1672-43AC8C91D9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argument for backfilling. Remember, many legislators own businesses and are familiar with debt collection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149CE7-0945-8C30-8F73-708CB3E1AB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E19290-6C98-4B9B-8031-1EE2E948F88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60688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False – the feds deduct their share from its 66% reimbursement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E19290-6C98-4B9B-8031-1EE2E948F88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4857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Early reviews – employment and training programs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E19290-6C98-4B9B-8031-1EE2E948F889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9577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9107BB-9A13-C4CE-32DA-1C37B93CA8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060536-6556-101A-061D-70239486FB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A3FD50-4457-6801-C5BD-2EE6143FEC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CF7A8-D9EF-40E6-BFC6-008A9652EB42}" type="datetimeFigureOut">
              <a:rPr lang="en-US" smtClean="0"/>
              <a:t>8/17/2025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B532CB-E6DC-00A6-683C-ED34BB5F30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1CF96C-3592-4CE4-AE4F-9D2D18D334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740DC-EAFF-400B-8350-4916BD9006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984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97AF0-62E9-059F-C833-9078247DD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291A2E-9CF8-4F52-F8A6-2BA60E495E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E6A9D8-8541-21C2-7CE6-804869AB6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CF7A8-D9EF-40E6-BFC6-008A9652EB42}" type="datetimeFigureOut">
              <a:rPr lang="en-US" smtClean="0"/>
              <a:t>8/17/2025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D3AD8D-742F-19D4-F56A-7A25D695B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B1C160-6BA6-E118-6DE1-DAEDF9C63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740DC-EAFF-400B-8350-4916BD9006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4604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D7ABE-49FF-EB65-B72D-AC1451E76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0C9540-F117-E726-F683-61F08EEBF7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FAFE6A-3331-97A6-28C8-D072C147B9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CF7A8-D9EF-40E6-BFC6-008A9652EB42}" type="datetimeFigureOut">
              <a:rPr lang="en-US" smtClean="0"/>
              <a:t>8/17/2025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303576-3CD5-C8EA-7FCC-2DBA86B014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6B1256-05C5-161C-FCCF-775CAFDD9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740DC-EAFF-400B-8350-4916BD9006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02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B72888-16D2-96D8-EADB-AC6A8C1BC4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8484C9-A7A5-548B-0CC2-5DD6CC1671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5F644B-8309-ECDF-C708-9793A763EB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A34E3B-1EAF-2431-420B-449460534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CF7A8-D9EF-40E6-BFC6-008A9652EB42}" type="datetimeFigureOut">
              <a:rPr lang="en-US" smtClean="0"/>
              <a:t>8/17/2025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A4A753-64DA-B8DA-F0C9-16916FEAA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93C15F-03DD-B341-74C9-C97D20815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740DC-EAFF-400B-8350-4916BD9006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603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1A0F05-428F-8F20-53CA-D6C93E10F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84D15B-13AC-C0F8-EF09-6A1F092F14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65CB06-E3C0-9010-3E2E-94A23C6566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F0FCDD-661F-082A-D584-FD6320746C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83EA2E7-DD2C-B87E-9EF2-D6862433EC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93EDDBD-F093-755D-52A8-997C3B8070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CF7A8-D9EF-40E6-BFC6-008A9652EB42}" type="datetimeFigureOut">
              <a:rPr lang="en-US" smtClean="0"/>
              <a:t>8/17/2025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F93A5A9-18C1-2EB6-54F3-D5704CE4D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1777DD6-CC3B-3B18-202B-048BDA963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740DC-EAFF-400B-8350-4916BD9006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030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35140F-11BA-7B4C-FEC3-2AC87841D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3301F3-DC9E-8F1D-AC8E-5662888C62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CF7A8-D9EF-40E6-BFC6-008A9652EB42}" type="datetimeFigureOut">
              <a:rPr lang="en-US" smtClean="0"/>
              <a:t>8/17/2025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DF256A-79C4-D66D-9F03-A168F0485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81C3D7-D69C-BB05-FCBF-85512DEC8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740DC-EAFF-400B-8350-4916BD9006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0880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CCA8F1F-32F7-0A3E-55B1-59D82F9C4C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CF7A8-D9EF-40E6-BFC6-008A9652EB42}" type="datetimeFigureOut">
              <a:rPr lang="en-US" smtClean="0"/>
              <a:t>8/17/2025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2795A30-5858-ED13-EF84-872A5391C6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72F7D1-A922-AE21-DA91-571952717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740DC-EAFF-400B-8350-4916BD9006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914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398CB-2B04-1D9E-ADBF-D712B31833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005A3B-A485-B32E-7ADC-BDD24FC877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C92A50-1DEC-4877-AB6D-4CB2D73F8F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FE4161-B100-9570-EB81-DE5186AC5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CF7A8-D9EF-40E6-BFC6-008A9652EB42}" type="datetimeFigureOut">
              <a:rPr lang="en-US" smtClean="0"/>
              <a:t>8/17/2025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18B5F3-12D2-306D-EB20-117ADE1837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2D17FA-EF23-C70F-AB1B-5CD0627CB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740DC-EAFF-400B-8350-4916BD9006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0223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2F0126-FE64-E01C-7378-6FB59DCED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301115F-DD6B-E048-98DC-7E78138800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CE8772-E746-2281-2ED2-BF2587100F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7210B1-5647-775D-115D-663287087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CF7A8-D9EF-40E6-BFC6-008A9652EB42}" type="datetimeFigureOut">
              <a:rPr lang="en-US" smtClean="0"/>
              <a:t>8/17/2025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494CE5-EDA6-C2AB-501A-027903BF8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9A67C7-7DB8-6835-46E7-F009035C0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740DC-EAFF-400B-8350-4916BD9006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702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4EE397-26BB-12AC-A121-B39B26056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666F39-D0B3-C96D-47E0-5DCB30012D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DFDCA2-4796-A30E-818F-8AF470E95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CF7A8-D9EF-40E6-BFC6-008A9652EB42}" type="datetimeFigureOut">
              <a:rPr lang="en-US" smtClean="0"/>
              <a:t>8/17/2025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B50709-33F6-3878-5590-38A565A4D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A14799-F582-F639-64A8-DBA7EF367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740DC-EAFF-400B-8350-4916BD9006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03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33FFC00-40FB-6BB0-B835-6321C42E2C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3A21E9-9C9A-0E53-88D9-D3C36DC488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D7CFA1-87D8-CA03-F830-6E86C26FF3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CF7A8-D9EF-40E6-BFC6-008A9652EB42}" type="datetimeFigureOut">
              <a:rPr lang="en-US" smtClean="0"/>
              <a:t>8/17/2025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3F358-7252-BC51-7AF5-B50FE1672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547D05-11F8-977D-74DB-9C8B02C314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740DC-EAFF-400B-8350-4916BD9006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10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24AA9EF-AA19-D6BC-3FF6-66BB6C828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80C760-1B92-EE2F-C465-8E1554BF2D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DCB463-2E69-4FD3-5D41-760E4F8698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BCF7A8-D9EF-40E6-BFC6-008A9652EB42}" type="datetimeFigureOut">
              <a:rPr lang="en-US" smtClean="0"/>
              <a:t>8/17/2025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01722B-86E9-89AE-2994-85C4413C60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AF92E6-7438-D441-44CD-FC415627D7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49740DC-EAFF-400B-8350-4916BD9006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040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hyperlink" Target="https://acf.gov/css/policy-guidance/medicaid-referrals-iv-d-agency#:~:text=The%20state%20Medicaid%20and%20child,to%20the%20child%20support%20agency.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acf.gov/css/policy-guidance/referrals-location-applications-and-electronic-interface-between-child-welfare" TargetMode="External"/><Relationship Id="rId5" Type="http://schemas.openxmlformats.org/officeDocument/2006/relationships/hyperlink" Target="https://acf.gov/css/policy-guidance/childrens-bureau-ocse-joint-letter-updated-child-support-referral-policy" TargetMode="External"/><Relationship Id="rId4" Type="http://schemas.openxmlformats.org/officeDocument/2006/relationships/hyperlink" Target="https://acf.gov/ofa/policy-guidance/acf-dear-colleague-letter-state-tanf-and-child-support-cooperation#:~:text=3%5D%20The%20TANF%20agency%20obtains,5%5D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cfr.gov/current/title-45/subtitle-B/chapter-III/part-303/section-303.11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80620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94D83D-AD77-0F44-498B-4A9F942E79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80658" y="1510808"/>
            <a:ext cx="7943273" cy="2387600"/>
          </a:xfrm>
        </p:spPr>
        <p:txBody>
          <a:bodyPr/>
          <a:lstStyle/>
          <a:p>
            <a:pPr algn="l"/>
            <a:r>
              <a:rPr lang="en-US" sz="6000" b="1" dirty="0">
                <a:solidFill>
                  <a:schemeClr val="bg1"/>
                </a:solidFill>
              </a:rPr>
              <a:t>Be Careful What You Wish For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F3F7AA-A82C-C0CE-9C90-BEEC9190C3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80658" y="3898408"/>
            <a:ext cx="7943273" cy="1655762"/>
          </a:xfrm>
        </p:spPr>
        <p:txBody>
          <a:bodyPr/>
          <a:lstStyle/>
          <a:p>
            <a:pPr algn="l"/>
            <a:r>
              <a:rPr lang="en-US" i="1" dirty="0">
                <a:solidFill>
                  <a:schemeClr val="bg1"/>
                </a:solidFill>
                <a:latin typeface="Amasis MT Pro" panose="020F0502020204030204" pitchFamily="18" charset="0"/>
              </a:rPr>
              <a:t>Operational Considerations of Modernizing Your Child Support Caseload</a:t>
            </a:r>
          </a:p>
        </p:txBody>
      </p:sp>
    </p:spTree>
    <p:extLst>
      <p:ext uri="{BB962C8B-B14F-4D97-AF65-F5344CB8AC3E}">
        <p14:creationId xmlns:p14="http://schemas.microsoft.com/office/powerpoint/2010/main" val="6427634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9190E-E182-0D4A-60EE-919E78FE5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Topics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A72FFC-7819-3615-675B-6280E80A98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40617"/>
            <a:ext cx="10515600" cy="4952257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002060"/>
                </a:solidFill>
              </a:rPr>
              <a:t>Caseload</a:t>
            </a:r>
          </a:p>
          <a:p>
            <a:pPr lvl="1"/>
            <a:r>
              <a:rPr lang="en-US" sz="3200" dirty="0">
                <a:solidFill>
                  <a:srgbClr val="002060"/>
                </a:solidFill>
              </a:rPr>
              <a:t>Opening</a:t>
            </a:r>
          </a:p>
          <a:p>
            <a:pPr lvl="1"/>
            <a:r>
              <a:rPr lang="en-US" sz="3200" dirty="0">
                <a:solidFill>
                  <a:srgbClr val="002060"/>
                </a:solidFill>
              </a:rPr>
              <a:t>Closing</a:t>
            </a:r>
          </a:p>
          <a:p>
            <a:r>
              <a:rPr lang="en-US" sz="3600" dirty="0">
                <a:solidFill>
                  <a:srgbClr val="002060"/>
                </a:solidFill>
              </a:rPr>
              <a:t>Budget</a:t>
            </a:r>
          </a:p>
          <a:p>
            <a:pPr lvl="1"/>
            <a:r>
              <a:rPr lang="en-US" sz="3200" dirty="0">
                <a:solidFill>
                  <a:srgbClr val="002060"/>
                </a:solidFill>
              </a:rPr>
              <a:t>Recoupment/Retention</a:t>
            </a:r>
          </a:p>
          <a:p>
            <a:pPr lvl="1"/>
            <a:r>
              <a:rPr lang="en-US" sz="3200" dirty="0">
                <a:solidFill>
                  <a:srgbClr val="002060"/>
                </a:solidFill>
              </a:rPr>
              <a:t>Incentives</a:t>
            </a:r>
          </a:p>
          <a:p>
            <a:pPr lvl="1"/>
            <a:r>
              <a:rPr lang="en-US" sz="3200" dirty="0">
                <a:solidFill>
                  <a:srgbClr val="002060"/>
                </a:solidFill>
              </a:rPr>
              <a:t>Contracts/Agreements</a:t>
            </a:r>
          </a:p>
          <a:p>
            <a:r>
              <a:rPr lang="en-US" sz="3600" dirty="0">
                <a:solidFill>
                  <a:srgbClr val="002060"/>
                </a:solidFill>
              </a:rPr>
              <a:t>Workload</a:t>
            </a:r>
          </a:p>
          <a:p>
            <a:pPr lvl="1"/>
            <a:r>
              <a:rPr lang="en-US" sz="3200" dirty="0">
                <a:solidFill>
                  <a:srgbClr val="002060"/>
                </a:solidFill>
              </a:rPr>
              <a:t>Automation</a:t>
            </a:r>
          </a:p>
        </p:txBody>
      </p:sp>
    </p:spTree>
    <p:extLst>
      <p:ext uri="{BB962C8B-B14F-4D97-AF65-F5344CB8AC3E}">
        <p14:creationId xmlns:p14="http://schemas.microsoft.com/office/powerpoint/2010/main" val="12353077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F571B60-B89D-97BC-87D4-DB3BC3303D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81D99-D2A4-B158-B402-4ECDFE3D1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Making Your Policy Dreams Come True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3B0066-6B58-6F8D-8BFC-DD33412AC5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rgbClr val="002060"/>
                </a:solidFill>
              </a:rPr>
              <a:t>Nothing in this presentation should be interpreted as condoning an assessment of the child support program without the primary focus being on the program’s services to its customers.</a:t>
            </a:r>
          </a:p>
          <a:p>
            <a:pPr marL="0" indent="0">
              <a:buNone/>
            </a:pPr>
            <a:endParaRPr lang="en-US" sz="3200" dirty="0">
              <a:solidFill>
                <a:srgbClr val="002060"/>
              </a:solidFill>
            </a:endParaRPr>
          </a:p>
          <a:p>
            <a:r>
              <a:rPr lang="en-US" sz="3200" dirty="0">
                <a:solidFill>
                  <a:srgbClr val="002060"/>
                </a:solidFill>
              </a:rPr>
              <a:t>This session is intended to discuss potential challenges that need to be overcome to obtain support from stakeholders that is necessary to modernize your child support caseload</a:t>
            </a:r>
          </a:p>
        </p:txBody>
      </p:sp>
    </p:spTree>
    <p:extLst>
      <p:ext uri="{BB962C8B-B14F-4D97-AF65-F5344CB8AC3E}">
        <p14:creationId xmlns:p14="http://schemas.microsoft.com/office/powerpoint/2010/main" val="38933051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3BB439-3A59-E41E-BFBB-23D91BC605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93C30-1EA8-AC4B-D9CB-18DD7A7D8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What Is</a:t>
            </a:r>
            <a:r>
              <a:rPr lang="en-US" b="1" baseline="0" dirty="0">
                <a:solidFill>
                  <a:srgbClr val="002060"/>
                </a:solidFill>
              </a:rPr>
              <a:t> A Modernized Caseload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61A880-5898-B64A-0B28-4A175A53E8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5662"/>
            <a:ext cx="10515600" cy="50232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Serving</a:t>
            </a:r>
            <a:r>
              <a:rPr lang="en-US" baseline="0" dirty="0">
                <a:solidFill>
                  <a:srgbClr val="002060"/>
                </a:solidFill>
              </a:rPr>
              <a:t> people who need and want our services</a:t>
            </a:r>
          </a:p>
          <a:p>
            <a:r>
              <a:rPr lang="en-US" dirty="0">
                <a:solidFill>
                  <a:srgbClr val="002060"/>
                </a:solidFill>
              </a:rPr>
              <a:t>Making it easy to </a:t>
            </a:r>
            <a:r>
              <a:rPr lang="en-US" baseline="0" dirty="0">
                <a:solidFill>
                  <a:srgbClr val="002060"/>
                </a:solidFill>
              </a:rPr>
              <a:t>begin receiving services</a:t>
            </a:r>
          </a:p>
          <a:p>
            <a:r>
              <a:rPr lang="en-US" dirty="0">
                <a:solidFill>
                  <a:srgbClr val="002060"/>
                </a:solidFill>
              </a:rPr>
              <a:t>Receiving appropriate referrals only, with minimal cooperation requirements</a:t>
            </a:r>
          </a:p>
          <a:p>
            <a:r>
              <a:rPr lang="en-US" dirty="0">
                <a:solidFill>
                  <a:srgbClr val="002060"/>
                </a:solidFill>
              </a:rPr>
              <a:t>Disbursing a</a:t>
            </a:r>
            <a:r>
              <a:rPr lang="en-US" baseline="0" dirty="0">
                <a:solidFill>
                  <a:srgbClr val="002060"/>
                </a:solidFill>
              </a:rPr>
              <a:t>ll</a:t>
            </a:r>
            <a:r>
              <a:rPr lang="en-US" dirty="0">
                <a:solidFill>
                  <a:srgbClr val="002060"/>
                </a:solidFill>
              </a:rPr>
              <a:t> child support collections for the benefit of the child</a:t>
            </a:r>
          </a:p>
          <a:p>
            <a:r>
              <a:rPr lang="en-US" dirty="0">
                <a:solidFill>
                  <a:srgbClr val="002060"/>
                </a:solidFill>
              </a:rPr>
              <a:t>Spending staff time doing the right things</a:t>
            </a:r>
          </a:p>
          <a:p>
            <a:pPr lvl="1"/>
            <a:r>
              <a:rPr lang="en-US" dirty="0">
                <a:solidFill>
                  <a:srgbClr val="002060"/>
                </a:solidFill>
              </a:rPr>
              <a:t>Proactive case closing</a:t>
            </a:r>
          </a:p>
          <a:p>
            <a:pPr lvl="1"/>
            <a:r>
              <a:rPr lang="en-US" dirty="0">
                <a:solidFill>
                  <a:srgbClr val="002060"/>
                </a:solidFill>
              </a:rPr>
              <a:t>Management of workloads</a:t>
            </a:r>
          </a:p>
          <a:p>
            <a:pPr lvl="1"/>
            <a:r>
              <a:rPr lang="en-US" dirty="0">
                <a:solidFill>
                  <a:srgbClr val="002060"/>
                </a:solidFill>
              </a:rPr>
              <a:t>Automating the </a:t>
            </a:r>
            <a:r>
              <a:rPr lang="en-US" u="sng" dirty="0">
                <a:solidFill>
                  <a:srgbClr val="002060"/>
                </a:solidFill>
              </a:rPr>
              <a:t>right</a:t>
            </a:r>
            <a:r>
              <a:rPr lang="en-US" dirty="0">
                <a:solidFill>
                  <a:srgbClr val="002060"/>
                </a:solidFill>
              </a:rPr>
              <a:t> things</a:t>
            </a:r>
          </a:p>
          <a:p>
            <a:pPr lvl="1"/>
            <a:r>
              <a:rPr lang="en-US" dirty="0">
                <a:solidFill>
                  <a:srgbClr val="002060"/>
                </a:solidFill>
              </a:rPr>
              <a:t>Employer Outreach</a:t>
            </a:r>
          </a:p>
          <a:p>
            <a:r>
              <a:rPr lang="en-US" dirty="0">
                <a:solidFill>
                  <a:srgbClr val="002060"/>
                </a:solidFill>
              </a:rPr>
              <a:t>Addressing root causes of nonpayment</a:t>
            </a:r>
          </a:p>
          <a:p>
            <a:endParaRPr lang="en-US" baseline="0" dirty="0">
              <a:solidFill>
                <a:srgbClr val="00206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87393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88E52A3-A6C4-9BA0-A2CC-A8039498B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DA920D3-7D3F-FE29-8A70-D2269FB700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28863"/>
            <a:ext cx="10515600" cy="1412226"/>
          </a:xfrm>
        </p:spPr>
        <p:txBody>
          <a:bodyPr anchor="ctr">
            <a:normAutofit/>
          </a:bodyPr>
          <a:lstStyle/>
          <a:p>
            <a:pPr algn="ctr"/>
            <a:r>
              <a:rPr lang="en-US" sz="6600" b="1" dirty="0">
                <a:solidFill>
                  <a:srgbClr val="002060"/>
                </a:solidFill>
              </a:rPr>
              <a:t>My Caseload is Declining</a:t>
            </a:r>
          </a:p>
        </p:txBody>
      </p:sp>
    </p:spTree>
    <p:extLst>
      <p:ext uri="{BB962C8B-B14F-4D97-AF65-F5344CB8AC3E}">
        <p14:creationId xmlns:p14="http://schemas.microsoft.com/office/powerpoint/2010/main" val="37385551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0A818C-566F-055C-34E8-529DDFCB09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592479-3097-8805-CED2-A83BF1D5D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National Caseload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E7A95F-5451-A441-DC23-6009E0C3F8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09989"/>
            <a:ext cx="10515600" cy="5082886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002060"/>
                </a:solidFill>
              </a:rPr>
              <a:t>12% drop in open IV-D caseload from 2020 to 2024</a:t>
            </a:r>
          </a:p>
          <a:p>
            <a:pPr lvl="1"/>
            <a:r>
              <a:rPr lang="en-US" sz="2800" dirty="0">
                <a:solidFill>
                  <a:srgbClr val="002060"/>
                </a:solidFill>
              </a:rPr>
              <a:t>21% drop in current assistance cases</a:t>
            </a:r>
          </a:p>
          <a:p>
            <a:pPr lvl="1"/>
            <a:r>
              <a:rPr lang="en-US" sz="2800" dirty="0">
                <a:solidFill>
                  <a:srgbClr val="002060"/>
                </a:solidFill>
              </a:rPr>
              <a:t>18% drop in former assistance cases</a:t>
            </a:r>
          </a:p>
          <a:p>
            <a:pPr lvl="1"/>
            <a:r>
              <a:rPr lang="en-US" sz="2800" dirty="0">
                <a:solidFill>
                  <a:srgbClr val="002060"/>
                </a:solidFill>
              </a:rPr>
              <a:t>5.5% drop in never assistance cases</a:t>
            </a:r>
          </a:p>
          <a:p>
            <a:r>
              <a:rPr lang="en-US" sz="3200" dirty="0">
                <a:solidFill>
                  <a:srgbClr val="002060"/>
                </a:solidFill>
              </a:rPr>
              <a:t>23% decline in cases with a collection – 60.4% down from 69%</a:t>
            </a:r>
          </a:p>
          <a:p>
            <a:r>
              <a:rPr lang="en-US" sz="3200" dirty="0">
                <a:solidFill>
                  <a:srgbClr val="002060"/>
                </a:solidFill>
              </a:rPr>
              <a:t>12.5% decline in cases with order established – 86.5% in 2024 down from 87.2% in 2020</a:t>
            </a:r>
          </a:p>
          <a:p>
            <a:r>
              <a:rPr lang="en-US" sz="3200" dirty="0">
                <a:solidFill>
                  <a:srgbClr val="002060"/>
                </a:solidFill>
              </a:rPr>
              <a:t>Established 40,000 fewer orders in 2024 (581,042) than in 2020 – 6.5% reduction</a:t>
            </a:r>
          </a:p>
        </p:txBody>
      </p:sp>
    </p:spTree>
    <p:extLst>
      <p:ext uri="{BB962C8B-B14F-4D97-AF65-F5344CB8AC3E}">
        <p14:creationId xmlns:p14="http://schemas.microsoft.com/office/powerpoint/2010/main" val="10051644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F07366-ABFB-2950-9B0D-D7815EF82A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04D0B0-61D4-5313-F27A-CB5417860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National Caseload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ECA177-5DC6-9AC3-A79A-09E8B34DAD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09989"/>
            <a:ext cx="10515600" cy="5082886"/>
          </a:xfrm>
        </p:spPr>
        <p:txBody>
          <a:bodyPr>
            <a:normAutofit fontScale="92500"/>
          </a:bodyPr>
          <a:lstStyle/>
          <a:p>
            <a:r>
              <a:rPr lang="en-US" sz="3200" dirty="0">
                <a:solidFill>
                  <a:srgbClr val="002060"/>
                </a:solidFill>
              </a:rPr>
              <a:t>1.8% fewer FTE in 2024 (48,192) than in 2020</a:t>
            </a:r>
          </a:p>
          <a:p>
            <a:r>
              <a:rPr lang="en-US" sz="3200" dirty="0">
                <a:solidFill>
                  <a:srgbClr val="002060"/>
                </a:solidFill>
              </a:rPr>
              <a:t>Program administrative costs increased were 10.5% higher in 2024 than in 2020.</a:t>
            </a:r>
          </a:p>
          <a:p>
            <a:r>
              <a:rPr lang="en-US" sz="3200" dirty="0">
                <a:solidFill>
                  <a:srgbClr val="002060"/>
                </a:solidFill>
              </a:rPr>
              <a:t>Collections in 2024 were the lowest of any year since 2010</a:t>
            </a:r>
          </a:p>
          <a:p>
            <a:r>
              <a:rPr lang="en-US" sz="3200" dirty="0">
                <a:solidFill>
                  <a:srgbClr val="002060"/>
                </a:solidFill>
              </a:rPr>
              <a:t>2024 national cost effectiveness $4.24 - $5.51 in 2020</a:t>
            </a:r>
          </a:p>
          <a:p>
            <a:r>
              <a:rPr lang="en-US" sz="3200" dirty="0">
                <a:solidFill>
                  <a:srgbClr val="002060"/>
                </a:solidFill>
              </a:rPr>
              <a:t>$115.73 billion in unpaid support, $26.65 billion in collections</a:t>
            </a:r>
          </a:p>
          <a:p>
            <a:r>
              <a:rPr lang="en-US" sz="3200" dirty="0">
                <a:solidFill>
                  <a:srgbClr val="002060"/>
                </a:solidFill>
              </a:rPr>
              <a:t>$30.92 billion current due, $20.18 billion current collected</a:t>
            </a:r>
          </a:p>
          <a:p>
            <a:r>
              <a:rPr lang="en-US" sz="3200" dirty="0">
                <a:solidFill>
                  <a:srgbClr val="002060"/>
                </a:solidFill>
              </a:rPr>
              <a:t>$10.74 billion not collected as current, $7.47 billion collected in arrears</a:t>
            </a:r>
          </a:p>
        </p:txBody>
      </p:sp>
    </p:spTree>
    <p:extLst>
      <p:ext uri="{BB962C8B-B14F-4D97-AF65-F5344CB8AC3E}">
        <p14:creationId xmlns:p14="http://schemas.microsoft.com/office/powerpoint/2010/main" val="15457271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D79486-C9B5-79C1-9AE3-588BEAF358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80CF5B-BF1B-C34F-C0D3-CDA9C47545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Appropriate Referrals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F0C544-4EF4-1AFD-FCCF-059D872C5F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rgbClr val="002060"/>
                </a:solidFill>
              </a:rPr>
              <a:t>TANF – </a:t>
            </a:r>
            <a:r>
              <a:rPr lang="en-US" sz="3200" dirty="0">
                <a:solidFill>
                  <a:srgbClr val="002060"/>
                </a:solidFill>
                <a:hlinkClick r:id="rId4"/>
              </a:rPr>
              <a:t>01/16/2025</a:t>
            </a:r>
            <a:endParaRPr lang="en-US" sz="3200" dirty="0">
              <a:solidFill>
                <a:srgbClr val="002060"/>
              </a:solidFill>
            </a:endParaRPr>
          </a:p>
          <a:p>
            <a:r>
              <a:rPr lang="en-US" sz="3200" dirty="0">
                <a:solidFill>
                  <a:srgbClr val="002060"/>
                </a:solidFill>
              </a:rPr>
              <a:t>Foster Care – </a:t>
            </a:r>
            <a:r>
              <a:rPr lang="en-US" sz="3200" dirty="0">
                <a:solidFill>
                  <a:srgbClr val="002060"/>
                </a:solidFill>
                <a:hlinkClick r:id="rId5"/>
              </a:rPr>
              <a:t>07/29/2022</a:t>
            </a:r>
            <a:r>
              <a:rPr lang="en-US" sz="3200" dirty="0">
                <a:solidFill>
                  <a:srgbClr val="002060"/>
                </a:solidFill>
              </a:rPr>
              <a:t>, </a:t>
            </a:r>
            <a:r>
              <a:rPr lang="en-US" sz="3200" dirty="0">
                <a:solidFill>
                  <a:srgbClr val="002060"/>
                </a:solidFill>
                <a:hlinkClick r:id="rId6"/>
              </a:rPr>
              <a:t>09/06/2007</a:t>
            </a:r>
            <a:endParaRPr lang="en-US" sz="3200" dirty="0">
              <a:solidFill>
                <a:srgbClr val="002060"/>
              </a:solidFill>
            </a:endParaRPr>
          </a:p>
          <a:p>
            <a:r>
              <a:rPr lang="en-US" sz="3200" dirty="0">
                <a:solidFill>
                  <a:srgbClr val="002060"/>
                </a:solidFill>
              </a:rPr>
              <a:t>Medicaid – </a:t>
            </a:r>
            <a:r>
              <a:rPr lang="en-US" sz="3200" dirty="0">
                <a:solidFill>
                  <a:srgbClr val="002060"/>
                </a:solidFill>
                <a:hlinkClick r:id="rId7"/>
              </a:rPr>
              <a:t>03/13/2014</a:t>
            </a:r>
            <a:endParaRPr lang="en-US" sz="3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58840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6054C16-1F1E-4380-9C8F-F24C867B7E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548F73-96E3-0D06-76CD-DC94522845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Case Closure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96B4BE-0265-8DD9-438F-3B120844B0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rgbClr val="002060"/>
                </a:solidFill>
              </a:rPr>
              <a:t>2016 Modernization Rule – </a:t>
            </a:r>
            <a:r>
              <a:rPr lang="en-US" sz="3600" dirty="0">
                <a:solidFill>
                  <a:srgbClr val="002060"/>
                </a:solidFill>
                <a:hlinkClick r:id="rId3"/>
              </a:rPr>
              <a:t>45 CFR 303.11</a:t>
            </a:r>
            <a:endParaRPr lang="en-US" sz="3600" dirty="0">
              <a:solidFill>
                <a:srgbClr val="002060"/>
              </a:solidFill>
            </a:endParaRPr>
          </a:p>
          <a:p>
            <a:pPr lvl="1"/>
            <a:r>
              <a:rPr lang="en-US" sz="3200" dirty="0">
                <a:solidFill>
                  <a:srgbClr val="002060"/>
                </a:solidFill>
              </a:rPr>
              <a:t>Tribal transfer</a:t>
            </a:r>
          </a:p>
          <a:p>
            <a:pPr lvl="1"/>
            <a:r>
              <a:rPr lang="en-US" sz="3200" dirty="0">
                <a:solidFill>
                  <a:srgbClr val="002060"/>
                </a:solidFill>
              </a:rPr>
              <a:t>Shortened closure times for missing parents</a:t>
            </a:r>
          </a:p>
          <a:p>
            <a:pPr lvl="1"/>
            <a:r>
              <a:rPr lang="en-US" sz="3200" dirty="0">
                <a:solidFill>
                  <a:srgbClr val="002060"/>
                </a:solidFill>
              </a:rPr>
              <a:t>SSI/SSDI</a:t>
            </a:r>
          </a:p>
          <a:p>
            <a:pPr lvl="1"/>
            <a:r>
              <a:rPr lang="en-US" sz="3200" dirty="0">
                <a:solidFill>
                  <a:srgbClr val="002060"/>
                </a:solidFill>
              </a:rPr>
              <a:t>Long-term care with no income or assets</a:t>
            </a:r>
          </a:p>
          <a:p>
            <a:pPr lvl="1"/>
            <a:r>
              <a:rPr lang="en-US" sz="3200" dirty="0">
                <a:solidFill>
                  <a:srgbClr val="002060"/>
                </a:solidFill>
              </a:rPr>
              <a:t>Inappropriate Referrals</a:t>
            </a:r>
          </a:p>
          <a:p>
            <a:pPr lvl="1"/>
            <a:r>
              <a:rPr lang="en-US" sz="3200" dirty="0">
                <a:solidFill>
                  <a:srgbClr val="002060"/>
                </a:solidFill>
              </a:rPr>
              <a:t>No current support and all arrears assigned</a:t>
            </a:r>
          </a:p>
        </p:txBody>
      </p:sp>
    </p:spTree>
    <p:extLst>
      <p:ext uri="{BB962C8B-B14F-4D97-AF65-F5344CB8AC3E}">
        <p14:creationId xmlns:p14="http://schemas.microsoft.com/office/powerpoint/2010/main" val="31803878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2BFC266-B2AC-F6AB-4763-A7C9AB92D4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DD4AFC-6B2E-781A-0A52-DFB461A08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Applications for Services</a:t>
            </a:r>
          </a:p>
        </p:txBody>
      </p:sp>
    </p:spTree>
    <p:extLst>
      <p:ext uri="{BB962C8B-B14F-4D97-AF65-F5344CB8AC3E}">
        <p14:creationId xmlns:p14="http://schemas.microsoft.com/office/powerpoint/2010/main" val="26266738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A8A137F-52B2-D71D-8FB1-A8F652E8C9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ABBEFF-4CB0-76ED-D237-8DA74E97A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Targeted Marketing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EE96CC-2241-7464-2C42-27DD0E1F63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02060"/>
                </a:solidFill>
              </a:rPr>
              <a:t>Where do you find low-income single-parent families?</a:t>
            </a:r>
          </a:p>
          <a:p>
            <a:pPr lvl="1"/>
            <a:r>
              <a:rPr lang="en-US" dirty="0">
                <a:solidFill>
                  <a:srgbClr val="002060"/>
                </a:solidFill>
              </a:rPr>
              <a:t>Medicaid</a:t>
            </a:r>
          </a:p>
          <a:p>
            <a:pPr lvl="1"/>
            <a:r>
              <a:rPr lang="en-US" dirty="0">
                <a:solidFill>
                  <a:srgbClr val="002060"/>
                </a:solidFill>
              </a:rPr>
              <a:t>SNAP</a:t>
            </a:r>
          </a:p>
          <a:p>
            <a:pPr lvl="1"/>
            <a:r>
              <a:rPr lang="en-US" dirty="0">
                <a:solidFill>
                  <a:srgbClr val="002060"/>
                </a:solidFill>
              </a:rPr>
              <a:t>Low-income child care</a:t>
            </a:r>
          </a:p>
          <a:p>
            <a:r>
              <a:rPr lang="en-US" dirty="0">
                <a:solidFill>
                  <a:srgbClr val="002060"/>
                </a:solidFill>
              </a:rPr>
              <a:t>Build </a:t>
            </a:r>
            <a:r>
              <a:rPr lang="en-US" u="sng" dirty="0">
                <a:solidFill>
                  <a:srgbClr val="002060"/>
                </a:solidFill>
              </a:rPr>
              <a:t>voluntary</a:t>
            </a:r>
            <a:r>
              <a:rPr lang="en-US" dirty="0">
                <a:solidFill>
                  <a:srgbClr val="002060"/>
                </a:solidFill>
              </a:rPr>
              <a:t> referral processes</a:t>
            </a:r>
          </a:p>
          <a:p>
            <a:r>
              <a:rPr lang="en-US" dirty="0">
                <a:solidFill>
                  <a:srgbClr val="002060"/>
                </a:solidFill>
              </a:rPr>
              <a:t>Leverage opt-out rather than opt-in for referrals</a:t>
            </a:r>
          </a:p>
          <a:p>
            <a:r>
              <a:rPr lang="en-US" dirty="0">
                <a:solidFill>
                  <a:srgbClr val="002060"/>
                </a:solidFill>
              </a:rPr>
              <a:t>Streamline applications</a:t>
            </a:r>
          </a:p>
          <a:p>
            <a:r>
              <a:rPr lang="en-US" dirty="0">
                <a:solidFill>
                  <a:srgbClr val="002060"/>
                </a:solidFill>
              </a:rPr>
              <a:t>Market to parents who pay support?</a:t>
            </a:r>
          </a:p>
        </p:txBody>
      </p:sp>
    </p:spTree>
    <p:extLst>
      <p:ext uri="{BB962C8B-B14F-4D97-AF65-F5344CB8AC3E}">
        <p14:creationId xmlns:p14="http://schemas.microsoft.com/office/powerpoint/2010/main" val="28970968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5E39E71-A66E-DAE9-717B-0E93A54CC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DE097A1-1EA5-1605-D9E7-50EBBB5518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1328" y="3237621"/>
            <a:ext cx="10515600" cy="1412226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en-US" sz="6600" b="1" dirty="0">
                <a:solidFill>
                  <a:srgbClr val="002060"/>
                </a:solidFill>
              </a:rPr>
              <a:t>How Do I Afford To Give Up Assigned Collections</a:t>
            </a:r>
          </a:p>
        </p:txBody>
      </p:sp>
    </p:spTree>
    <p:extLst>
      <p:ext uri="{BB962C8B-B14F-4D97-AF65-F5344CB8AC3E}">
        <p14:creationId xmlns:p14="http://schemas.microsoft.com/office/powerpoint/2010/main" val="18807283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7F15B4-FB2C-2565-F844-05D07C8848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7A8520-2815-03CD-2395-78CB2F81E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Collections of Assigned Support – TANF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ECEA75-ACCC-FC71-873A-9715B66DA8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32671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Retention from current assistance – recoupment from former assistance</a:t>
            </a:r>
          </a:p>
          <a:p>
            <a:pPr marL="0" indent="0">
              <a:buNone/>
            </a:pPr>
            <a:endParaRPr lang="en-US" dirty="0">
              <a:solidFill>
                <a:srgbClr val="002060"/>
              </a:solidFill>
            </a:endParaRPr>
          </a:p>
          <a:p>
            <a:pPr marL="1828800" lvl="4" indent="0">
              <a:buNone/>
            </a:pPr>
            <a:r>
              <a:rPr lang="en-US" sz="4000" dirty="0">
                <a:solidFill>
                  <a:srgbClr val="002060"/>
                </a:solidFill>
              </a:rPr>
              <a:t>WHO WILL MISS THE MONEY?</a:t>
            </a:r>
          </a:p>
          <a:p>
            <a:endParaRPr lang="en-US" dirty="0">
              <a:solidFill>
                <a:srgbClr val="002060"/>
              </a:solidFill>
            </a:endParaRPr>
          </a:p>
          <a:p>
            <a:r>
              <a:rPr lang="en-US" dirty="0">
                <a:solidFill>
                  <a:srgbClr val="002060"/>
                </a:solidFill>
              </a:rPr>
              <a:t>TANF</a:t>
            </a:r>
          </a:p>
          <a:p>
            <a:r>
              <a:rPr lang="en-US" dirty="0">
                <a:solidFill>
                  <a:srgbClr val="002060"/>
                </a:solidFill>
              </a:rPr>
              <a:t>Child Support</a:t>
            </a:r>
          </a:p>
          <a:p>
            <a:r>
              <a:rPr lang="en-US" dirty="0">
                <a:solidFill>
                  <a:srgbClr val="002060"/>
                </a:solidFill>
              </a:rPr>
              <a:t>State General Fund</a:t>
            </a:r>
          </a:p>
        </p:txBody>
      </p:sp>
    </p:spTree>
    <p:extLst>
      <p:ext uri="{BB962C8B-B14F-4D97-AF65-F5344CB8AC3E}">
        <p14:creationId xmlns:p14="http://schemas.microsoft.com/office/powerpoint/2010/main" val="40397375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88E43FE-92E0-09BC-B9DC-AFC29FAE57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090195-33E1-91EB-4DB7-9BF819E52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Selling the Appropriations Committee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DA7589-027C-3D5E-B35F-B68B648AF3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37500"/>
            <a:ext cx="10515600" cy="5192692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002060"/>
                </a:solidFill>
              </a:rPr>
              <a:t>$0.19 cost avoided per $1.00 paid to families</a:t>
            </a:r>
          </a:p>
          <a:p>
            <a:r>
              <a:rPr lang="en-US" sz="3200" dirty="0">
                <a:solidFill>
                  <a:srgbClr val="002060"/>
                </a:solidFill>
              </a:rPr>
              <a:t>$4.32 cost effectiveness with 66% federal cost participation</a:t>
            </a:r>
          </a:p>
          <a:p>
            <a:r>
              <a:rPr lang="en-US" sz="3200" dirty="0">
                <a:solidFill>
                  <a:srgbClr val="002060"/>
                </a:solidFill>
              </a:rPr>
              <a:t>More than $12.70 disbursed for each $1.00 in state funds spent on IV-D program </a:t>
            </a:r>
          </a:p>
          <a:p>
            <a:r>
              <a:rPr lang="en-US" sz="3200" dirty="0">
                <a:solidFill>
                  <a:srgbClr val="002060"/>
                </a:solidFill>
              </a:rPr>
              <a:t>$1.00 in state IV-D expense = $2.41 in cost avoided</a:t>
            </a:r>
          </a:p>
          <a:p>
            <a:r>
              <a:rPr lang="en-US" sz="3200" dirty="0">
                <a:solidFill>
                  <a:srgbClr val="002060"/>
                </a:solidFill>
              </a:rPr>
              <a:t>Don’t forget savings from administrative simplification</a:t>
            </a:r>
          </a:p>
          <a:p>
            <a:r>
              <a:rPr lang="en-US" sz="3200" dirty="0">
                <a:solidFill>
                  <a:srgbClr val="002060"/>
                </a:solidFill>
              </a:rPr>
              <a:t>Revise projected need for TANF program in budget estimates</a:t>
            </a:r>
          </a:p>
        </p:txBody>
      </p:sp>
    </p:spTree>
    <p:extLst>
      <p:ext uri="{BB962C8B-B14F-4D97-AF65-F5344CB8AC3E}">
        <p14:creationId xmlns:p14="http://schemas.microsoft.com/office/powerpoint/2010/main" val="18522159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298B6DF-EDB2-A541-99F5-0C3E2CD7E5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1ACFD-485E-1B29-AD70-B8F1DEA00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How Well Do You Know Distribution?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2835E8-09F2-CD17-1E09-9FF757E78B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3200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US" sz="3200" dirty="0">
                <a:solidFill>
                  <a:srgbClr val="002060"/>
                </a:solidFill>
              </a:rPr>
              <a:t>True or False: In a former assistance case, if a state pays the family more than $100 per child or $200 per family on assigned support, the state must reimburse the federal government for its share of the difference?</a:t>
            </a:r>
          </a:p>
        </p:txBody>
      </p:sp>
    </p:spTree>
    <p:extLst>
      <p:ext uri="{BB962C8B-B14F-4D97-AF65-F5344CB8AC3E}">
        <p14:creationId xmlns:p14="http://schemas.microsoft.com/office/powerpoint/2010/main" val="4254355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4B6C40-6E33-CC1C-CB94-D62D35F97A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8F343E-4F13-8BD3-0D5E-8C158E79D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How Well Do You Know Distribution?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031A47-E6AE-8D31-7EEE-98A54716A5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3200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US" sz="3200" dirty="0">
                <a:solidFill>
                  <a:srgbClr val="002060"/>
                </a:solidFill>
              </a:rPr>
              <a:t>True or False: In a current assistance case, if a state pays the family more than $100 per child or $200 per family on assigned support, the state must pay additional state money to the federal government for its share of the difference?</a:t>
            </a:r>
          </a:p>
        </p:txBody>
      </p:sp>
    </p:spTree>
    <p:extLst>
      <p:ext uri="{BB962C8B-B14F-4D97-AF65-F5344CB8AC3E}">
        <p14:creationId xmlns:p14="http://schemas.microsoft.com/office/powerpoint/2010/main" val="12975147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EAEA58-849F-E16E-73AF-45FE06C308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5E737AA-EE51-15BE-CEB9-1C66CBEF41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28863"/>
            <a:ext cx="10515600" cy="1412226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en-US" sz="6600" b="1" dirty="0">
                <a:solidFill>
                  <a:srgbClr val="002060"/>
                </a:solidFill>
              </a:rPr>
              <a:t>Applications or Voluntary Referrals?</a:t>
            </a:r>
          </a:p>
        </p:txBody>
      </p:sp>
    </p:spTree>
    <p:extLst>
      <p:ext uri="{BB962C8B-B14F-4D97-AF65-F5344CB8AC3E}">
        <p14:creationId xmlns:p14="http://schemas.microsoft.com/office/powerpoint/2010/main" val="35282811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B32A392-5589-10BD-E7A1-B3826A1B5D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44851-27BE-E584-E240-A0826738E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Impact On Incentives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D4D566-4E73-4C85-12A1-75FB6A3A04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rgbClr val="002060"/>
                </a:solidFill>
              </a:rPr>
              <a:t>Collection base</a:t>
            </a:r>
          </a:p>
          <a:p>
            <a:pPr lvl="1"/>
            <a:r>
              <a:rPr lang="en-US" sz="3200" dirty="0">
                <a:solidFill>
                  <a:srgbClr val="002060"/>
                </a:solidFill>
              </a:rPr>
              <a:t>Selective referrals will reduce caseload and total collections</a:t>
            </a:r>
          </a:p>
          <a:p>
            <a:pPr lvl="1"/>
            <a:r>
              <a:rPr lang="en-US" sz="3200" dirty="0">
                <a:solidFill>
                  <a:srgbClr val="002060"/>
                </a:solidFill>
              </a:rPr>
              <a:t>Doubling of collections in current and former assistance cases will be severely reduced if not eliminated</a:t>
            </a:r>
          </a:p>
          <a:p>
            <a:r>
              <a:rPr lang="en-US" sz="3600" dirty="0">
                <a:solidFill>
                  <a:srgbClr val="002060"/>
                </a:solidFill>
              </a:rPr>
              <a:t>How will you live with the missing money?</a:t>
            </a:r>
          </a:p>
        </p:txBody>
      </p:sp>
    </p:spTree>
    <p:extLst>
      <p:ext uri="{BB962C8B-B14F-4D97-AF65-F5344CB8AC3E}">
        <p14:creationId xmlns:p14="http://schemas.microsoft.com/office/powerpoint/2010/main" val="5365446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A00B418-BC70-E038-634F-7E4F298AFE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8380B-277C-28E1-D1D5-326D03889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Assign or Unassign?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5177BE-BB15-D43B-8EB8-261141035C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rgbClr val="002060"/>
                </a:solidFill>
              </a:rPr>
              <a:t>The fact support is assigned does not prevent the state from disbursing it to someone else</a:t>
            </a:r>
          </a:p>
          <a:p>
            <a:r>
              <a:rPr lang="en-US" sz="3200" dirty="0">
                <a:solidFill>
                  <a:srgbClr val="002060"/>
                </a:solidFill>
              </a:rPr>
              <a:t>Simplification of recordkeeping</a:t>
            </a:r>
          </a:p>
          <a:p>
            <a:r>
              <a:rPr lang="en-US" sz="3200" dirty="0">
                <a:solidFill>
                  <a:srgbClr val="002060"/>
                </a:solidFill>
              </a:rPr>
              <a:t>UDC</a:t>
            </a:r>
          </a:p>
          <a:p>
            <a:r>
              <a:rPr lang="en-US" sz="3200" dirty="0">
                <a:solidFill>
                  <a:srgbClr val="002060"/>
                </a:solidFill>
              </a:rPr>
              <a:t>Money follows the child</a:t>
            </a:r>
          </a:p>
          <a:p>
            <a:r>
              <a:rPr lang="en-US" sz="3200" dirty="0">
                <a:solidFill>
                  <a:srgbClr val="002060"/>
                </a:solidFill>
              </a:rPr>
              <a:t>Case closure</a:t>
            </a:r>
          </a:p>
          <a:p>
            <a:pPr lvl="1"/>
            <a:r>
              <a:rPr lang="en-US" sz="2800" dirty="0">
                <a:solidFill>
                  <a:srgbClr val="002060"/>
                </a:solidFill>
              </a:rPr>
              <a:t>“There is no longer a current support order and all arrearages in the case are assigned to the State” 45 CFR 303.11(b)(2)</a:t>
            </a:r>
          </a:p>
        </p:txBody>
      </p:sp>
    </p:spTree>
    <p:extLst>
      <p:ext uri="{BB962C8B-B14F-4D97-AF65-F5344CB8AC3E}">
        <p14:creationId xmlns:p14="http://schemas.microsoft.com/office/powerpoint/2010/main" val="34948009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CAFC793-27D2-2A9E-546D-11E9A54922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6C64C56-67BB-2304-B1E0-DE8D014C31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28863"/>
            <a:ext cx="10515600" cy="1412226"/>
          </a:xfrm>
        </p:spPr>
        <p:txBody>
          <a:bodyPr anchor="ctr">
            <a:normAutofit/>
          </a:bodyPr>
          <a:lstStyle/>
          <a:p>
            <a:pPr algn="ctr"/>
            <a:r>
              <a:rPr lang="en-US" sz="6600" b="1" dirty="0">
                <a:solidFill>
                  <a:srgbClr val="002060"/>
                </a:solidFill>
              </a:rPr>
              <a:t>Managing With Less</a:t>
            </a:r>
          </a:p>
        </p:txBody>
      </p:sp>
    </p:spTree>
    <p:extLst>
      <p:ext uri="{BB962C8B-B14F-4D97-AF65-F5344CB8AC3E}">
        <p14:creationId xmlns:p14="http://schemas.microsoft.com/office/powerpoint/2010/main" val="17771640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904BD7-7E05-6B70-5D94-075B86E6E7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4CE1FA-C8D7-0F74-E718-B301C1928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Balancing Budget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C99E40-A52C-7D78-F72F-7475F72637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rgbClr val="002060"/>
                </a:solidFill>
              </a:rPr>
              <a:t>Increased state funding</a:t>
            </a:r>
          </a:p>
          <a:p>
            <a:r>
              <a:rPr lang="en-US" sz="3600" dirty="0">
                <a:solidFill>
                  <a:srgbClr val="002060"/>
                </a:solidFill>
              </a:rPr>
              <a:t>Investing additional incentives to supplement</a:t>
            </a:r>
          </a:p>
          <a:p>
            <a:r>
              <a:rPr lang="en-US" sz="3600" dirty="0">
                <a:solidFill>
                  <a:srgbClr val="002060"/>
                </a:solidFill>
              </a:rPr>
              <a:t>Decreased program cost</a:t>
            </a:r>
          </a:p>
          <a:p>
            <a:pPr lvl="1"/>
            <a:r>
              <a:rPr lang="en-US" sz="3200" dirty="0">
                <a:solidFill>
                  <a:srgbClr val="002060"/>
                </a:solidFill>
              </a:rPr>
              <a:t>Reduce contracted staff</a:t>
            </a:r>
          </a:p>
          <a:p>
            <a:pPr lvl="1"/>
            <a:r>
              <a:rPr lang="en-US" sz="3200" dirty="0">
                <a:solidFill>
                  <a:srgbClr val="002060"/>
                </a:solidFill>
              </a:rPr>
              <a:t>Reduce in-house staff</a:t>
            </a:r>
          </a:p>
          <a:p>
            <a:pPr lvl="1"/>
            <a:r>
              <a:rPr lang="en-US" sz="3200" dirty="0">
                <a:solidFill>
                  <a:srgbClr val="002060"/>
                </a:solidFill>
              </a:rPr>
              <a:t>Reduce office footprints and paper costs</a:t>
            </a:r>
          </a:p>
          <a:p>
            <a:pPr lvl="1"/>
            <a:r>
              <a:rPr lang="en-US" sz="3200" dirty="0">
                <a:solidFill>
                  <a:srgbClr val="002060"/>
                </a:solidFill>
              </a:rPr>
              <a:t>Increase </a:t>
            </a:r>
            <a:r>
              <a:rPr lang="en-US" sz="3200" u="sng" dirty="0">
                <a:solidFill>
                  <a:srgbClr val="002060"/>
                </a:solidFill>
              </a:rPr>
              <a:t>appropriate</a:t>
            </a:r>
            <a:r>
              <a:rPr lang="en-US" sz="3200" dirty="0">
                <a:solidFill>
                  <a:srgbClr val="002060"/>
                </a:solidFill>
              </a:rPr>
              <a:t> automation</a:t>
            </a:r>
          </a:p>
          <a:p>
            <a:pPr lvl="1"/>
            <a:r>
              <a:rPr lang="en-US" sz="3200" dirty="0">
                <a:solidFill>
                  <a:srgbClr val="002060"/>
                </a:solidFill>
              </a:rPr>
              <a:t>Expanding cost-effective services</a:t>
            </a:r>
          </a:p>
        </p:txBody>
      </p:sp>
    </p:spTree>
    <p:extLst>
      <p:ext uri="{BB962C8B-B14F-4D97-AF65-F5344CB8AC3E}">
        <p14:creationId xmlns:p14="http://schemas.microsoft.com/office/powerpoint/2010/main" val="22374276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AF82D6-A2BC-56FB-0A82-156C8CE298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817BFA-6CF2-020B-1F4C-8E1A7BE7B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Conclusion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AE38BC4-A41E-34DF-DCD5-BDA3560D7E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6600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42263519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A3B39BEE27A9B43B7BA1069317EAA39" ma:contentTypeVersion="1" ma:contentTypeDescription="Create a new document." ma:contentTypeScope="" ma:versionID="4fb80492c3419d45d9e36148a08c998f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55d3c2ff1dfae606d6f8168c38786798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7E534D9B-6C55-402A-A047-78B5E78A5D10}"/>
</file>

<file path=customXml/itemProps2.xml><?xml version="1.0" encoding="utf-8"?>
<ds:datastoreItem xmlns:ds="http://schemas.openxmlformats.org/officeDocument/2006/customXml" ds:itemID="{10208CF4-5A53-4179-9E23-2B7E892EEDFD}"/>
</file>

<file path=customXml/itemProps3.xml><?xml version="1.0" encoding="utf-8"?>
<ds:datastoreItem xmlns:ds="http://schemas.openxmlformats.org/officeDocument/2006/customXml" ds:itemID="{DE9BE150-0BF8-4071-A97B-0A89204E1B61}"/>
</file>

<file path=docProps/app.xml><?xml version="1.0" encoding="utf-8"?>
<Properties xmlns="http://schemas.openxmlformats.org/officeDocument/2006/extended-properties" xmlns:vt="http://schemas.openxmlformats.org/officeDocument/2006/docPropsVTypes">
  <TotalTime>766</TotalTime>
  <Words>824</Words>
  <Application>Microsoft Office PowerPoint</Application>
  <PresentationFormat>Widescreen</PresentationFormat>
  <Paragraphs>128</Paragraphs>
  <Slides>23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Amasis MT Pro</vt:lpstr>
      <vt:lpstr>Aptos</vt:lpstr>
      <vt:lpstr>Aptos Display</vt:lpstr>
      <vt:lpstr>Arial</vt:lpstr>
      <vt:lpstr>Office Theme</vt:lpstr>
      <vt:lpstr>PowerPoint Presentation</vt:lpstr>
      <vt:lpstr>Be Careful What You Wish For</vt:lpstr>
      <vt:lpstr>Topics</vt:lpstr>
      <vt:lpstr>Making Your Policy Dreams Come True</vt:lpstr>
      <vt:lpstr>What Is A Modernized Caseload</vt:lpstr>
      <vt:lpstr>My Caseload is Declining</vt:lpstr>
      <vt:lpstr>National Caseload</vt:lpstr>
      <vt:lpstr>National Caseload</vt:lpstr>
      <vt:lpstr>Appropriate Referrals</vt:lpstr>
      <vt:lpstr>Case Closure</vt:lpstr>
      <vt:lpstr>Applications for Services</vt:lpstr>
      <vt:lpstr>Targeted Marketing</vt:lpstr>
      <vt:lpstr>How Do I Afford To Give Up Assigned Collections</vt:lpstr>
      <vt:lpstr>Collections of Assigned Support – TANF</vt:lpstr>
      <vt:lpstr>Selling the Appropriations Committee</vt:lpstr>
      <vt:lpstr>How Well Do You Know Distribution?</vt:lpstr>
      <vt:lpstr>How Well Do You Know Distribution?</vt:lpstr>
      <vt:lpstr>Applications or Voluntary Referrals?</vt:lpstr>
      <vt:lpstr>Impact On Incentives</vt:lpstr>
      <vt:lpstr>Assign or Unassign?</vt:lpstr>
      <vt:lpstr>Managing With Less</vt:lpstr>
      <vt:lpstr>Balancing Budget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Christina Sanchez</dc:creator>
  <cp:lastModifiedBy>Fleming, Jim C.</cp:lastModifiedBy>
  <cp:revision>22</cp:revision>
  <dcterms:created xsi:type="dcterms:W3CDTF">2025-04-07T19:30:23Z</dcterms:created>
  <dcterms:modified xsi:type="dcterms:W3CDTF">2025-08-17T14:24:43Z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0x0101003A3B39BEE27A9B43B7BA1069317EAA39</vt:lpwstr>
  </property>
</Properties>
</file>