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19.xml" ContentType="application/vnd.openxmlformats-officedocument.presentationml.notesSlide+xml"/>
  <Override PartName="/ppt/slideLayouts/slideLayout2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charts/colors1.xml" ContentType="application/vnd.ms-office.chartcolorstyl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79"/>
  </p:notesMasterIdLst>
  <p:sldIdLst>
    <p:sldId id="257" r:id="rId3"/>
    <p:sldId id="267" r:id="rId4"/>
    <p:sldId id="261" r:id="rId5"/>
    <p:sldId id="266" r:id="rId6"/>
    <p:sldId id="268" r:id="rId7"/>
    <p:sldId id="679" r:id="rId8"/>
    <p:sldId id="463" r:id="rId9"/>
    <p:sldId id="4199" r:id="rId10"/>
    <p:sldId id="4201" r:id="rId11"/>
    <p:sldId id="4202" r:id="rId12"/>
    <p:sldId id="4126" r:id="rId13"/>
    <p:sldId id="4156" r:id="rId14"/>
    <p:sldId id="4157" r:id="rId15"/>
    <p:sldId id="4149" r:id="rId16"/>
    <p:sldId id="4125" r:id="rId17"/>
    <p:sldId id="4155" r:id="rId18"/>
    <p:sldId id="4154" r:id="rId19"/>
    <p:sldId id="4151" r:id="rId20"/>
    <p:sldId id="4152" r:id="rId21"/>
    <p:sldId id="4153" r:id="rId22"/>
    <p:sldId id="4130" r:id="rId23"/>
    <p:sldId id="434" r:id="rId24"/>
    <p:sldId id="381" r:id="rId25"/>
    <p:sldId id="263" r:id="rId26"/>
    <p:sldId id="4121" r:id="rId27"/>
    <p:sldId id="4160" r:id="rId28"/>
    <p:sldId id="4162" r:id="rId29"/>
    <p:sldId id="4163" r:id="rId30"/>
    <p:sldId id="4161" r:id="rId31"/>
    <p:sldId id="4122" r:id="rId32"/>
    <p:sldId id="687" r:id="rId33"/>
    <p:sldId id="4123" r:id="rId34"/>
    <p:sldId id="4128" r:id="rId35"/>
    <p:sldId id="4131" r:id="rId36"/>
    <p:sldId id="4132" r:id="rId37"/>
    <p:sldId id="4133" r:id="rId38"/>
    <p:sldId id="4135" r:id="rId39"/>
    <p:sldId id="4134" r:id="rId40"/>
    <p:sldId id="4136" r:id="rId41"/>
    <p:sldId id="4137" r:id="rId42"/>
    <p:sldId id="4138" r:id="rId43"/>
    <p:sldId id="4139" r:id="rId44"/>
    <p:sldId id="4173" r:id="rId45"/>
    <p:sldId id="4200" r:id="rId46"/>
    <p:sldId id="4140" r:id="rId47"/>
    <p:sldId id="4141" r:id="rId48"/>
    <p:sldId id="4193" r:id="rId49"/>
    <p:sldId id="4142" r:id="rId50"/>
    <p:sldId id="4195" r:id="rId51"/>
    <p:sldId id="4196" r:id="rId52"/>
    <p:sldId id="4194" r:id="rId53"/>
    <p:sldId id="4177" r:id="rId54"/>
    <p:sldId id="4197" r:id="rId55"/>
    <p:sldId id="4198" r:id="rId56"/>
    <p:sldId id="4179" r:id="rId57"/>
    <p:sldId id="4144" r:id="rId58"/>
    <p:sldId id="4145" r:id="rId59"/>
    <p:sldId id="4143" r:id="rId60"/>
    <p:sldId id="4203" r:id="rId61"/>
    <p:sldId id="4112" r:id="rId62"/>
    <p:sldId id="4114" r:id="rId63"/>
    <p:sldId id="4115" r:id="rId64"/>
    <p:sldId id="4170" r:id="rId65"/>
    <p:sldId id="4169" r:id="rId66"/>
    <p:sldId id="4111" r:id="rId67"/>
    <p:sldId id="467" r:id="rId68"/>
    <p:sldId id="473" r:id="rId69"/>
    <p:sldId id="4171" r:id="rId70"/>
    <p:sldId id="4186" r:id="rId71"/>
    <p:sldId id="4100" r:id="rId72"/>
    <p:sldId id="4110" r:id="rId73"/>
    <p:sldId id="272" r:id="rId74"/>
    <p:sldId id="273" r:id="rId75"/>
    <p:sldId id="274" r:id="rId76"/>
    <p:sldId id="275" r:id="rId77"/>
    <p:sldId id="276"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447" autoAdjust="0"/>
  </p:normalViewPr>
  <p:slideViewPr>
    <p:cSldViewPr snapToGrid="0">
      <p:cViewPr varScale="1">
        <p:scale>
          <a:sx n="64" d="100"/>
          <a:sy n="64" d="100"/>
        </p:scale>
        <p:origin x="52" y="32"/>
      </p:cViewPr>
      <p:guideLst/>
    </p:cSldViewPr>
  </p:slideViewPr>
  <p:outlineViewPr>
    <p:cViewPr>
      <p:scale>
        <a:sx n="33" d="100"/>
        <a:sy n="33" d="100"/>
      </p:scale>
      <p:origin x="0" y="-13204"/>
    </p:cViewPr>
  </p:outlineViewPr>
  <p:notesTextViewPr>
    <p:cViewPr>
      <p:scale>
        <a:sx n="1" d="1"/>
        <a:sy n="1" d="1"/>
      </p:scale>
      <p:origin x="0" y="0"/>
    </p:cViewPr>
  </p:notesTextViewPr>
  <p:notesViewPr>
    <p:cSldViewPr snapToGrid="0">
      <p:cViewPr varScale="1">
        <p:scale>
          <a:sx n="47" d="100"/>
          <a:sy n="47" d="100"/>
        </p:scale>
        <p:origin x="2760" y="5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customXml" Target="../customXml/item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85" Type="http://schemas.openxmlformats.org/officeDocument/2006/relationships/customXml" Target="../customXml/item2.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viewProps" Target="viewProps.xml"/><Relationship Id="rId86"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3-3C39-8B43-8199-F36DBA112492}"/>
              </c:ext>
            </c:extLst>
          </c:dPt>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Lato" panose="020F0502020204030203" pitchFamily="34" charset="77"/>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Total</c:v>
                </c:pt>
                <c:pt idx="2">
                  <c:v>American Indian/Alaskan Native, Non-Hispanic</c:v>
                </c:pt>
                <c:pt idx="3">
                  <c:v>Asian, Non-Hispanic</c:v>
                </c:pt>
                <c:pt idx="4">
                  <c:v>Black, Non-Hispanic</c:v>
                </c:pt>
                <c:pt idx="5">
                  <c:v>White, Non-Hispanic</c:v>
                </c:pt>
                <c:pt idx="6">
                  <c:v>Two or More Races, Non-Hispanic</c:v>
                </c:pt>
                <c:pt idx="7">
                  <c:v>Hispanic</c:v>
                </c:pt>
                <c:pt idx="9">
                  <c:v>Under 3</c:v>
                </c:pt>
                <c:pt idx="10">
                  <c:v>3 to 5</c:v>
                </c:pt>
                <c:pt idx="11">
                  <c:v>5 to 12</c:v>
                </c:pt>
                <c:pt idx="12">
                  <c:v>13 to 17</c:v>
                </c:pt>
                <c:pt idx="14">
                  <c:v>Metropolitan Area</c:v>
                </c:pt>
                <c:pt idx="15">
                  <c:v>Non-Metropolitan Area</c:v>
                </c:pt>
              </c:strCache>
            </c:strRef>
          </c:cat>
          <c:val>
            <c:numRef>
              <c:f>Sheet1!$B$2:$B$17</c:f>
              <c:numCache>
                <c:formatCode>General</c:formatCode>
                <c:ptCount val="16"/>
                <c:pt idx="0">
                  <c:v>3.3043140303148033E-2</c:v>
                </c:pt>
                <c:pt idx="2">
                  <c:v>8.2512244309997151E-2</c:v>
                </c:pt>
                <c:pt idx="3">
                  <c:v>4.5971144995033963E-3</c:v>
                </c:pt>
                <c:pt idx="4">
                  <c:v>5.0089722805553349E-2</c:v>
                </c:pt>
                <c:pt idx="5">
                  <c:v>2.9483293836909064E-2</c:v>
                </c:pt>
                <c:pt idx="6">
                  <c:v>6.1782975327063894E-2</c:v>
                </c:pt>
                <c:pt idx="7">
                  <c:v>2.6161327213795382E-2</c:v>
                </c:pt>
                <c:pt idx="9">
                  <c:v>3.7375470079831108E-2</c:v>
                </c:pt>
                <c:pt idx="10">
                  <c:v>2.3734289568983935E-2</c:v>
                </c:pt>
                <c:pt idx="11">
                  <c:v>3.3989896006431208E-2</c:v>
                </c:pt>
                <c:pt idx="12">
                  <c:v>3.4481326652086031E-2</c:v>
                </c:pt>
                <c:pt idx="14">
                  <c:v>3.444892571840763E-2</c:v>
                </c:pt>
                <c:pt idx="15">
                  <c:v>2.0055228584976659E-2</c:v>
                </c:pt>
              </c:numCache>
            </c:numRef>
          </c:val>
          <c:extLst>
            <c:ext xmlns:c16="http://schemas.microsoft.com/office/drawing/2014/chart" uri="{C3380CC4-5D6E-409C-BE32-E72D297353CC}">
              <c16:uniqueId val="{00000000-3C39-8B43-8199-F36DBA112492}"/>
            </c:ext>
          </c:extLst>
        </c:ser>
        <c:dLbls>
          <c:showLegendKey val="0"/>
          <c:showVal val="0"/>
          <c:showCatName val="0"/>
          <c:showSerName val="0"/>
          <c:showPercent val="0"/>
          <c:showBubbleSize val="0"/>
        </c:dLbls>
        <c:gapWidth val="60"/>
        <c:axId val="514976208"/>
        <c:axId val="514977920"/>
      </c:barChart>
      <c:catAx>
        <c:axId val="514976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Lato" panose="020F0502020204030203" pitchFamily="34" charset="77"/>
                <a:ea typeface="+mn-ea"/>
                <a:cs typeface="+mn-cs"/>
              </a:defRPr>
            </a:pPr>
            <a:endParaRPr lang="en-US"/>
          </a:p>
        </c:txPr>
        <c:crossAx val="514977920"/>
        <c:crosses val="autoZero"/>
        <c:auto val="1"/>
        <c:lblAlgn val="ctr"/>
        <c:lblOffset val="100"/>
        <c:noMultiLvlLbl val="0"/>
      </c:catAx>
      <c:valAx>
        <c:axId val="514977920"/>
        <c:scaling>
          <c:orientation val="minMax"/>
        </c:scaling>
        <c:delete val="1"/>
        <c:axPos val="t"/>
        <c:numFmt formatCode="General" sourceLinked="1"/>
        <c:majorTickMark val="none"/>
        <c:minorTickMark val="none"/>
        <c:tickLblPos val="nextTo"/>
        <c:crossAx val="514976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tx1"/>
          </a:solidFill>
          <a:latin typeface="Lato" panose="020F0502020204030203" pitchFamily="34" charset="77"/>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2BCA67-901F-4854-BF75-D13D178FB2F0}" type="datetimeFigureOut">
              <a:rPr lang="en-US" smtClean="0"/>
              <a:t>8/18/2025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348277-096D-4121-80B6-0BE8258AEA11}" type="slidenum">
              <a:rPr lang="en-US" smtClean="0"/>
              <a:t>‹#›</a:t>
            </a:fld>
            <a:endParaRPr lang="en-US"/>
          </a:p>
        </p:txBody>
      </p:sp>
    </p:spTree>
    <p:extLst>
      <p:ext uri="{BB962C8B-B14F-4D97-AF65-F5344CB8AC3E}">
        <p14:creationId xmlns:p14="http://schemas.microsoft.com/office/powerpoint/2010/main" val="3059879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2.census.gov/library/publications/2024/demo/p60-283.pdf"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F2AE9877-F083-4D52-B9C7-6419B12CD6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F0B3AE58-9704-4231-82D3-83CABBB34E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9481EB60-3AF5-4B6D-AAD8-9EB765631C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eaLnBrk="1" hangingPunct="1">
              <a:spcBef>
                <a:spcPct val="0"/>
              </a:spcBef>
            </a:pPr>
            <a:fld id="{F9028C02-9839-4149-B87B-F9BBD8884C10}" type="slidenum">
              <a:rPr lang="en-US" altLang="en-US"/>
              <a:pPr eaLnBrk="1" hangingPunct="1">
                <a:spcBef>
                  <a:spcPct val="0"/>
                </a:spcBef>
              </a:pPr>
              <a:t>6</a:t>
            </a:fld>
            <a:endParaRPr lang="en-US" altLang="en-US" dirty="0"/>
          </a:p>
        </p:txBody>
      </p:sp>
    </p:spTree>
    <p:extLst>
      <p:ext uri="{BB962C8B-B14F-4D97-AF65-F5344CB8AC3E}">
        <p14:creationId xmlns:p14="http://schemas.microsoft.com/office/powerpoint/2010/main" val="1048564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910B79-A433-044A-A8FC-6C2E1104D2AB}" type="slidenum">
              <a:rPr lang="en-US" smtClean="0"/>
              <a:t>7</a:t>
            </a:fld>
            <a:endParaRPr lang="en-US" dirty="0"/>
          </a:p>
        </p:txBody>
      </p:sp>
    </p:spTree>
    <p:extLst>
      <p:ext uri="{BB962C8B-B14F-4D97-AF65-F5344CB8AC3E}">
        <p14:creationId xmlns:p14="http://schemas.microsoft.com/office/powerpoint/2010/main" val="930050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22F9B-B128-6072-B60B-5C25E051E5A2}"/>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1D811C27-089D-28A0-C766-A3EF12D27B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16411659-319C-D7A1-48D1-1BC15EF8D0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1285ACBF-C910-0B5F-A50E-8EE4DCFA7B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eaLnBrk="1" hangingPunct="1">
              <a:spcBef>
                <a:spcPct val="0"/>
              </a:spcBef>
            </a:pPr>
            <a:fld id="{F9028C02-9839-4149-B87B-F9BBD8884C10}" type="slidenum">
              <a:rPr lang="en-US" altLang="en-US"/>
              <a:pPr eaLnBrk="1" hangingPunct="1">
                <a:spcBef>
                  <a:spcPct val="0"/>
                </a:spcBef>
              </a:pPr>
              <a:t>8</a:t>
            </a:fld>
            <a:endParaRPr lang="en-US" altLang="en-US" dirty="0"/>
          </a:p>
        </p:txBody>
      </p:sp>
    </p:spTree>
    <p:extLst>
      <p:ext uri="{BB962C8B-B14F-4D97-AF65-F5344CB8AC3E}">
        <p14:creationId xmlns:p14="http://schemas.microsoft.com/office/powerpoint/2010/main" val="2915080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3BE29-19BF-A07D-0B76-BE70F9C93F4B}"/>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9831D30A-8146-F6EE-CF6B-1B7349E809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77C1AAB2-90CD-9F3F-F6C8-11EFF0D308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F0CE575B-DBF5-B6B6-273B-A0DC9F1E38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eaLnBrk="1" hangingPunct="1">
              <a:spcBef>
                <a:spcPct val="0"/>
              </a:spcBef>
            </a:pPr>
            <a:fld id="{F9028C02-9839-4149-B87B-F9BBD8884C10}" type="slidenum">
              <a:rPr lang="en-US" altLang="en-US"/>
              <a:pPr eaLnBrk="1" hangingPunct="1">
                <a:spcBef>
                  <a:spcPct val="0"/>
                </a:spcBef>
              </a:pPr>
              <a:t>9</a:t>
            </a:fld>
            <a:endParaRPr lang="en-US" altLang="en-US" dirty="0"/>
          </a:p>
        </p:txBody>
      </p:sp>
    </p:spTree>
    <p:extLst>
      <p:ext uri="{BB962C8B-B14F-4D97-AF65-F5344CB8AC3E}">
        <p14:creationId xmlns:p14="http://schemas.microsoft.com/office/powerpoint/2010/main" val="3528849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6868C-445F-607A-088D-85AE7C7B5D76}"/>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2FAB901-0146-0158-7310-DEDCA8CEC4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C3FA4E85-6AA1-784A-8126-E4FD40BFA9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5A27588A-2235-1CB5-7E6D-1B61F056C1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999890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557DC-4650-DE9D-AA0C-7DFB351AF02D}"/>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6B73BA29-9868-F080-E5C9-6A30142A70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076F5309-6A31-BE0B-9D51-F5B2F5EB97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6AF7D6F4-4D85-50A9-D974-DB2D39B5D5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2434825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80730-59E3-72E3-69C5-C90D2B4CE039}"/>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614A3550-6559-153B-C916-8408F84414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145B2539-B53C-C5C0-8F2F-99FC5BD236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11B04730-0442-A188-AC22-2AA10808E76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1969385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8B786-1526-BC21-C360-68B40DC10907}"/>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936EC48E-F3C0-3BCF-7DCF-B17B31C6BA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C426D03A-BEFA-5465-3237-8E77E7F5C8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1D071706-D0FA-63EB-7180-C7AF6E3F9F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2548668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44C11-309A-69C5-4609-41D536BE7C4C}"/>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F4C27295-2A67-0289-405E-F96DDEAF18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6C3D2AD4-9A1B-C630-DBB5-6159528516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6F4181E3-5C5E-9182-5438-474B7D0BAC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15</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3534458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B55B2-14AD-EBDD-A3BB-8A2F5EB5269B}"/>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38271BB8-4FB0-E15D-EAB2-E36A20DEF4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FC71C7D2-C33A-DC5B-9483-34828668E9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A0881162-BD17-3594-F105-1D5D1A8298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17</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2312216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21838-2D08-CA6D-2478-B053BCB7AC28}"/>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1169A791-C50E-3068-A592-8CC0DCF354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3EFB49A0-D667-1218-042D-B0A92367E06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C218EB1F-2ABA-40BF-BA38-740ABFAA3B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18</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168053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F12A5-AFA7-68FC-3590-CAAF8D343226}"/>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71D72112-445A-88C4-7395-0E6DEC4A26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A0BFD816-2A1B-0442-6F81-057E1A6381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a:cs typeface="Times New Roman" panose="02020603050405020304" pitchFamily="18" charset="0"/>
              </a:rPr>
              <a:t>The Potential of the Child Support Program to Avoid Costs to Public Programs: A Review and Synthesis of the Literature, Final Report</a:t>
            </a:r>
            <a:r>
              <a:rPr lang="en-US" altLang="en-US" dirty="0">
                <a:cs typeface="Times New Roman" panose="02020603050405020304" pitchFamily="18" charset="0"/>
              </a:rPr>
              <a:t>. </a:t>
            </a:r>
            <a:r>
              <a:rPr lang="en-US" altLang="en-US" i="1" dirty="0">
                <a:cs typeface="Times New Roman" panose="02020603050405020304" pitchFamily="18" charset="0"/>
              </a:rPr>
              <a:t>April 2000. Prepared by Burt S. Barnow, Timothy M. Dall, Mark W. Nowak, Barbara E. Dannhausen</a:t>
            </a:r>
          </a:p>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1BC778EB-B862-3126-3582-01B178DC7D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19</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3529386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587DE-4DB7-9B7D-9209-519829C2C84A}"/>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91656FFA-C984-D2BB-7F1C-929168F647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9356F204-3309-58DC-EA08-8548758B17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EDE15DF6-55D3-7EFA-EE3E-5C3DC4E5CA4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627230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B5F28D6D-25D9-1AD2-B099-74F18A77D98E}"/>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2DFDC5C7-68B4-1A31-6345-5BAFE14EBD80}"/>
              </a:ext>
            </a:extLst>
          </p:cNvPr>
          <p:cNvSpPr>
            <a:spLocks noGrp="1"/>
          </p:cNvSpPr>
          <p:nvPr>
            <p:ph type="body" idx="1"/>
          </p:nvPr>
        </p:nvSpPr>
        <p:spPr>
          <a:noFill/>
        </p:spPr>
        <p:txBody>
          <a:bodyPr/>
          <a:lstStyle/>
          <a:p>
            <a:endParaRPr lang="en-US" altLang="en-US" dirty="0">
              <a:latin typeface="Arial" panose="020B0604020202020204" pitchFamily="34" charset="0"/>
            </a:endParaRPr>
          </a:p>
        </p:txBody>
      </p:sp>
      <p:sp>
        <p:nvSpPr>
          <p:cNvPr id="32772" name="Slide Number Placeholder 3">
            <a:extLst>
              <a:ext uri="{FF2B5EF4-FFF2-40B4-BE49-F238E27FC236}">
                <a16:creationId xmlns:a16="http://schemas.microsoft.com/office/drawing/2014/main" id="{912EF26B-54CA-DFE1-0126-5CCFF8D539CA}"/>
              </a:ext>
            </a:extLst>
          </p:cNvPr>
          <p:cNvSpPr>
            <a:spLocks noGrp="1"/>
          </p:cNvSpPr>
          <p:nvPr>
            <p:ph type="sldNum" sz="quarter" idx="5"/>
          </p:nvPr>
        </p:nvSpPr>
        <p:spPr>
          <a:noFill/>
        </p:spPr>
        <p:txBody>
          <a:bodyPr/>
          <a:lstStyle>
            <a:lvl1pPr defTabSz="931863">
              <a:defRPr sz="4400">
                <a:solidFill>
                  <a:schemeClr val="bg2"/>
                </a:solidFill>
                <a:latin typeface="Arial" panose="020B0604020202020204" pitchFamily="34" charset="0"/>
              </a:defRPr>
            </a:lvl1pPr>
            <a:lvl2pPr marL="742950" indent="-285750" defTabSz="931863">
              <a:defRPr sz="4400">
                <a:solidFill>
                  <a:schemeClr val="bg2"/>
                </a:solidFill>
                <a:latin typeface="Arial" panose="020B0604020202020204" pitchFamily="34" charset="0"/>
              </a:defRPr>
            </a:lvl2pPr>
            <a:lvl3pPr marL="1143000" indent="-228600" defTabSz="931863">
              <a:defRPr sz="4400">
                <a:solidFill>
                  <a:schemeClr val="bg2"/>
                </a:solidFill>
                <a:latin typeface="Arial" panose="020B0604020202020204" pitchFamily="34" charset="0"/>
              </a:defRPr>
            </a:lvl3pPr>
            <a:lvl4pPr marL="1600200" indent="-228600" defTabSz="931863">
              <a:defRPr sz="4400">
                <a:solidFill>
                  <a:schemeClr val="bg2"/>
                </a:solidFill>
                <a:latin typeface="Arial" panose="020B0604020202020204" pitchFamily="34" charset="0"/>
              </a:defRPr>
            </a:lvl4pPr>
            <a:lvl5pPr marL="2057400" indent="-228600" defTabSz="931863">
              <a:defRPr sz="4400">
                <a:solidFill>
                  <a:schemeClr val="bg2"/>
                </a:solidFill>
                <a:latin typeface="Arial" panose="020B0604020202020204" pitchFamily="34" charset="0"/>
              </a:defRPr>
            </a:lvl5pPr>
            <a:lvl6pPr marL="2514600" indent="-228600" defTabSz="931863" eaLnBrk="0" fontAlgn="base" hangingPunct="0">
              <a:spcBef>
                <a:spcPct val="0"/>
              </a:spcBef>
              <a:spcAft>
                <a:spcPct val="0"/>
              </a:spcAft>
              <a:defRPr sz="4400">
                <a:solidFill>
                  <a:schemeClr val="bg2"/>
                </a:solidFill>
                <a:latin typeface="Arial" panose="020B0604020202020204" pitchFamily="34" charset="0"/>
              </a:defRPr>
            </a:lvl6pPr>
            <a:lvl7pPr marL="2971800" indent="-228600" defTabSz="931863" eaLnBrk="0" fontAlgn="base" hangingPunct="0">
              <a:spcBef>
                <a:spcPct val="0"/>
              </a:spcBef>
              <a:spcAft>
                <a:spcPct val="0"/>
              </a:spcAft>
              <a:defRPr sz="4400">
                <a:solidFill>
                  <a:schemeClr val="bg2"/>
                </a:solidFill>
                <a:latin typeface="Arial" panose="020B0604020202020204" pitchFamily="34" charset="0"/>
              </a:defRPr>
            </a:lvl7pPr>
            <a:lvl8pPr marL="3429000" indent="-228600" defTabSz="931863" eaLnBrk="0" fontAlgn="base" hangingPunct="0">
              <a:spcBef>
                <a:spcPct val="0"/>
              </a:spcBef>
              <a:spcAft>
                <a:spcPct val="0"/>
              </a:spcAft>
              <a:defRPr sz="4400">
                <a:solidFill>
                  <a:schemeClr val="bg2"/>
                </a:solidFill>
                <a:latin typeface="Arial" panose="020B0604020202020204" pitchFamily="34" charset="0"/>
              </a:defRPr>
            </a:lvl8pPr>
            <a:lvl9pPr marL="3886200" indent="-228600" defTabSz="931863" eaLnBrk="0" fontAlgn="base" hangingPunct="0">
              <a:spcBef>
                <a:spcPct val="0"/>
              </a:spcBef>
              <a:spcAft>
                <a:spcPct val="0"/>
              </a:spcAft>
              <a:defRPr sz="4400">
                <a:solidFill>
                  <a:schemeClr val="bg2"/>
                </a:solidFill>
                <a:latin typeface="Arial" panose="020B0604020202020204" pitchFamily="34" charset="0"/>
              </a:defRPr>
            </a:lvl9pPr>
          </a:lstStyle>
          <a:p>
            <a:pPr marL="0" marR="0" lvl="0" indent="0" algn="r" defTabSz="931863" rtl="0" eaLnBrk="1" fontAlgn="auto" latinLnBrk="0" hangingPunct="1">
              <a:lnSpc>
                <a:spcPct val="100000"/>
              </a:lnSpc>
              <a:spcBef>
                <a:spcPts val="0"/>
              </a:spcBef>
              <a:spcAft>
                <a:spcPts val="0"/>
              </a:spcAft>
              <a:buClrTx/>
              <a:buSzTx/>
              <a:buFontTx/>
              <a:buNone/>
              <a:tabLst/>
              <a:defRPr/>
            </a:pPr>
            <a:fld id="{0CB38F08-F16D-488B-B455-077067969A88}" type="slidenum">
              <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31863" rtl="0" eaLnBrk="1" fontAlgn="auto" latinLnBrk="0" hangingPunct="1">
                <a:lnSpc>
                  <a:spcPct val="100000"/>
                </a:lnSpc>
                <a:spcBef>
                  <a:spcPts val="0"/>
                </a:spcBef>
                <a:spcAft>
                  <a:spcPts val="0"/>
                </a:spcAft>
                <a:buClrTx/>
                <a:buSzTx/>
                <a:buFontTx/>
                <a:buNone/>
                <a:tabLst/>
                <a:defRPr/>
              </a:pPr>
              <a:t>22</a:t>
            </a:fld>
            <a:endParaRPr kumimoji="0" lang="en-US" alt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10B79-A433-044A-A8FC-6C2E1104D2A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9948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B591141F-EE55-DCA1-8083-A8B8ABA1FD98}"/>
              </a:ext>
            </a:extLst>
          </p:cNvPr>
          <p:cNvSpPr>
            <a:spLocks noGrp="1" noChangeArrowheads="1"/>
          </p:cNvSpPr>
          <p:nvPr>
            <p:ph type="sldNum" sz="quarter" idx="5"/>
          </p:nvPr>
        </p:nvSpPr>
        <p:spPr>
          <a:noFill/>
        </p:spPr>
        <p:txBody>
          <a:bodyPr/>
          <a:lstStyle>
            <a:lvl1pPr defTabSz="931863">
              <a:spcBef>
                <a:spcPct val="30000"/>
              </a:spcBef>
              <a:defRPr kumimoji="1" sz="1200">
                <a:solidFill>
                  <a:schemeClr val="tx1"/>
                </a:solidFill>
                <a:latin typeface="Arial" panose="020B0604020202020204" pitchFamily="34" charset="0"/>
              </a:defRPr>
            </a:lvl1pPr>
            <a:lvl2pPr marL="742950" indent="-285750" defTabSz="931863">
              <a:spcBef>
                <a:spcPct val="30000"/>
              </a:spcBef>
              <a:defRPr kumimoji="1" sz="1200">
                <a:solidFill>
                  <a:schemeClr val="tx1"/>
                </a:solidFill>
                <a:latin typeface="Arial" panose="020B0604020202020204" pitchFamily="34" charset="0"/>
              </a:defRPr>
            </a:lvl2pPr>
            <a:lvl3pPr marL="1143000" indent="-228600" defTabSz="931863">
              <a:spcBef>
                <a:spcPct val="30000"/>
              </a:spcBef>
              <a:defRPr kumimoji="1" sz="1200">
                <a:solidFill>
                  <a:schemeClr val="tx1"/>
                </a:solidFill>
                <a:latin typeface="Arial" panose="020B0604020202020204" pitchFamily="34" charset="0"/>
              </a:defRPr>
            </a:lvl3pPr>
            <a:lvl4pPr marL="1600200" indent="-228600" defTabSz="931863">
              <a:spcBef>
                <a:spcPct val="30000"/>
              </a:spcBef>
              <a:defRPr kumimoji="1" sz="1200">
                <a:solidFill>
                  <a:schemeClr val="tx1"/>
                </a:solidFill>
                <a:latin typeface="Arial" panose="020B0604020202020204" pitchFamily="34" charset="0"/>
              </a:defRPr>
            </a:lvl4pPr>
            <a:lvl5pPr marL="2057400" indent="-228600" defTabSz="931863">
              <a:spcBef>
                <a:spcPct val="30000"/>
              </a:spcBef>
              <a:defRPr kumimoji="1"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kumimoji="1" sz="1200">
                <a:solidFill>
                  <a:schemeClr val="tx1"/>
                </a:solidFill>
                <a:latin typeface="Arial" panose="020B0604020202020204" pitchFamily="34" charset="0"/>
              </a:defRPr>
            </a:lvl9pPr>
          </a:lstStyle>
          <a:p>
            <a:pPr marL="0" marR="0" lvl="0" indent="0" algn="r" defTabSz="931863" rtl="0" eaLnBrk="1" fontAlgn="auto" latinLnBrk="0" hangingPunct="1">
              <a:lnSpc>
                <a:spcPct val="100000"/>
              </a:lnSpc>
              <a:spcBef>
                <a:spcPct val="0"/>
              </a:spcBef>
              <a:spcAft>
                <a:spcPts val="0"/>
              </a:spcAft>
              <a:buClrTx/>
              <a:buSzTx/>
              <a:buFontTx/>
              <a:buNone/>
              <a:tabLst/>
              <a:defRPr/>
            </a:pPr>
            <a:fld id="{3692D076-C258-4B0A-A01E-D5510AB29C1F}" type="slidenum">
              <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31863" rtl="0" eaLnBrk="1" fontAlgn="auto" latinLnBrk="0" hangingPunct="1">
                <a:lnSpc>
                  <a:spcPct val="100000"/>
                </a:lnSpc>
                <a:spcBef>
                  <a:spcPct val="0"/>
                </a:spcBef>
                <a:spcAft>
                  <a:spcPts val="0"/>
                </a:spcAft>
                <a:buClrTx/>
                <a:buSzTx/>
                <a:buFontTx/>
                <a:buNone/>
                <a:tabLst/>
                <a:defRPr/>
              </a:pPr>
              <a:t>24</a:t>
            </a:fld>
            <a:endParaRPr kumimoji="0" lang="en-US" alt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1295CD42-8E4F-D9FF-51DD-973692DF12D6}"/>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E2C70BB8-8F62-6689-2C43-80D07E8AB6CB}"/>
              </a:ext>
            </a:extLst>
          </p:cNvPr>
          <p:cNvSpPr>
            <a:spLocks noGrp="1" noChangeArrowheads="1"/>
          </p:cNvSpPr>
          <p:nvPr>
            <p:ph type="body" idx="1"/>
          </p:nvPr>
        </p:nvSpPr>
        <p:spPr>
          <a:noFill/>
        </p:spPr>
        <p:txBody>
          <a:bodyPr/>
          <a:lstStyle/>
          <a:p>
            <a:endParaRPr lang="en-US" altLang="en-US" dirty="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F2AE9877-F083-4D52-B9C7-6419B12CD6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F0B3AE58-9704-4231-82D3-83CABBB34E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Lato Regular" panose="020F0502020204030203" pitchFamily="34" charset="0"/>
            </a:endParaRPr>
          </a:p>
        </p:txBody>
      </p:sp>
      <p:sp>
        <p:nvSpPr>
          <p:cNvPr id="40964" name="Slide Number Placeholder 3">
            <a:extLst>
              <a:ext uri="{FF2B5EF4-FFF2-40B4-BE49-F238E27FC236}">
                <a16:creationId xmlns:a16="http://schemas.microsoft.com/office/drawing/2014/main" id="{9481EB60-3AF5-4B6D-AAD8-9EB765631C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Lato Regular" panose="020F0502020204030203" pitchFamily="34" charset="0"/>
                <a:ea typeface="MS PGothic" panose="020B0600070205080204" pitchFamily="34" charset="-128"/>
              </a:defRPr>
            </a:lvl1pPr>
            <a:lvl2pPr marL="742950" indent="-285750" eaLnBrk="0" hangingPunct="0">
              <a:spcBef>
                <a:spcPct val="30000"/>
              </a:spcBef>
              <a:defRPr sz="1200">
                <a:solidFill>
                  <a:schemeClr val="tx1"/>
                </a:solidFill>
                <a:latin typeface="Lato Regular" panose="020F0502020204030203" pitchFamily="34" charset="0"/>
                <a:ea typeface="MS PGothic" panose="020B0600070205080204" pitchFamily="34" charset="-128"/>
              </a:defRPr>
            </a:lvl2pPr>
            <a:lvl3pPr marL="11430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3pPr>
            <a:lvl4pPr marL="16002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4pPr>
            <a:lvl5pPr marL="2057400" indent="-228600" eaLnBrk="0" hangingPunct="0">
              <a:spcBef>
                <a:spcPct val="30000"/>
              </a:spcBef>
              <a:defRPr sz="1200">
                <a:solidFill>
                  <a:schemeClr val="tx1"/>
                </a:solidFill>
                <a:latin typeface="Lato Regular" panose="020F0502020204030203"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Lato Regular" panose="020F0502020204030203"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9028C02-9839-4149-B87B-F9BBD8884C10}" type="slidenum">
              <a:rPr kumimoji="0" lang="en-US" altLang="en-US" sz="1200" b="0" i="0" u="none" strike="noStrike" kern="1200" cap="none" spc="0" normalizeH="0" baseline="0" noProof="0">
                <a:ln>
                  <a:noFill/>
                </a:ln>
                <a:solidFill>
                  <a:prstClr val="black"/>
                </a:solidFill>
                <a:effectLst/>
                <a:uLnTx/>
                <a:uFillTx/>
                <a:latin typeface="Lato Regular" panose="020F0502020204030203"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a:t>
            </a:fld>
            <a:endParaRPr kumimoji="0" lang="en-US" altLang="en-US" sz="1200" b="0" i="0" u="none" strike="noStrike" kern="1200" cap="none" spc="0" normalizeH="0" baseline="0" noProof="0" dirty="0">
              <a:ln>
                <a:noFill/>
              </a:ln>
              <a:solidFill>
                <a:prstClr val="black"/>
              </a:solidFill>
              <a:effectLst/>
              <a:uLnTx/>
              <a:uFillTx/>
              <a:latin typeface="Lato Regular" panose="020F0502020204030203" pitchFamily="34" charset="0"/>
              <a:ea typeface="MS PGothic" panose="020B0600070205080204" pitchFamily="34" charset="-128"/>
              <a:cs typeface="+mn-cs"/>
            </a:endParaRPr>
          </a:p>
        </p:txBody>
      </p:sp>
    </p:spTree>
    <p:extLst>
      <p:ext uri="{BB962C8B-B14F-4D97-AF65-F5344CB8AC3E}">
        <p14:creationId xmlns:p14="http://schemas.microsoft.com/office/powerpoint/2010/main" val="380934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10AD5-CA5B-81B3-C9F1-342A261840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70AF81-FC7E-A3EA-6D25-E7BEE8A7B4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FA110-D207-FE56-5C86-8246775A8C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A79994-CE2D-C90C-A77D-9ABF70ECCB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E11EF5-931C-4A25-B623-E99626906498}"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3265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10B79-A433-044A-A8FC-6C2E1104D2A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09034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1473F-8E71-57D4-C1D6-CAB9925CE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94ED16-8015-300D-D310-0D8F9F158E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A8E3EA-5B76-B8F2-A471-1ECA755FE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8F11CD-EAE8-20F3-E481-C4DD781A4A4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10B79-A433-044A-A8FC-6C2E1104D2A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0666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ptos" panose="020B0004020202020204" pitchFamily="34" charset="0"/>
                <a:hlinkClick r:id="rId3"/>
              </a:rPr>
              <a:t>https://www2.census.gov/library/publications/2024/demo/p60-283.pdf</a:t>
            </a:r>
            <a:r>
              <a:rPr lang="en-US" sz="1200" dirty="0">
                <a:latin typeface="Aptos" panose="020B0004020202020204" pitchFamily="34"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10B79-A433-044A-A8FC-6C2E1104D2A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3069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B5855-571C-D507-8BA0-424C06E66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82121-480E-876F-0437-CE7177A25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3B192E-8095-15E3-C49C-8F6FE86D1B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E68F2E-E724-270B-EF4B-389C74EA192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10B79-A433-044A-A8FC-6C2E1104D2A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1054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07BB-9A13-C4CE-32DA-1C37B93CA8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060536-6556-101A-061D-70239486F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3FD50-4457-6801-C5BD-2EE6143FECE2}"/>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5" name="Footer Placeholder 4">
            <a:extLst>
              <a:ext uri="{FF2B5EF4-FFF2-40B4-BE49-F238E27FC236}">
                <a16:creationId xmlns:a16="http://schemas.microsoft.com/office/drawing/2014/main" id="{31B532CB-E6DC-00A6-683C-ED34BB5F3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CF96C-3592-4CE4-AE4F-9D2D18D334F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739984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97AF0-62E9-059F-C833-9078247DD1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291A2E-9CF8-4F52-F8A6-2BA60E495E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6A9D8-8541-21C2-7CE6-804869AB6CBD}"/>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5" name="Footer Placeholder 4">
            <a:extLst>
              <a:ext uri="{FF2B5EF4-FFF2-40B4-BE49-F238E27FC236}">
                <a16:creationId xmlns:a16="http://schemas.microsoft.com/office/drawing/2014/main" id="{A9D3AD8D-742F-19D4-F56A-7A25D695B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B1C160-6BA6-E118-6DE1-DAEDF9C636C9}"/>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1948460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D7ABE-49FF-EB65-B72D-AC1451E76E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0C9540-F117-E726-F683-61F08EEBF7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FAFE6A-3331-97A6-28C8-D072C147B9FA}"/>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5" name="Footer Placeholder 4">
            <a:extLst>
              <a:ext uri="{FF2B5EF4-FFF2-40B4-BE49-F238E27FC236}">
                <a16:creationId xmlns:a16="http://schemas.microsoft.com/office/drawing/2014/main" id="{6E303576-3CD5-C8EA-7FCC-2DBA86B014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B1256-05C5-161C-FCCF-775CAFDD989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27402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2888-16D2-96D8-EADB-AC6A8C1BC4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8484C9-A7A5-548B-0CC2-5DD6CC1671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5F644B-8309-ECDF-C708-9793A763EB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A34E3B-1EAF-2431-420B-449460534A40}"/>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6" name="Footer Placeholder 5">
            <a:extLst>
              <a:ext uri="{FF2B5EF4-FFF2-40B4-BE49-F238E27FC236}">
                <a16:creationId xmlns:a16="http://schemas.microsoft.com/office/drawing/2014/main" id="{FBA4A753-64DA-B8DA-F0C9-16916FEAA1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93C15F-03DD-B341-74C9-C97D20815EF7}"/>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02960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0F05-428F-8F20-53CA-D6C93E10FE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84D15B-13AC-C0F8-EF09-6A1F092F1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65CB06-E3C0-9010-3E2E-94A23C6566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F0FCDD-661F-082A-D584-FD6320746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3EA2E7-DD2C-B87E-9EF2-D6862433EC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3EDDBD-F093-755D-52A8-997C3B807005}"/>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8" name="Footer Placeholder 7">
            <a:extLst>
              <a:ext uri="{FF2B5EF4-FFF2-40B4-BE49-F238E27FC236}">
                <a16:creationId xmlns:a16="http://schemas.microsoft.com/office/drawing/2014/main" id="{0F93A5A9-18C1-2EB6-54F3-D5704CE4D2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777DD6-CC3B-3B18-202B-048BDA963811}"/>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93803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140F-11BA-7B4C-FEC3-2AC87841D6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3301F3-DC9E-8F1D-AC8E-5662888C6242}"/>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4" name="Footer Placeholder 3">
            <a:extLst>
              <a:ext uri="{FF2B5EF4-FFF2-40B4-BE49-F238E27FC236}">
                <a16:creationId xmlns:a16="http://schemas.microsoft.com/office/drawing/2014/main" id="{E3DF256A-79C4-D66D-9F03-A168F04853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81C3D7-D69C-BB05-FCBF-85512DEC856C}"/>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72308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A8F1F-32F7-0A3E-55B1-59D82F9C4C25}"/>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3" name="Footer Placeholder 2">
            <a:extLst>
              <a:ext uri="{FF2B5EF4-FFF2-40B4-BE49-F238E27FC236}">
                <a16:creationId xmlns:a16="http://schemas.microsoft.com/office/drawing/2014/main" id="{82795A30-5858-ED13-EF84-872A5391C6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72F7D1-A922-AE21-DA91-571952717ECE}"/>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181491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98CB-2B04-1D9E-ADBF-D712B31833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005A3B-A485-B32E-7ADC-BDD24FC877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C92A50-1DEC-4877-AB6D-4CB2D73F8F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FE4161-B100-9570-EB81-DE5186AC5A97}"/>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6" name="Footer Placeholder 5">
            <a:extLst>
              <a:ext uri="{FF2B5EF4-FFF2-40B4-BE49-F238E27FC236}">
                <a16:creationId xmlns:a16="http://schemas.microsoft.com/office/drawing/2014/main" id="{1918B5F3-12D2-306D-EB20-117ADE1837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2D17FA-EF23-C70F-AB1B-5CD0627CBF10}"/>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60302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0126-FE64-E01C-7378-6FB59DCEDA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01115F-DD6B-E048-98DC-7E7813880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CE8772-E746-2281-2ED2-BF2587100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7210B1-5647-775D-115D-663287087F7C}"/>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6" name="Footer Placeholder 5">
            <a:extLst>
              <a:ext uri="{FF2B5EF4-FFF2-40B4-BE49-F238E27FC236}">
                <a16:creationId xmlns:a16="http://schemas.microsoft.com/office/drawing/2014/main" id="{87494CE5-EDA6-C2AB-501A-027903BF8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A67C7-7DB8-6835-46E7-F009035C0FA2}"/>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141702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E397-26BB-12AC-A121-B39B26056C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66F39-D0B3-C96D-47E0-5DCB30012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DFDCA2-4796-A30E-818F-8AF470E951AF}"/>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5" name="Footer Placeholder 4">
            <a:extLst>
              <a:ext uri="{FF2B5EF4-FFF2-40B4-BE49-F238E27FC236}">
                <a16:creationId xmlns:a16="http://schemas.microsoft.com/office/drawing/2014/main" id="{C5B50709-33F6-3878-5590-38A565A4D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14799-F582-F639-64A8-DBA7EF3670DA}"/>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22650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3FFC00-40FB-6BB0-B835-6321C42E2C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3A21E9-9C9A-0E53-88D9-D3C36DC488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7CFA1-87D8-CA03-F830-6E86C26FF348}"/>
              </a:ext>
            </a:extLst>
          </p:cNvPr>
          <p:cNvSpPr>
            <a:spLocks noGrp="1"/>
          </p:cNvSpPr>
          <p:nvPr>
            <p:ph type="dt" sz="half" idx="10"/>
          </p:nvPr>
        </p:nvSpPr>
        <p:spPr/>
        <p:txBody>
          <a:bodyPr/>
          <a:lstStyle/>
          <a:p>
            <a:fld id="{61BCF7A8-D9EF-40E6-BFC6-008A9652EB42}" type="datetimeFigureOut">
              <a:rPr lang="en-US" smtClean="0"/>
              <a:t>8/18/2025</a:t>
            </a:fld>
            <a:endParaRPr lang="en-US"/>
          </a:p>
        </p:txBody>
      </p:sp>
      <p:sp>
        <p:nvSpPr>
          <p:cNvPr id="5" name="Footer Placeholder 4">
            <a:extLst>
              <a:ext uri="{FF2B5EF4-FFF2-40B4-BE49-F238E27FC236}">
                <a16:creationId xmlns:a16="http://schemas.microsoft.com/office/drawing/2014/main" id="{B133F358-7252-BC51-7AF5-B50FE1672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547D05-11F8-977D-74DB-9C8B02C3146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96310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B with image">
    <p:spTree>
      <p:nvGrpSpPr>
        <p:cNvPr id="1" name=""/>
        <p:cNvGrpSpPr/>
        <p:nvPr/>
      </p:nvGrpSpPr>
      <p:grpSpPr>
        <a:xfrm>
          <a:off x="0" y="0"/>
          <a:ext cx="0" cy="0"/>
          <a:chOff x="0" y="0"/>
          <a:chExt cx="0" cy="0"/>
        </a:xfrm>
      </p:grpSpPr>
      <p:sp>
        <p:nvSpPr>
          <p:cNvPr id="2" name="Rectangle 1"/>
          <p:cNvSpPr/>
          <p:nvPr userDrawn="1"/>
        </p:nvSpPr>
        <p:spPr>
          <a:xfrm>
            <a:off x="1" y="6347637"/>
            <a:ext cx="3274828" cy="510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p:cNvSpPr>
            <a:spLocks noGrp="1"/>
          </p:cNvSpPr>
          <p:nvPr>
            <p:ph type="pic" sz="quarter" idx="10" hasCustomPrompt="1"/>
          </p:nvPr>
        </p:nvSpPr>
        <p:spPr>
          <a:xfrm>
            <a:off x="1" y="0"/>
            <a:ext cx="12192000" cy="3300984"/>
          </a:xfrm>
          <a:solidFill>
            <a:schemeClr val="bg2">
              <a:lumMod val="85000"/>
            </a:schemeClr>
          </a:solidFill>
        </p:spPr>
        <p:txBody>
          <a:bodyPr lIns="182880" rIns="182880" anchor="t"/>
          <a:lstStyle>
            <a:lvl1pPr marL="0" indent="0" algn="ctr">
              <a:spcAft>
                <a:spcPts val="0"/>
              </a:spcAft>
              <a:buNone/>
              <a:defRPr baseline="0">
                <a:solidFill>
                  <a:schemeClr val="bg1"/>
                </a:solidFill>
              </a:defRPr>
            </a:lvl1pPr>
          </a:lstStyle>
          <a:p>
            <a:br>
              <a:rPr lang="en-US" dirty="0"/>
            </a:br>
            <a:r>
              <a:rPr lang="en-US" dirty="0"/>
              <a:t>Drag picture to placeholder or click icon to add from a file.</a:t>
            </a:r>
            <a:br>
              <a:rPr lang="en-US" dirty="0"/>
            </a:br>
            <a:r>
              <a:rPr lang="en-US" dirty="0"/>
              <a:t>Photo will be cropped to 960x260 pixels.</a:t>
            </a:r>
          </a:p>
        </p:txBody>
      </p:sp>
      <p:pic>
        <p:nvPicPr>
          <p:cNvPr id="12" name="Picture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57200" y="5488944"/>
            <a:ext cx="3721608" cy="1007936"/>
          </a:xfrm>
          <a:prstGeom prst="rect">
            <a:avLst/>
          </a:prstGeom>
        </p:spPr>
      </p:pic>
      <p:sp>
        <p:nvSpPr>
          <p:cNvPr id="6" name="TextBox 5"/>
          <p:cNvSpPr txBox="1"/>
          <p:nvPr userDrawn="1"/>
        </p:nvSpPr>
        <p:spPr>
          <a:xfrm>
            <a:off x="265815" y="-496181"/>
            <a:ext cx="2432059" cy="483989"/>
          </a:xfrm>
          <a:prstGeom prst="round2SameRect">
            <a:avLst/>
          </a:prstGeom>
          <a:solidFill>
            <a:srgbClr val="F9FAF9"/>
          </a:solidFill>
          <a:ln w="6350">
            <a:solidFill>
              <a:schemeClr val="accent2"/>
            </a:solidFill>
            <a:prstDash val="solid"/>
          </a:ln>
        </p:spPr>
        <p:txBody>
          <a:bodyPr wrap="none" lIns="182880" tIns="91440" rIns="182880" bIns="182880" rtlCol="0">
            <a:spAutoFit/>
          </a:bodyPr>
          <a:lstStyle>
            <a:defPPr>
              <a:defRPr lang="en-US"/>
            </a:defPPr>
            <a:lvl1pPr>
              <a:defRPr sz="1200" b="1">
                <a:solidFill>
                  <a:schemeClr val="accent2"/>
                </a:solidFill>
              </a:defRPr>
            </a:lvl1pPr>
          </a:lstStyle>
          <a:p>
            <a:pPr lvl="0"/>
            <a:r>
              <a:rPr lang="en-US" dirty="0"/>
              <a:t>Master: Cover B with image</a:t>
            </a:r>
          </a:p>
        </p:txBody>
      </p:sp>
      <p:sp>
        <p:nvSpPr>
          <p:cNvPr id="7" name="Text Placeholder 4">
            <a:extLst>
              <a:ext uri="{FF2B5EF4-FFF2-40B4-BE49-F238E27FC236}">
                <a16:creationId xmlns:a16="http://schemas.microsoft.com/office/drawing/2014/main" id="{59602185-155F-114D-ABC9-23953F6B44C7}"/>
              </a:ext>
            </a:extLst>
          </p:cNvPr>
          <p:cNvSpPr>
            <a:spLocks noGrp="1"/>
          </p:cNvSpPr>
          <p:nvPr>
            <p:ph type="body" sz="quarter" idx="11" hasCustomPrompt="1"/>
          </p:nvPr>
        </p:nvSpPr>
        <p:spPr>
          <a:xfrm>
            <a:off x="6096000" y="5725684"/>
            <a:ext cx="5638800" cy="417677"/>
          </a:xfrm>
        </p:spPr>
        <p:txBody>
          <a:bodyPr anchor="b">
            <a:normAutofit/>
          </a:bodyPr>
          <a:lstStyle>
            <a:lvl1pPr marL="0" indent="0" algn="r">
              <a:buNone/>
              <a:defRPr sz="1200">
                <a:solidFill>
                  <a:schemeClr val="accent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optional author</a:t>
            </a:r>
          </a:p>
        </p:txBody>
      </p:sp>
    </p:spTree>
    <p:extLst>
      <p:ext uri="{BB962C8B-B14F-4D97-AF65-F5344CB8AC3E}">
        <p14:creationId xmlns:p14="http://schemas.microsoft.com/office/powerpoint/2010/main" val="3842911768"/>
      </p:ext>
    </p:extLst>
  </p:cSld>
  <p:clrMapOvr>
    <a:masterClrMapping/>
  </p:clrMapOvr>
  <p:transition>
    <p:fade/>
  </p:transition>
  <p:extLst>
    <p:ext uri="{DCECCB84-F9BA-43D5-87BE-67443E8EF086}">
      <p15:sldGuideLst xmlns:p15="http://schemas.microsoft.com/office/powerpoint/2012/main">
        <p15:guide id="2" orient="horz" pos="2088">
          <p15:clr>
            <a:srgbClr val="FBAE40"/>
          </p15:clr>
        </p15:guide>
        <p15:guide id="3" orient="horz" pos="3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A">
    <p:spTree>
      <p:nvGrpSpPr>
        <p:cNvPr id="1" name=""/>
        <p:cNvGrpSpPr/>
        <p:nvPr/>
      </p:nvGrpSpPr>
      <p:grpSpPr>
        <a:xfrm>
          <a:off x="0" y="0"/>
          <a:ext cx="0" cy="0"/>
          <a:chOff x="0" y="0"/>
          <a:chExt cx="0" cy="0"/>
        </a:xfrm>
      </p:grpSpPr>
      <p:sp>
        <p:nvSpPr>
          <p:cNvPr id="2" name="Rectangle 1"/>
          <p:cNvSpPr/>
          <p:nvPr userDrawn="1"/>
        </p:nvSpPr>
        <p:spPr>
          <a:xfrm>
            <a:off x="1" y="6347637"/>
            <a:ext cx="3274828" cy="510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2400" y="106680"/>
            <a:ext cx="2026920" cy="548958"/>
          </a:xfrm>
          <a:prstGeom prst="rect">
            <a:avLst/>
          </a:prstGeom>
        </p:spPr>
      </p:pic>
      <p:sp>
        <p:nvSpPr>
          <p:cNvPr id="4" name="TextBox 3"/>
          <p:cNvSpPr txBox="1"/>
          <p:nvPr userDrawn="1"/>
        </p:nvSpPr>
        <p:spPr>
          <a:xfrm>
            <a:off x="265815" y="-496181"/>
            <a:ext cx="1584917"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a:t>
            </a:r>
            <a:r>
              <a:rPr lang="en-US" sz="1200" b="1" dirty="0">
                <a:solidFill>
                  <a:schemeClr val="accent2"/>
                </a:solidFill>
              </a:rPr>
              <a:t>Cover A</a:t>
            </a:r>
          </a:p>
        </p:txBody>
      </p:sp>
    </p:spTree>
    <p:extLst>
      <p:ext uri="{BB962C8B-B14F-4D97-AF65-F5344CB8AC3E}">
        <p14:creationId xmlns:p14="http://schemas.microsoft.com/office/powerpoint/2010/main" val="122514192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B with image">
    <p:spTree>
      <p:nvGrpSpPr>
        <p:cNvPr id="1" name=""/>
        <p:cNvGrpSpPr/>
        <p:nvPr/>
      </p:nvGrpSpPr>
      <p:grpSpPr>
        <a:xfrm>
          <a:off x="0" y="0"/>
          <a:ext cx="0" cy="0"/>
          <a:chOff x="0" y="0"/>
          <a:chExt cx="0" cy="0"/>
        </a:xfrm>
      </p:grpSpPr>
      <p:sp>
        <p:nvSpPr>
          <p:cNvPr id="2" name="Rectangle 1"/>
          <p:cNvSpPr/>
          <p:nvPr userDrawn="1"/>
        </p:nvSpPr>
        <p:spPr>
          <a:xfrm>
            <a:off x="1" y="6347637"/>
            <a:ext cx="3274828" cy="510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
          <p:cNvSpPr>
            <a:spLocks noGrp="1"/>
          </p:cNvSpPr>
          <p:nvPr>
            <p:ph type="pic" sz="quarter" idx="10" hasCustomPrompt="1"/>
          </p:nvPr>
        </p:nvSpPr>
        <p:spPr>
          <a:xfrm>
            <a:off x="1" y="0"/>
            <a:ext cx="12192000" cy="3300984"/>
          </a:xfrm>
          <a:solidFill>
            <a:schemeClr val="bg2">
              <a:lumMod val="85000"/>
            </a:schemeClr>
          </a:solidFill>
        </p:spPr>
        <p:txBody>
          <a:bodyPr lIns="182880" rIns="182880" anchor="t"/>
          <a:lstStyle>
            <a:lvl1pPr marL="0" indent="0" algn="ctr">
              <a:spcAft>
                <a:spcPts val="0"/>
              </a:spcAft>
              <a:buNone/>
              <a:defRPr baseline="0">
                <a:solidFill>
                  <a:schemeClr val="bg1"/>
                </a:solidFill>
              </a:defRPr>
            </a:lvl1pPr>
          </a:lstStyle>
          <a:p>
            <a:br>
              <a:rPr lang="en-US" dirty="0"/>
            </a:br>
            <a:r>
              <a:rPr lang="en-US" dirty="0"/>
              <a:t>Drag picture to placeholder or click icon to add from a file.</a:t>
            </a:r>
            <a:br>
              <a:rPr lang="en-US" dirty="0"/>
            </a:br>
            <a:r>
              <a:rPr lang="en-US" dirty="0"/>
              <a:t>Photo will be cropped to 960x260 pixels.</a:t>
            </a:r>
          </a:p>
        </p:txBody>
      </p:sp>
      <p:pic>
        <p:nvPicPr>
          <p:cNvPr id="12" name="Picture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57200" y="5488944"/>
            <a:ext cx="3721608" cy="1007936"/>
          </a:xfrm>
          <a:prstGeom prst="rect">
            <a:avLst/>
          </a:prstGeom>
        </p:spPr>
      </p:pic>
      <p:sp>
        <p:nvSpPr>
          <p:cNvPr id="6" name="TextBox 5"/>
          <p:cNvSpPr txBox="1"/>
          <p:nvPr userDrawn="1"/>
        </p:nvSpPr>
        <p:spPr>
          <a:xfrm>
            <a:off x="265815" y="-496181"/>
            <a:ext cx="2432059" cy="483989"/>
          </a:xfrm>
          <a:prstGeom prst="round2SameRect">
            <a:avLst/>
          </a:prstGeom>
          <a:solidFill>
            <a:srgbClr val="F9FAF9"/>
          </a:solidFill>
          <a:ln w="6350">
            <a:solidFill>
              <a:schemeClr val="accent2"/>
            </a:solidFill>
            <a:prstDash val="solid"/>
          </a:ln>
        </p:spPr>
        <p:txBody>
          <a:bodyPr wrap="none" lIns="182880" tIns="91440" rIns="182880" bIns="182880" rtlCol="0">
            <a:spAutoFit/>
          </a:bodyPr>
          <a:lstStyle>
            <a:defPPr>
              <a:defRPr lang="en-US"/>
            </a:defPPr>
            <a:lvl1pPr>
              <a:defRPr sz="1200" b="1">
                <a:solidFill>
                  <a:schemeClr val="accent2"/>
                </a:solidFill>
              </a:defRPr>
            </a:lvl1pPr>
          </a:lstStyle>
          <a:p>
            <a:pPr lvl="0"/>
            <a:r>
              <a:rPr lang="en-US" dirty="0"/>
              <a:t>Master: Cover B with image</a:t>
            </a:r>
          </a:p>
        </p:txBody>
      </p:sp>
      <p:sp>
        <p:nvSpPr>
          <p:cNvPr id="7" name="Text Placeholder 4">
            <a:extLst>
              <a:ext uri="{FF2B5EF4-FFF2-40B4-BE49-F238E27FC236}">
                <a16:creationId xmlns:a16="http://schemas.microsoft.com/office/drawing/2014/main" id="{59602185-155F-114D-ABC9-23953F6B44C7}"/>
              </a:ext>
            </a:extLst>
          </p:cNvPr>
          <p:cNvSpPr>
            <a:spLocks noGrp="1"/>
          </p:cNvSpPr>
          <p:nvPr>
            <p:ph type="body" sz="quarter" idx="11" hasCustomPrompt="1"/>
          </p:nvPr>
        </p:nvSpPr>
        <p:spPr>
          <a:xfrm>
            <a:off x="6096000" y="5725684"/>
            <a:ext cx="5638800" cy="417677"/>
          </a:xfrm>
        </p:spPr>
        <p:txBody>
          <a:bodyPr anchor="b">
            <a:normAutofit/>
          </a:bodyPr>
          <a:lstStyle>
            <a:lvl1pPr marL="0" indent="0" algn="r">
              <a:buNone/>
              <a:defRPr sz="1200">
                <a:solidFill>
                  <a:schemeClr val="accent2">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optional author</a:t>
            </a:r>
          </a:p>
        </p:txBody>
      </p:sp>
    </p:spTree>
    <p:extLst>
      <p:ext uri="{BB962C8B-B14F-4D97-AF65-F5344CB8AC3E}">
        <p14:creationId xmlns:p14="http://schemas.microsoft.com/office/powerpoint/2010/main" val="2050080048"/>
      </p:ext>
    </p:extLst>
  </p:cSld>
  <p:clrMapOvr>
    <a:masterClrMapping/>
  </p:clrMapOvr>
  <p:transition>
    <p:fade/>
  </p:transition>
  <p:extLst>
    <p:ext uri="{DCECCB84-F9BA-43D5-87BE-67443E8EF086}">
      <p15:sldGuideLst xmlns:p15="http://schemas.microsoft.com/office/powerpoint/2012/main">
        <p15:guide id="2" orient="horz" pos="2088">
          <p15:clr>
            <a:srgbClr val="FBAE40"/>
          </p15:clr>
        </p15:guide>
        <p15:guide id="3" orient="horz" pos="3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Autofit/>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B68F88C8-0A9A-DA43-95C8-7FE161A05352}" type="slidenum">
              <a:rPr lang="en-US" smtClean="0"/>
              <a:t>‹#›</a:t>
            </a:fld>
            <a:endParaRPr lang="en-US" dirty="0"/>
          </a:p>
        </p:txBody>
      </p:sp>
      <p:sp>
        <p:nvSpPr>
          <p:cNvPr id="6" name="TextBox 5"/>
          <p:cNvSpPr txBox="1"/>
          <p:nvPr userDrawn="1"/>
        </p:nvSpPr>
        <p:spPr>
          <a:xfrm>
            <a:off x="265815" y="-496181"/>
            <a:ext cx="1690677"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Title Only</a:t>
            </a:r>
            <a:endParaRPr lang="en-US" sz="1200" b="1" dirty="0">
              <a:solidFill>
                <a:schemeClr val="accent2"/>
              </a:solidFill>
            </a:endParaRPr>
          </a:p>
        </p:txBody>
      </p:sp>
      <p:sp>
        <p:nvSpPr>
          <p:cNvPr id="7" name="Text Placeholder 2">
            <a:extLst>
              <a:ext uri="{FF2B5EF4-FFF2-40B4-BE49-F238E27FC236}">
                <a16:creationId xmlns:a16="http://schemas.microsoft.com/office/drawing/2014/main" id="{273CC05F-D06D-3140-B072-F1CAE0BC36A3}"/>
              </a:ext>
            </a:extLst>
          </p:cNvPr>
          <p:cNvSpPr>
            <a:spLocks noGrp="1"/>
          </p:cNvSpPr>
          <p:nvPr>
            <p:ph type="body" sz="quarter" idx="11" hasCustomPrompt="1"/>
          </p:nvPr>
        </p:nvSpPr>
        <p:spPr>
          <a:xfrm>
            <a:off x="457200" y="10511"/>
            <a:ext cx="2787943" cy="307777"/>
          </a:xfrm>
          <a:solidFill>
            <a:schemeClr val="accent1">
              <a:alpha val="5000"/>
            </a:schemeClr>
          </a:solidFill>
          <a:ln>
            <a:noFill/>
          </a:ln>
        </p:spPr>
        <p:txBody>
          <a:bodyPr wrap="none" lIns="91440" tIns="91440" rIns="91440" bIns="91440" anchor="ctr">
            <a:spAutoFit/>
          </a:bodyPr>
          <a:lstStyle>
            <a:lvl1pPr marL="0" indent="0" algn="l">
              <a:buFontTx/>
              <a:buNone/>
              <a:defRPr sz="800" b="0" cap="all" spc="100" baseline="0">
                <a:solidFill>
                  <a:schemeClr val="accent1"/>
                </a:solidFill>
                <a:latin typeface="+mj-lt"/>
              </a:defRPr>
            </a:lvl1pPr>
          </a:lstStyle>
          <a:p>
            <a:pPr lvl="0"/>
            <a:r>
              <a:rPr lang="en-US" dirty="0"/>
              <a:t>CLICK TO ADD optional SECTION HEADER</a:t>
            </a:r>
          </a:p>
        </p:txBody>
      </p:sp>
    </p:spTree>
    <p:extLst>
      <p:ext uri="{BB962C8B-B14F-4D97-AF65-F5344CB8AC3E}">
        <p14:creationId xmlns:p14="http://schemas.microsoft.com/office/powerpoint/2010/main" val="200031524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8991600" y="6467708"/>
            <a:ext cx="2743200" cy="209316"/>
          </a:xfrm>
          <a:prstGeom prst="rect">
            <a:avLst/>
          </a:prstGeom>
        </p:spPr>
        <p:txBody>
          <a:bodyPr vert="horz" lIns="0" tIns="0" rIns="0" bIns="0" rtlCol="0" anchor="ctr"/>
          <a:lstStyle>
            <a:lvl1pPr algn="r">
              <a:defRPr sz="1000">
                <a:solidFill>
                  <a:schemeClr val="tx1">
                    <a:tint val="75000"/>
                  </a:schemeClr>
                </a:solidFill>
                <a:latin typeface="Lato" charset="0"/>
                <a:ea typeface="Lato" charset="0"/>
                <a:cs typeface="Lato" charset="0"/>
              </a:defRPr>
            </a:lvl1pPr>
          </a:lstStyle>
          <a:p>
            <a:fld id="{B68F88C8-0A9A-DA43-95C8-7FE161A05352}" type="slidenum">
              <a:rPr lang="en-US" smtClean="0"/>
              <a:pPr/>
              <a:t>‹#›</a:t>
            </a:fld>
            <a:endParaRPr lang="en-US" dirty="0"/>
          </a:p>
        </p:txBody>
      </p:sp>
      <p:sp>
        <p:nvSpPr>
          <p:cNvPr id="7" name="Title 6"/>
          <p:cNvSpPr>
            <a:spLocks noGrp="1"/>
          </p:cNvSpPr>
          <p:nvPr>
            <p:ph type="title"/>
          </p:nvPr>
        </p:nvSpPr>
        <p:spPr/>
        <p:txBody>
          <a:bodyPr lIns="0" rIns="0" anchor="t" anchorCtr="0">
            <a:noAutofit/>
          </a:bodyPr>
          <a:lstStyle>
            <a:lvl1pPr>
              <a:defRPr b="1" baseline="0">
                <a:latin typeface="+mj-lt"/>
              </a:defRPr>
            </a:lvl1pPr>
          </a:lstStyle>
          <a:p>
            <a:r>
              <a:rPr lang="en-US"/>
              <a:t>Click to edit Master title style</a:t>
            </a:r>
            <a:endParaRPr lang="en-US" dirty="0"/>
          </a:p>
        </p:txBody>
      </p:sp>
      <p:sp>
        <p:nvSpPr>
          <p:cNvPr id="12" name="Text Placeholder 11"/>
          <p:cNvSpPr>
            <a:spLocks noGrp="1"/>
          </p:cNvSpPr>
          <p:nvPr>
            <p:ph type="body" sz="quarter" idx="10"/>
          </p:nvPr>
        </p:nvSpPr>
        <p:spPr>
          <a:xfrm>
            <a:off x="457200" y="1690688"/>
            <a:ext cx="10214658" cy="4367212"/>
          </a:xfrm>
        </p:spPr>
        <p:txBody>
          <a:bodyPr tIns="0" bIns="91440">
            <a:noAutofit/>
          </a:bodyPr>
          <a:lstStyle>
            <a:lvl1pPr>
              <a:lnSpc>
                <a:spcPct val="108000"/>
              </a:lnSpc>
              <a:spcBef>
                <a:spcPts val="0"/>
              </a:spcBef>
              <a:spcAft>
                <a:spcPts val="1600"/>
              </a:spcAft>
              <a:defRPr baseline="0">
                <a:latin typeface="+mn-lt"/>
              </a:defRPr>
            </a:lvl1pPr>
            <a:lvl2pPr>
              <a:lnSpc>
                <a:spcPct val="108000"/>
              </a:lnSpc>
              <a:spcBef>
                <a:spcPts val="0"/>
              </a:spcBef>
              <a:spcAft>
                <a:spcPts val="1600"/>
              </a:spcAft>
              <a:defRPr>
                <a:latin typeface="+mn-lt"/>
              </a:defRPr>
            </a:lvl2pPr>
            <a:lvl3pPr>
              <a:lnSpc>
                <a:spcPct val="108000"/>
              </a:lnSpc>
              <a:spcBef>
                <a:spcPts val="0"/>
              </a:spcBef>
              <a:spcAft>
                <a:spcPts val="1600"/>
              </a:spcAft>
              <a:defRPr>
                <a:latin typeface="+mn-lt"/>
              </a:defRPr>
            </a:lvl3pPr>
            <a:lvl4pPr>
              <a:lnSpc>
                <a:spcPct val="108000"/>
              </a:lnSpc>
              <a:spcBef>
                <a:spcPts val="0"/>
              </a:spcBef>
              <a:spcAft>
                <a:spcPts val="1600"/>
              </a:spcAft>
              <a:defRPr>
                <a:latin typeface="+mn-lt"/>
              </a:defRPr>
            </a:lvl4pPr>
            <a:lvl5pPr>
              <a:lnSpc>
                <a:spcPct val="108000"/>
              </a:lnSpc>
              <a:spcBef>
                <a:spcPts val="0"/>
              </a:spcBef>
              <a:spcAft>
                <a:spcPts val="1600"/>
              </a:spcAft>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265815" y="-496181"/>
            <a:ext cx="1999504"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Title + Bullets</a:t>
            </a:r>
            <a:endParaRPr lang="en-US" sz="1200" b="1" dirty="0">
              <a:solidFill>
                <a:schemeClr val="accent2"/>
              </a:solidFill>
            </a:endParaRPr>
          </a:p>
        </p:txBody>
      </p:sp>
      <p:sp>
        <p:nvSpPr>
          <p:cNvPr id="8" name="Text Placeholder 2"/>
          <p:cNvSpPr>
            <a:spLocks noGrp="1"/>
          </p:cNvSpPr>
          <p:nvPr>
            <p:ph type="body" sz="quarter" idx="11" hasCustomPrompt="1"/>
          </p:nvPr>
        </p:nvSpPr>
        <p:spPr>
          <a:xfrm>
            <a:off x="457200" y="10511"/>
            <a:ext cx="2787943" cy="307777"/>
          </a:xfrm>
          <a:solidFill>
            <a:schemeClr val="accent1">
              <a:alpha val="5000"/>
            </a:schemeClr>
          </a:solidFill>
          <a:ln>
            <a:noFill/>
          </a:ln>
        </p:spPr>
        <p:txBody>
          <a:bodyPr wrap="none" lIns="91440" tIns="91440" rIns="91440" bIns="91440" anchor="ctr">
            <a:spAutoFit/>
          </a:bodyPr>
          <a:lstStyle>
            <a:lvl1pPr marL="0" indent="0" algn="l">
              <a:buFontTx/>
              <a:buNone/>
              <a:defRPr sz="800" b="0" cap="all" spc="100" baseline="0">
                <a:solidFill>
                  <a:schemeClr val="accent1"/>
                </a:solidFill>
                <a:latin typeface="+mj-lt"/>
              </a:defRPr>
            </a:lvl1pPr>
          </a:lstStyle>
          <a:p>
            <a:pPr lvl="0"/>
            <a:r>
              <a:rPr lang="en-US" dirty="0"/>
              <a:t>CLICK TO ADD optional SECTION HEADER</a:t>
            </a:r>
          </a:p>
        </p:txBody>
      </p:sp>
    </p:spTree>
    <p:extLst>
      <p:ext uri="{BB962C8B-B14F-4D97-AF65-F5344CB8AC3E}">
        <p14:creationId xmlns:p14="http://schemas.microsoft.com/office/powerpoint/2010/main" val="343469005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ullets Large">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8991600" y="6467708"/>
            <a:ext cx="2743200" cy="209316"/>
          </a:xfrm>
          <a:prstGeom prst="rect">
            <a:avLst/>
          </a:prstGeom>
        </p:spPr>
        <p:txBody>
          <a:bodyPr vert="horz" lIns="0" tIns="0" rIns="0" bIns="0" rtlCol="0" anchor="ctr"/>
          <a:lstStyle>
            <a:lvl1pPr algn="r">
              <a:defRPr sz="1000">
                <a:solidFill>
                  <a:schemeClr val="tx1">
                    <a:tint val="75000"/>
                  </a:schemeClr>
                </a:solidFill>
                <a:latin typeface="Lato" charset="0"/>
                <a:ea typeface="Lato" charset="0"/>
                <a:cs typeface="Lato" charset="0"/>
              </a:defRPr>
            </a:lvl1pPr>
          </a:lstStyle>
          <a:p>
            <a:fld id="{B68F88C8-0A9A-DA43-95C8-7FE161A05352}" type="slidenum">
              <a:rPr lang="en-US" smtClean="0"/>
              <a:pPr/>
              <a:t>‹#›</a:t>
            </a:fld>
            <a:endParaRPr lang="en-US" dirty="0"/>
          </a:p>
        </p:txBody>
      </p:sp>
      <p:sp>
        <p:nvSpPr>
          <p:cNvPr id="9" name="Rectangle 8"/>
          <p:cNvSpPr/>
          <p:nvPr userDrawn="1"/>
        </p:nvSpPr>
        <p:spPr>
          <a:xfrm>
            <a:off x="5265861" y="812181"/>
            <a:ext cx="5908591" cy="4987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p:cNvSpPr>
            <a:spLocks noGrp="1"/>
          </p:cNvSpPr>
          <p:nvPr>
            <p:ph type="title"/>
          </p:nvPr>
        </p:nvSpPr>
        <p:spPr/>
        <p:txBody>
          <a:bodyPr lIns="0" rIns="0" anchor="t" anchorCtr="0">
            <a:noAutofit/>
          </a:bodyPr>
          <a:lstStyle>
            <a:lvl1pPr>
              <a:defRPr sz="3400" baseline="0">
                <a:latin typeface="+mj-lt"/>
              </a:defRPr>
            </a:lvl1pPr>
          </a:lstStyle>
          <a:p>
            <a:r>
              <a:rPr lang="en-US"/>
              <a:t>Click to edit Master title style</a:t>
            </a:r>
            <a:endParaRPr lang="en-US" dirty="0"/>
          </a:p>
        </p:txBody>
      </p:sp>
      <p:sp>
        <p:nvSpPr>
          <p:cNvPr id="12" name="Text Placeholder 11"/>
          <p:cNvSpPr>
            <a:spLocks noGrp="1"/>
          </p:cNvSpPr>
          <p:nvPr>
            <p:ph type="body" sz="quarter" idx="10"/>
          </p:nvPr>
        </p:nvSpPr>
        <p:spPr>
          <a:xfrm>
            <a:off x="457200" y="1690688"/>
            <a:ext cx="10214658" cy="4367212"/>
          </a:xfrm>
        </p:spPr>
        <p:txBody>
          <a:bodyPr tIns="0" bIns="91440">
            <a:noAutofit/>
          </a:bodyPr>
          <a:lstStyle>
            <a:lvl1pPr marL="457200" indent="-457200">
              <a:lnSpc>
                <a:spcPct val="108000"/>
              </a:lnSpc>
              <a:spcAft>
                <a:spcPts val="1200"/>
              </a:spcAft>
              <a:defRPr sz="3200" baseline="0">
                <a:latin typeface="+mn-lt"/>
              </a:defRPr>
            </a:lvl1pPr>
            <a:lvl2pPr marL="914400" indent="-457200">
              <a:lnSpc>
                <a:spcPct val="108000"/>
              </a:lnSpc>
              <a:spcAft>
                <a:spcPts val="1200"/>
              </a:spcAft>
              <a:defRPr sz="2800" baseline="0">
                <a:latin typeface="+mn-lt"/>
              </a:defRPr>
            </a:lvl2pPr>
            <a:lvl3pPr marL="1371600" indent="-457200">
              <a:lnSpc>
                <a:spcPct val="108000"/>
              </a:lnSpc>
              <a:spcAft>
                <a:spcPts val="1200"/>
              </a:spcAft>
              <a:defRPr sz="2800" baseline="0">
                <a:latin typeface="+mn-lt"/>
              </a:defRPr>
            </a:lvl3pPr>
            <a:lvl4pPr marL="1828800" indent="-457200">
              <a:lnSpc>
                <a:spcPct val="108000"/>
              </a:lnSpc>
              <a:spcAft>
                <a:spcPts val="1200"/>
              </a:spcAft>
              <a:defRPr sz="2800" baseline="0">
                <a:latin typeface="+mn-lt"/>
              </a:defRPr>
            </a:lvl4pPr>
            <a:lvl5pPr marL="2286000" indent="-457200">
              <a:lnSpc>
                <a:spcPct val="108000"/>
              </a:lnSpc>
              <a:spcAft>
                <a:spcPts val="1200"/>
              </a:spcAft>
              <a:defRPr sz="2800" baseline="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265815" y="-496181"/>
            <a:ext cx="2470098"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Title + Large Bullets</a:t>
            </a:r>
            <a:endParaRPr lang="en-US" sz="1200" b="1" dirty="0">
              <a:solidFill>
                <a:schemeClr val="accent2"/>
              </a:solidFill>
            </a:endParaRPr>
          </a:p>
        </p:txBody>
      </p:sp>
      <p:sp>
        <p:nvSpPr>
          <p:cNvPr id="10" name="Text Placeholder 2">
            <a:extLst>
              <a:ext uri="{FF2B5EF4-FFF2-40B4-BE49-F238E27FC236}">
                <a16:creationId xmlns:a16="http://schemas.microsoft.com/office/drawing/2014/main" id="{49344CE9-DF0E-244E-9177-5BB7481879A3}"/>
              </a:ext>
            </a:extLst>
          </p:cNvPr>
          <p:cNvSpPr>
            <a:spLocks noGrp="1"/>
          </p:cNvSpPr>
          <p:nvPr>
            <p:ph type="body" sz="quarter" idx="11" hasCustomPrompt="1"/>
          </p:nvPr>
        </p:nvSpPr>
        <p:spPr>
          <a:xfrm>
            <a:off x="457200" y="10511"/>
            <a:ext cx="2787943" cy="307777"/>
          </a:xfrm>
          <a:solidFill>
            <a:schemeClr val="accent1">
              <a:alpha val="5000"/>
            </a:schemeClr>
          </a:solidFill>
          <a:ln>
            <a:noFill/>
          </a:ln>
        </p:spPr>
        <p:txBody>
          <a:bodyPr wrap="none" lIns="91440" tIns="91440" rIns="91440" bIns="91440" anchor="ctr">
            <a:spAutoFit/>
          </a:bodyPr>
          <a:lstStyle>
            <a:lvl1pPr marL="0" indent="0" algn="l">
              <a:buFontTx/>
              <a:buNone/>
              <a:defRPr sz="800" b="0" cap="all" spc="100" baseline="0">
                <a:solidFill>
                  <a:schemeClr val="accent1"/>
                </a:solidFill>
                <a:latin typeface="+mj-lt"/>
              </a:defRPr>
            </a:lvl1pPr>
          </a:lstStyle>
          <a:p>
            <a:pPr lvl="0"/>
            <a:r>
              <a:rPr lang="en-US" dirty="0"/>
              <a:t>CLICK TO ADD optional SECTION HEADER</a:t>
            </a:r>
          </a:p>
        </p:txBody>
      </p:sp>
    </p:spTree>
    <p:extLst>
      <p:ext uri="{BB962C8B-B14F-4D97-AF65-F5344CB8AC3E}">
        <p14:creationId xmlns:p14="http://schemas.microsoft.com/office/powerpoint/2010/main" val="111087707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gure with annotation">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8991600" y="6467708"/>
            <a:ext cx="2743200" cy="209316"/>
          </a:xfrm>
          <a:prstGeom prst="rect">
            <a:avLst/>
          </a:prstGeom>
        </p:spPr>
        <p:txBody>
          <a:bodyPr vert="horz" lIns="0" tIns="0" rIns="0" bIns="0" rtlCol="0" anchor="ctr"/>
          <a:lstStyle>
            <a:lvl1pPr algn="r">
              <a:defRPr sz="1000">
                <a:solidFill>
                  <a:schemeClr val="tx1">
                    <a:tint val="75000"/>
                  </a:schemeClr>
                </a:solidFill>
                <a:latin typeface="Lato" charset="0"/>
                <a:ea typeface="Lato" charset="0"/>
                <a:cs typeface="Lato" charset="0"/>
              </a:defRPr>
            </a:lvl1pPr>
          </a:lstStyle>
          <a:p>
            <a:fld id="{B68F88C8-0A9A-DA43-95C8-7FE161A05352}" type="slidenum">
              <a:rPr lang="en-US" smtClean="0"/>
              <a:pPr/>
              <a:t>‹#›</a:t>
            </a:fld>
            <a:endParaRPr lang="en-US" dirty="0"/>
          </a:p>
        </p:txBody>
      </p:sp>
      <p:sp>
        <p:nvSpPr>
          <p:cNvPr id="9" name="Rectangle 8"/>
          <p:cNvSpPr/>
          <p:nvPr userDrawn="1"/>
        </p:nvSpPr>
        <p:spPr>
          <a:xfrm>
            <a:off x="5257800" y="533400"/>
            <a:ext cx="6477000" cy="5524500"/>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p:cNvSpPr>
            <a:spLocks noGrp="1"/>
          </p:cNvSpPr>
          <p:nvPr>
            <p:ph type="title"/>
          </p:nvPr>
        </p:nvSpPr>
        <p:spPr>
          <a:xfrm>
            <a:off x="457200" y="533400"/>
            <a:ext cx="3829050" cy="5524500"/>
          </a:xfrm>
        </p:spPr>
        <p:txBody>
          <a:bodyPr anchor="ctr">
            <a:normAutofit/>
          </a:bodyPr>
          <a:lstStyle>
            <a:lvl1pPr>
              <a:lnSpc>
                <a:spcPct val="100000"/>
              </a:lnSpc>
              <a:spcAft>
                <a:spcPts val="1200"/>
              </a:spcAft>
              <a:defRPr sz="2200" b="1" i="0" baseline="0">
                <a:latin typeface="+mj-lt"/>
              </a:defRPr>
            </a:lvl1pPr>
          </a:lstStyle>
          <a:p>
            <a:r>
              <a:rPr lang="en-US"/>
              <a:t>Click to edit Master title style</a:t>
            </a:r>
            <a:endParaRPr lang="en-US" dirty="0"/>
          </a:p>
        </p:txBody>
      </p:sp>
      <p:sp>
        <p:nvSpPr>
          <p:cNvPr id="10" name="TextBox 9"/>
          <p:cNvSpPr txBox="1"/>
          <p:nvPr userDrawn="1"/>
        </p:nvSpPr>
        <p:spPr>
          <a:xfrm>
            <a:off x="265815" y="-496181"/>
            <a:ext cx="2638812"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Figure with annotation</a:t>
            </a:r>
            <a:endParaRPr lang="en-US" sz="1200" b="1" dirty="0">
              <a:solidFill>
                <a:schemeClr val="accent2"/>
              </a:solidFill>
            </a:endParaRPr>
          </a:p>
        </p:txBody>
      </p:sp>
      <p:sp>
        <p:nvSpPr>
          <p:cNvPr id="3" name="Content Placeholder 2"/>
          <p:cNvSpPr>
            <a:spLocks noGrp="1"/>
          </p:cNvSpPr>
          <p:nvPr>
            <p:ph sz="quarter" idx="10"/>
          </p:nvPr>
        </p:nvSpPr>
        <p:spPr>
          <a:xfrm>
            <a:off x="5257800" y="533400"/>
            <a:ext cx="6477000" cy="5524500"/>
          </a:xfrm>
          <a:noFill/>
        </p:spPr>
        <p:txBody>
          <a:bodyPr vert="horz" lIns="0" tIns="45720" rIns="0" bIns="45720" rtlCol="0">
            <a:normAutofit/>
          </a:bodyPr>
          <a:lstStyle>
            <a:lvl1pPr marL="228600" indent="-228600">
              <a:buNone/>
              <a:defRPr lang="en-US" smtClean="0">
                <a:solidFill>
                  <a:schemeClr val="bg2">
                    <a:lumMod val="75000"/>
                  </a:schemeClr>
                </a:solidFill>
              </a:defRPr>
            </a:lvl1pPr>
            <a:lvl2pPr>
              <a:defRPr lang="en-US" smtClean="0"/>
            </a:lvl2pPr>
            <a:lvl3pPr>
              <a:defRPr lang="en-US" smtClean="0"/>
            </a:lvl3pPr>
            <a:lvl4pPr>
              <a:defRPr lang="en-US" smtClean="0"/>
            </a:lvl4pPr>
            <a:lvl5pPr>
              <a:defRPr lang="en-US"/>
            </a:lvl5pPr>
          </a:lstStyle>
          <a:p>
            <a:pPr marL="0" lvl="0" indent="0" algn="ctr"/>
            <a:r>
              <a:rPr lang="en-US"/>
              <a:t>Click to edit Master text styles</a:t>
            </a:r>
          </a:p>
          <a:p>
            <a:pPr marL="0" lvl="1" indent="0" algn="ctr"/>
            <a:r>
              <a:rPr lang="en-US"/>
              <a:t>Second level</a:t>
            </a:r>
          </a:p>
        </p:txBody>
      </p:sp>
      <p:sp>
        <p:nvSpPr>
          <p:cNvPr id="8" name="Text Placeholder 2">
            <a:extLst>
              <a:ext uri="{FF2B5EF4-FFF2-40B4-BE49-F238E27FC236}">
                <a16:creationId xmlns:a16="http://schemas.microsoft.com/office/drawing/2014/main" id="{65C98F9E-B192-D84C-A126-928C54F5048C}"/>
              </a:ext>
            </a:extLst>
          </p:cNvPr>
          <p:cNvSpPr>
            <a:spLocks noGrp="1"/>
          </p:cNvSpPr>
          <p:nvPr>
            <p:ph type="body" sz="quarter" idx="11" hasCustomPrompt="1"/>
          </p:nvPr>
        </p:nvSpPr>
        <p:spPr>
          <a:xfrm>
            <a:off x="457200" y="10511"/>
            <a:ext cx="2787943" cy="307777"/>
          </a:xfrm>
          <a:solidFill>
            <a:schemeClr val="accent1">
              <a:alpha val="5000"/>
            </a:schemeClr>
          </a:solidFill>
          <a:ln>
            <a:noFill/>
          </a:ln>
        </p:spPr>
        <p:txBody>
          <a:bodyPr wrap="none" lIns="91440" tIns="91440" rIns="91440" bIns="91440" anchor="ctr">
            <a:spAutoFit/>
          </a:bodyPr>
          <a:lstStyle>
            <a:lvl1pPr marL="0" indent="0" algn="l">
              <a:buFontTx/>
              <a:buNone/>
              <a:defRPr sz="800" b="0" cap="all" spc="100" baseline="0">
                <a:solidFill>
                  <a:schemeClr val="accent1"/>
                </a:solidFill>
                <a:latin typeface="+mj-lt"/>
              </a:defRPr>
            </a:lvl1pPr>
          </a:lstStyle>
          <a:p>
            <a:pPr lvl="0"/>
            <a:r>
              <a:rPr lang="en-US" dirty="0"/>
              <a:t>CLICK TO ADD optional SECTION HEADER</a:t>
            </a:r>
          </a:p>
        </p:txBody>
      </p:sp>
    </p:spTree>
    <p:extLst>
      <p:ext uri="{BB962C8B-B14F-4D97-AF65-F5344CB8AC3E}">
        <p14:creationId xmlns:p14="http://schemas.microsoft.com/office/powerpoint/2010/main" val="3612985275"/>
      </p:ext>
    </p:extLst>
  </p:cSld>
  <p:clrMapOvr>
    <a:masterClrMapping/>
  </p:clrMapOvr>
  <p:transition>
    <p:fade/>
  </p:transition>
  <p:extLst>
    <p:ext uri="{DCECCB84-F9BA-43D5-87BE-67443E8EF086}">
      <p15:sldGuideLst xmlns:p15="http://schemas.microsoft.com/office/powerpoint/2012/main">
        <p15:guide id="1" pos="331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gure with bullets">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8991600" y="6467708"/>
            <a:ext cx="2743200" cy="209316"/>
          </a:xfrm>
          <a:prstGeom prst="rect">
            <a:avLst/>
          </a:prstGeom>
        </p:spPr>
        <p:txBody>
          <a:bodyPr vert="horz" lIns="0" tIns="0" rIns="0" bIns="0" rtlCol="0" anchor="ctr"/>
          <a:lstStyle>
            <a:lvl1pPr algn="r">
              <a:defRPr sz="1000">
                <a:solidFill>
                  <a:schemeClr val="tx1">
                    <a:tint val="75000"/>
                  </a:schemeClr>
                </a:solidFill>
                <a:latin typeface="Lato" charset="0"/>
                <a:ea typeface="Lato" charset="0"/>
                <a:cs typeface="Lato" charset="0"/>
              </a:defRPr>
            </a:lvl1pPr>
          </a:lstStyle>
          <a:p>
            <a:fld id="{B68F88C8-0A9A-DA43-95C8-7FE161A05352}" type="slidenum">
              <a:rPr lang="en-US" smtClean="0"/>
              <a:pPr/>
              <a:t>‹#›</a:t>
            </a:fld>
            <a:endParaRPr lang="en-US" dirty="0"/>
          </a:p>
        </p:txBody>
      </p:sp>
      <p:sp>
        <p:nvSpPr>
          <p:cNvPr id="6" name="Title 5"/>
          <p:cNvSpPr>
            <a:spLocks noGrp="1"/>
          </p:cNvSpPr>
          <p:nvPr>
            <p:ph type="title"/>
          </p:nvPr>
        </p:nvSpPr>
        <p:spPr>
          <a:xfrm>
            <a:off x="457200" y="533400"/>
            <a:ext cx="3657600" cy="1711036"/>
          </a:xfrm>
        </p:spPr>
        <p:txBody>
          <a:bodyPr anchor="b">
            <a:noAutofit/>
          </a:bodyPr>
          <a:lstStyle>
            <a:lvl1pPr>
              <a:lnSpc>
                <a:spcPct val="100000"/>
              </a:lnSpc>
              <a:spcAft>
                <a:spcPts val="1200"/>
              </a:spcAft>
              <a:defRPr sz="2200" b="1" i="0" baseline="0">
                <a:latin typeface="+mj-lt"/>
              </a:defRPr>
            </a:lvl1pPr>
          </a:lstStyle>
          <a:p>
            <a:r>
              <a:rPr lang="en-US"/>
              <a:t>Click to edit Master title style</a:t>
            </a:r>
            <a:endParaRPr lang="en-US" dirty="0"/>
          </a:p>
        </p:txBody>
      </p:sp>
      <p:sp>
        <p:nvSpPr>
          <p:cNvPr id="3" name="Text Placeholder 2"/>
          <p:cNvSpPr>
            <a:spLocks noGrp="1"/>
          </p:cNvSpPr>
          <p:nvPr>
            <p:ph type="body" sz="quarter" idx="11"/>
          </p:nvPr>
        </p:nvSpPr>
        <p:spPr>
          <a:xfrm>
            <a:off x="457200" y="2481263"/>
            <a:ext cx="3657600" cy="3254375"/>
          </a:xfrm>
        </p:spPr>
        <p:txBody>
          <a:bodyPr>
            <a:noAutofit/>
          </a:bodyPr>
          <a:lstStyle>
            <a:lvl1pPr>
              <a:defRPr sz="2200" baseline="0">
                <a:solidFill>
                  <a:schemeClr val="tx1"/>
                </a:solidFill>
              </a:defRPr>
            </a:lvl1pPr>
            <a:lvl2pPr>
              <a:defRPr sz="2200" baseline="0">
                <a:solidFill>
                  <a:schemeClr val="tx1"/>
                </a:solidFill>
              </a:defRPr>
            </a:lvl2pPr>
            <a:lvl3pPr>
              <a:defRPr sz="2200" baseline="0">
                <a:solidFill>
                  <a:schemeClr val="tx1"/>
                </a:solidFill>
              </a:defRPr>
            </a:lvl3pPr>
            <a:lvl4pPr>
              <a:defRPr sz="2200" baseline="0">
                <a:solidFill>
                  <a:schemeClr val="tx1"/>
                </a:solidFill>
              </a:defRPr>
            </a:lvl4pPr>
            <a:lvl5pPr>
              <a:defRPr sz="220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265815" y="-496181"/>
            <a:ext cx="3318584"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Figure with annotation + bullets</a:t>
            </a:r>
            <a:endParaRPr lang="en-US" sz="1200" b="1" dirty="0">
              <a:solidFill>
                <a:schemeClr val="accent2"/>
              </a:solidFill>
            </a:endParaRPr>
          </a:p>
        </p:txBody>
      </p:sp>
      <p:sp>
        <p:nvSpPr>
          <p:cNvPr id="11" name="Content Placeholder 2"/>
          <p:cNvSpPr>
            <a:spLocks noGrp="1"/>
          </p:cNvSpPr>
          <p:nvPr>
            <p:ph sz="quarter" idx="10"/>
          </p:nvPr>
        </p:nvSpPr>
        <p:spPr>
          <a:xfrm>
            <a:off x="5257800" y="533400"/>
            <a:ext cx="6477000" cy="5524500"/>
          </a:xfrm>
          <a:noFill/>
        </p:spPr>
        <p:txBody>
          <a:bodyPr vert="horz" lIns="0" tIns="45720" rIns="0" bIns="45720" rtlCol="0">
            <a:normAutofit/>
          </a:bodyPr>
          <a:lstStyle>
            <a:lvl1pPr marL="228600" indent="-228600">
              <a:buNone/>
              <a:defRPr lang="en-US" smtClean="0">
                <a:solidFill>
                  <a:schemeClr val="accent2">
                    <a:lumMod val="60000"/>
                    <a:lumOff val="40000"/>
                  </a:schemeClr>
                </a:solidFill>
              </a:defRPr>
            </a:lvl1pPr>
            <a:lvl2pPr>
              <a:defRPr lang="en-US" smtClean="0"/>
            </a:lvl2pPr>
            <a:lvl3pPr>
              <a:defRPr lang="en-US" smtClean="0"/>
            </a:lvl3pPr>
            <a:lvl4pPr>
              <a:defRPr lang="en-US" smtClean="0"/>
            </a:lvl4pPr>
            <a:lvl5pPr>
              <a:defRPr lang="en-US"/>
            </a:lvl5pPr>
          </a:lstStyle>
          <a:p>
            <a:pPr marL="0" lvl="0" indent="0" algn="ctr"/>
            <a:r>
              <a:rPr lang="en-US"/>
              <a:t>Click to edit Master text styles</a:t>
            </a:r>
          </a:p>
          <a:p>
            <a:pPr marL="0" lvl="1" indent="0" algn="ctr"/>
            <a:r>
              <a:rPr lang="en-US"/>
              <a:t>Second level</a:t>
            </a:r>
          </a:p>
        </p:txBody>
      </p:sp>
      <p:sp>
        <p:nvSpPr>
          <p:cNvPr id="8" name="Text Placeholder 2">
            <a:extLst>
              <a:ext uri="{FF2B5EF4-FFF2-40B4-BE49-F238E27FC236}">
                <a16:creationId xmlns:a16="http://schemas.microsoft.com/office/drawing/2014/main" id="{D7D7F6C5-3DA8-6043-843B-8F5B92A0628A}"/>
              </a:ext>
            </a:extLst>
          </p:cNvPr>
          <p:cNvSpPr>
            <a:spLocks noGrp="1"/>
          </p:cNvSpPr>
          <p:nvPr>
            <p:ph type="body" sz="quarter" idx="12" hasCustomPrompt="1"/>
          </p:nvPr>
        </p:nvSpPr>
        <p:spPr>
          <a:xfrm>
            <a:off x="457200" y="10511"/>
            <a:ext cx="2787943" cy="307777"/>
          </a:xfrm>
          <a:solidFill>
            <a:schemeClr val="accent1">
              <a:alpha val="5000"/>
            </a:schemeClr>
          </a:solidFill>
          <a:ln>
            <a:noFill/>
          </a:ln>
        </p:spPr>
        <p:txBody>
          <a:bodyPr wrap="none" lIns="91440" tIns="91440" rIns="91440" bIns="91440" anchor="ctr">
            <a:spAutoFit/>
          </a:bodyPr>
          <a:lstStyle>
            <a:lvl1pPr marL="0" indent="0" algn="l">
              <a:buFontTx/>
              <a:buNone/>
              <a:defRPr sz="800" b="0" cap="all" spc="100" baseline="0">
                <a:solidFill>
                  <a:schemeClr val="accent1"/>
                </a:solidFill>
                <a:latin typeface="+mj-lt"/>
              </a:defRPr>
            </a:lvl1pPr>
          </a:lstStyle>
          <a:p>
            <a:pPr lvl="0"/>
            <a:r>
              <a:rPr lang="en-US" dirty="0"/>
              <a:t>CLICK TO ADD optional SECTION HEADER</a:t>
            </a:r>
          </a:p>
        </p:txBody>
      </p:sp>
    </p:spTree>
    <p:extLst>
      <p:ext uri="{BB962C8B-B14F-4D97-AF65-F5344CB8AC3E}">
        <p14:creationId xmlns:p14="http://schemas.microsoft.com/office/powerpoint/2010/main" val="3974462204"/>
      </p:ext>
    </p:extLst>
  </p:cSld>
  <p:clrMapOvr>
    <a:masterClrMapping/>
  </p:clrMapOvr>
  <p:transition>
    <p:fade/>
  </p:transition>
  <p:extLst>
    <p:ext uri="{DCECCB84-F9BA-43D5-87BE-67443E8EF086}">
      <p15:sldGuideLst xmlns:p15="http://schemas.microsoft.com/office/powerpoint/2012/main">
        <p15:guide id="1" pos="331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Blue">
    <p:bg>
      <p:bgPr>
        <a:gradFill>
          <a:gsLst>
            <a:gs pos="0">
              <a:schemeClr val="accent1"/>
            </a:gs>
            <a:gs pos="97000">
              <a:schemeClr val="tx2"/>
            </a:gs>
          </a:gsLst>
          <a:path path="circle">
            <a:fillToRect l="50000" t="50000" r="50000" b="5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n>
                  <a:solidFill>
                    <a:schemeClr val="bg1"/>
                  </a:solidFill>
                </a:ln>
              </a:defRPr>
            </a:lvl1pPr>
          </a:lstStyle>
          <a:p>
            <a:fld id="{B68F88C8-0A9A-DA43-95C8-7FE161A05352}" type="slidenum">
              <a:rPr lang="en-US" smtClean="0"/>
              <a:pPr/>
              <a:t>‹#›</a:t>
            </a:fld>
            <a:endParaRPr lang="en-US" dirty="0"/>
          </a:p>
        </p:txBody>
      </p:sp>
      <p:sp>
        <p:nvSpPr>
          <p:cNvPr id="5" name="Title 4"/>
          <p:cNvSpPr>
            <a:spLocks noGrp="1"/>
          </p:cNvSpPr>
          <p:nvPr>
            <p:ph type="title" hasCustomPrompt="1"/>
          </p:nvPr>
        </p:nvSpPr>
        <p:spPr>
          <a:xfrm>
            <a:off x="457200" y="1981200"/>
            <a:ext cx="11277600" cy="2895600"/>
          </a:xfrm>
        </p:spPr>
        <p:txBody>
          <a:bodyPr anchor="ctr">
            <a:noAutofit/>
          </a:bodyPr>
          <a:lstStyle>
            <a:lvl1pPr algn="ctr">
              <a:defRPr sz="3600" baseline="0">
                <a:solidFill>
                  <a:schemeClr val="bg1"/>
                </a:solidFill>
                <a:latin typeface="+mj-lt"/>
              </a:defRPr>
            </a:lvl1pPr>
          </a:lstStyle>
          <a:p>
            <a:r>
              <a:rPr lang="en-US" dirty="0"/>
              <a:t>Click to add a divider title</a:t>
            </a:r>
          </a:p>
        </p:txBody>
      </p:sp>
      <p:pic>
        <p:nvPicPr>
          <p:cNvPr id="6" name="Picture 5"/>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t="-24944"/>
          <a:stretch/>
        </p:blipFill>
        <p:spPr>
          <a:xfrm>
            <a:off x="320675" y="6521450"/>
            <a:ext cx="2391113" cy="102824"/>
          </a:xfrm>
          <a:prstGeom prst="rect">
            <a:avLst/>
          </a:prstGeom>
        </p:spPr>
      </p:pic>
      <p:sp>
        <p:nvSpPr>
          <p:cNvPr id="7" name="TextBox 6"/>
          <p:cNvSpPr txBox="1"/>
          <p:nvPr userDrawn="1"/>
        </p:nvSpPr>
        <p:spPr>
          <a:xfrm>
            <a:off x="265815" y="-496181"/>
            <a:ext cx="1891202"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Divider Blue</a:t>
            </a:r>
            <a:endParaRPr lang="en-US" sz="1200" b="1" dirty="0">
              <a:solidFill>
                <a:schemeClr val="accent2"/>
              </a:solidFill>
            </a:endParaRPr>
          </a:p>
        </p:txBody>
      </p:sp>
    </p:spTree>
    <p:extLst>
      <p:ext uri="{BB962C8B-B14F-4D97-AF65-F5344CB8AC3E}">
        <p14:creationId xmlns:p14="http://schemas.microsoft.com/office/powerpoint/2010/main" val="205709353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Dark">
    <p:bg>
      <p:bgPr>
        <a:gradFill>
          <a:gsLst>
            <a:gs pos="0">
              <a:srgbClr val="474345"/>
            </a:gs>
            <a:gs pos="100000">
              <a:schemeClr val="tx1">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n>
                  <a:solidFill>
                    <a:schemeClr val="bg1"/>
                  </a:solidFill>
                </a:ln>
              </a:defRPr>
            </a:lvl1pPr>
          </a:lstStyle>
          <a:p>
            <a:fld id="{B68F88C8-0A9A-DA43-95C8-7FE161A05352}" type="slidenum">
              <a:rPr lang="en-US" smtClean="0"/>
              <a:pPr/>
              <a:t>‹#›</a:t>
            </a:fld>
            <a:endParaRPr lang="en-US" dirty="0"/>
          </a:p>
        </p:txBody>
      </p:sp>
      <p:sp>
        <p:nvSpPr>
          <p:cNvPr id="5" name="Title 4"/>
          <p:cNvSpPr>
            <a:spLocks noGrp="1"/>
          </p:cNvSpPr>
          <p:nvPr>
            <p:ph type="title"/>
          </p:nvPr>
        </p:nvSpPr>
        <p:spPr>
          <a:xfrm>
            <a:off x="457200" y="1981200"/>
            <a:ext cx="11277600" cy="2895600"/>
          </a:xfrm>
        </p:spPr>
        <p:txBody>
          <a:bodyPr anchor="ctr">
            <a:noAutofit/>
          </a:bodyPr>
          <a:lstStyle>
            <a:lvl1pPr algn="ctr">
              <a:defRPr sz="3600" baseline="0">
                <a:solidFill>
                  <a:schemeClr val="bg1"/>
                </a:solidFill>
                <a:latin typeface="+mj-lt"/>
              </a:defRPr>
            </a:lvl1pPr>
          </a:lstStyle>
          <a:p>
            <a:r>
              <a:rPr lang="en-US"/>
              <a:t>Click to edit Master title style</a:t>
            </a:r>
            <a:endParaRPr lang="en-US" dirty="0"/>
          </a:p>
        </p:txBody>
      </p:sp>
      <p:pic>
        <p:nvPicPr>
          <p:cNvPr id="6" name="Picture 5"/>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t="-24944"/>
          <a:stretch/>
        </p:blipFill>
        <p:spPr>
          <a:xfrm>
            <a:off x="320675" y="6521450"/>
            <a:ext cx="2391113" cy="102824"/>
          </a:xfrm>
          <a:prstGeom prst="rect">
            <a:avLst/>
          </a:prstGeom>
        </p:spPr>
      </p:pic>
      <p:sp>
        <p:nvSpPr>
          <p:cNvPr id="7" name="TextBox 6"/>
          <p:cNvSpPr txBox="1"/>
          <p:nvPr userDrawn="1"/>
        </p:nvSpPr>
        <p:spPr>
          <a:xfrm>
            <a:off x="265815" y="-496181"/>
            <a:ext cx="1897738"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Divider Dark</a:t>
            </a:r>
            <a:endParaRPr lang="en-US" sz="1200" b="1" dirty="0">
              <a:solidFill>
                <a:schemeClr val="accent2"/>
              </a:solidFill>
            </a:endParaRPr>
          </a:p>
        </p:txBody>
      </p:sp>
      <p:sp>
        <p:nvSpPr>
          <p:cNvPr id="8" name="Oval 7"/>
          <p:cNvSpPr/>
          <p:nvPr userDrawn="1"/>
        </p:nvSpPr>
        <p:spPr>
          <a:xfrm>
            <a:off x="-550072" y="117081"/>
            <a:ext cx="231648" cy="2316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9" name="Oval 8"/>
          <p:cNvSpPr/>
          <p:nvPr userDrawn="1"/>
        </p:nvSpPr>
        <p:spPr>
          <a:xfrm>
            <a:off x="-550072" y="452571"/>
            <a:ext cx="231648" cy="2316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0" name="Oval 9"/>
          <p:cNvSpPr/>
          <p:nvPr userDrawn="1"/>
        </p:nvSpPr>
        <p:spPr>
          <a:xfrm>
            <a:off x="-550072" y="788061"/>
            <a:ext cx="231648" cy="2316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1" name="Oval 10"/>
          <p:cNvSpPr/>
          <p:nvPr userDrawn="1"/>
        </p:nvSpPr>
        <p:spPr>
          <a:xfrm>
            <a:off x="-550072" y="1123551"/>
            <a:ext cx="231648" cy="2316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Oval 11"/>
          <p:cNvSpPr/>
          <p:nvPr userDrawn="1"/>
        </p:nvSpPr>
        <p:spPr>
          <a:xfrm>
            <a:off x="-550072" y="1459040"/>
            <a:ext cx="231648" cy="2316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3" name="TextBox 12"/>
          <p:cNvSpPr txBox="1"/>
          <p:nvPr userDrawn="1"/>
        </p:nvSpPr>
        <p:spPr>
          <a:xfrm>
            <a:off x="-888626" y="31354"/>
            <a:ext cx="338554" cy="1674497"/>
          </a:xfrm>
          <a:prstGeom prst="rect">
            <a:avLst/>
          </a:prstGeom>
          <a:noFill/>
        </p:spPr>
        <p:txBody>
          <a:bodyPr vert="vert270" wrap="none" rtlCol="0">
            <a:spAutoFit/>
          </a:bodyPr>
          <a:lstStyle/>
          <a:p>
            <a:r>
              <a:rPr lang="en-US" sz="1000" b="1" spc="0" dirty="0">
                <a:solidFill>
                  <a:schemeClr val="tx1">
                    <a:lumMod val="60000"/>
                    <a:lumOff val="40000"/>
                  </a:schemeClr>
                </a:solidFill>
              </a:rPr>
              <a:t>URBAN</a:t>
            </a:r>
            <a:r>
              <a:rPr lang="en-US" sz="1000" b="1" spc="0" baseline="0" dirty="0">
                <a:solidFill>
                  <a:schemeClr val="tx1">
                    <a:lumMod val="60000"/>
                    <a:lumOff val="40000"/>
                  </a:schemeClr>
                </a:solidFill>
              </a:rPr>
              <a:t> COLOR PALETTE</a:t>
            </a:r>
            <a:endParaRPr lang="en-US" sz="1000" b="1" spc="0" dirty="0">
              <a:solidFill>
                <a:schemeClr val="tx1">
                  <a:lumMod val="60000"/>
                  <a:lumOff val="40000"/>
                </a:schemeClr>
              </a:solidFill>
            </a:endParaRPr>
          </a:p>
        </p:txBody>
      </p:sp>
    </p:spTree>
    <p:extLst>
      <p:ext uri="{BB962C8B-B14F-4D97-AF65-F5344CB8AC3E}">
        <p14:creationId xmlns:p14="http://schemas.microsoft.com/office/powerpoint/2010/main" val="242725729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Light">
    <p:bg>
      <p:bgPr>
        <a:solidFill>
          <a:schemeClr val="bg2">
            <a:lumMod val="95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n>
                  <a:solidFill>
                    <a:schemeClr val="bg1"/>
                  </a:solidFill>
                </a:ln>
              </a:defRPr>
            </a:lvl1pPr>
          </a:lstStyle>
          <a:p>
            <a:fld id="{B68F88C8-0A9A-DA43-95C8-7FE161A05352}" type="slidenum">
              <a:rPr lang="en-US" smtClean="0"/>
              <a:pPr/>
              <a:t>‹#›</a:t>
            </a:fld>
            <a:endParaRPr lang="en-US" dirty="0"/>
          </a:p>
        </p:txBody>
      </p:sp>
      <p:sp>
        <p:nvSpPr>
          <p:cNvPr id="5" name="Title 4"/>
          <p:cNvSpPr>
            <a:spLocks noGrp="1"/>
          </p:cNvSpPr>
          <p:nvPr>
            <p:ph type="title"/>
          </p:nvPr>
        </p:nvSpPr>
        <p:spPr>
          <a:xfrm>
            <a:off x="457200" y="1981200"/>
            <a:ext cx="11277600" cy="2895600"/>
          </a:xfrm>
        </p:spPr>
        <p:txBody>
          <a:bodyPr anchor="ctr">
            <a:noAutofit/>
          </a:bodyPr>
          <a:lstStyle>
            <a:lvl1pPr algn="ctr">
              <a:defRPr sz="3600" baseline="0">
                <a:solidFill>
                  <a:schemeClr val="tx1"/>
                </a:solidFill>
                <a:latin typeface="+mj-lt"/>
              </a:defRPr>
            </a:lvl1pPr>
          </a:lstStyle>
          <a:p>
            <a:r>
              <a:rPr lang="en-US"/>
              <a:t>Click to edit Master title style</a:t>
            </a:r>
            <a:endParaRPr lang="en-US" dirty="0"/>
          </a:p>
        </p:txBody>
      </p:sp>
      <p:sp>
        <p:nvSpPr>
          <p:cNvPr id="6" name="TextBox 5"/>
          <p:cNvSpPr txBox="1"/>
          <p:nvPr userDrawn="1"/>
        </p:nvSpPr>
        <p:spPr>
          <a:xfrm>
            <a:off x="265815" y="-496181"/>
            <a:ext cx="1936955"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Divider Light</a:t>
            </a:r>
            <a:endParaRPr lang="en-US" sz="1200" b="1" dirty="0">
              <a:solidFill>
                <a:schemeClr val="accent2"/>
              </a:solidFill>
            </a:endParaRPr>
          </a:p>
        </p:txBody>
      </p:sp>
    </p:spTree>
    <p:extLst>
      <p:ext uri="{BB962C8B-B14F-4D97-AF65-F5344CB8AC3E}">
        <p14:creationId xmlns:p14="http://schemas.microsoft.com/office/powerpoint/2010/main" val="53649787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Light">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n>
                  <a:solidFill>
                    <a:schemeClr val="bg1"/>
                  </a:solidFill>
                </a:ln>
                <a:solidFill>
                  <a:schemeClr val="tx1"/>
                </a:solidFill>
              </a:defRPr>
            </a:lvl1pPr>
          </a:lstStyle>
          <a:p>
            <a:fld id="{B68F88C8-0A9A-DA43-95C8-7FE161A05352}" type="slidenum">
              <a:rPr lang="en-US" smtClean="0"/>
              <a:pPr/>
              <a:t>‹#›</a:t>
            </a:fld>
            <a:endParaRPr lang="en-US" dirty="0"/>
          </a:p>
        </p:txBody>
      </p:sp>
      <p:sp>
        <p:nvSpPr>
          <p:cNvPr id="10" name="Title 1"/>
          <p:cNvSpPr>
            <a:spLocks noGrp="1"/>
          </p:cNvSpPr>
          <p:nvPr>
            <p:ph type="title"/>
          </p:nvPr>
        </p:nvSpPr>
        <p:spPr>
          <a:xfrm>
            <a:off x="457200" y="533400"/>
            <a:ext cx="11277600" cy="1157288"/>
          </a:xfrm>
        </p:spPr>
        <p:txBody>
          <a:bodyPr anchor="t" anchorCtr="0">
            <a:noAutofit/>
          </a:bodyPr>
          <a:lstStyle/>
          <a:p>
            <a:r>
              <a:rPr lang="en-US"/>
              <a:t>Click to edit Master title style</a:t>
            </a:r>
            <a:endParaRPr lang="en-US" dirty="0"/>
          </a:p>
        </p:txBody>
      </p:sp>
      <p:sp>
        <p:nvSpPr>
          <p:cNvPr id="12" name="Content Placeholder 11"/>
          <p:cNvSpPr>
            <a:spLocks noGrp="1"/>
          </p:cNvSpPr>
          <p:nvPr>
            <p:ph sz="quarter" idx="13" hasCustomPrompt="1"/>
          </p:nvPr>
        </p:nvSpPr>
        <p:spPr>
          <a:xfrm>
            <a:off x="768096" y="1889125"/>
            <a:ext cx="10966704" cy="4035425"/>
          </a:xfrm>
        </p:spPr>
        <p:txBody>
          <a:bodyPr/>
          <a:lstStyle>
            <a:lvl1pPr marL="0" indent="0">
              <a:buNone/>
              <a:defRPr i="1" baseline="0">
                <a:solidFill>
                  <a:schemeClr val="accent2"/>
                </a:solidFill>
              </a:defRPr>
            </a:lvl1pPr>
          </a:lstStyle>
          <a:p>
            <a:pPr lvl="0"/>
            <a:r>
              <a:rPr lang="en-US" dirty="0"/>
              <a:t>Add Quote</a:t>
            </a:r>
          </a:p>
        </p:txBody>
      </p:sp>
      <p:sp>
        <p:nvSpPr>
          <p:cNvPr id="5" name="TextBox 4"/>
          <p:cNvSpPr txBox="1"/>
          <p:nvPr userDrawn="1"/>
        </p:nvSpPr>
        <p:spPr>
          <a:xfrm>
            <a:off x="265815" y="-496181"/>
            <a:ext cx="1860156"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Quote Light</a:t>
            </a:r>
          </a:p>
        </p:txBody>
      </p:sp>
    </p:spTree>
    <p:extLst>
      <p:ext uri="{BB962C8B-B14F-4D97-AF65-F5344CB8AC3E}">
        <p14:creationId xmlns:p14="http://schemas.microsoft.com/office/powerpoint/2010/main" val="404146785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Dark">
    <p:bg>
      <p:bgPr>
        <a:gradFill>
          <a:gsLst>
            <a:gs pos="0">
              <a:srgbClr val="474345"/>
            </a:gs>
            <a:gs pos="100000">
              <a:schemeClr val="tx1">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n>
                  <a:solidFill>
                    <a:schemeClr val="bg1"/>
                  </a:solidFill>
                </a:ln>
              </a:defRPr>
            </a:lvl1pPr>
          </a:lstStyle>
          <a:p>
            <a:fld id="{B68F88C8-0A9A-DA43-95C8-7FE161A05352}" type="slidenum">
              <a:rPr lang="en-US" smtClean="0"/>
              <a:pPr/>
              <a:t>‹#›</a:t>
            </a:fld>
            <a:endParaRPr lang="en-US" dirty="0"/>
          </a:p>
        </p:txBody>
      </p:sp>
      <p:sp>
        <p:nvSpPr>
          <p:cNvPr id="6" name="Title 1"/>
          <p:cNvSpPr>
            <a:spLocks noGrp="1"/>
          </p:cNvSpPr>
          <p:nvPr>
            <p:ph type="title"/>
          </p:nvPr>
        </p:nvSpPr>
        <p:spPr>
          <a:xfrm>
            <a:off x="457200" y="533400"/>
            <a:ext cx="11277600" cy="1157288"/>
          </a:xfrm>
        </p:spPr>
        <p:txBody>
          <a:bodyPr anchor="t" anchorCtr="0">
            <a:noAutofit/>
          </a:bodyPr>
          <a:lstStyle>
            <a:lvl1pPr>
              <a:defRPr>
                <a:solidFill>
                  <a:schemeClr val="bg1"/>
                </a:solidFill>
              </a:defRPr>
            </a:lvl1pPr>
          </a:lstStyle>
          <a:p>
            <a:r>
              <a:rPr lang="en-US"/>
              <a:t>Click to edit Master title style</a:t>
            </a:r>
            <a:endParaRPr lang="en-US" dirty="0"/>
          </a:p>
        </p:txBody>
      </p:sp>
      <p:pic>
        <p:nvPicPr>
          <p:cNvPr id="7" name="Picture 6"/>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t="-24944"/>
          <a:stretch/>
        </p:blipFill>
        <p:spPr>
          <a:xfrm>
            <a:off x="320675" y="6521450"/>
            <a:ext cx="2391113" cy="102824"/>
          </a:xfrm>
          <a:prstGeom prst="rect">
            <a:avLst/>
          </a:prstGeom>
        </p:spPr>
      </p:pic>
      <p:sp>
        <p:nvSpPr>
          <p:cNvPr id="5" name="Content Placeholder 11"/>
          <p:cNvSpPr>
            <a:spLocks noGrp="1"/>
          </p:cNvSpPr>
          <p:nvPr>
            <p:ph sz="quarter" idx="13" hasCustomPrompt="1"/>
          </p:nvPr>
        </p:nvSpPr>
        <p:spPr>
          <a:xfrm>
            <a:off x="768096" y="1889125"/>
            <a:ext cx="10966704" cy="4035425"/>
          </a:xfrm>
        </p:spPr>
        <p:txBody>
          <a:bodyPr/>
          <a:lstStyle>
            <a:lvl1pPr marL="0" indent="0">
              <a:buNone/>
              <a:defRPr i="1" baseline="0">
                <a:solidFill>
                  <a:schemeClr val="accent2"/>
                </a:solidFill>
              </a:defRPr>
            </a:lvl1pPr>
          </a:lstStyle>
          <a:p>
            <a:pPr lvl="0"/>
            <a:r>
              <a:rPr lang="en-US" dirty="0"/>
              <a:t>Add Quote</a:t>
            </a:r>
          </a:p>
        </p:txBody>
      </p:sp>
      <p:sp>
        <p:nvSpPr>
          <p:cNvPr id="8" name="TextBox 7"/>
          <p:cNvSpPr txBox="1"/>
          <p:nvPr userDrawn="1"/>
        </p:nvSpPr>
        <p:spPr>
          <a:xfrm>
            <a:off x="265815" y="-496181"/>
            <a:ext cx="1820939"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Quote Dark</a:t>
            </a:r>
            <a:endParaRPr lang="en-US" sz="1200" b="1" dirty="0">
              <a:solidFill>
                <a:schemeClr val="accent2"/>
              </a:solidFill>
            </a:endParaRPr>
          </a:p>
        </p:txBody>
      </p:sp>
      <p:sp>
        <p:nvSpPr>
          <p:cNvPr id="9" name="Oval 8"/>
          <p:cNvSpPr/>
          <p:nvPr userDrawn="1"/>
        </p:nvSpPr>
        <p:spPr>
          <a:xfrm>
            <a:off x="-550072" y="117081"/>
            <a:ext cx="231648" cy="2316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0" name="Oval 9"/>
          <p:cNvSpPr/>
          <p:nvPr userDrawn="1"/>
        </p:nvSpPr>
        <p:spPr>
          <a:xfrm>
            <a:off x="-550072" y="452571"/>
            <a:ext cx="231648" cy="2316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1" name="Oval 10"/>
          <p:cNvSpPr/>
          <p:nvPr userDrawn="1"/>
        </p:nvSpPr>
        <p:spPr>
          <a:xfrm>
            <a:off x="-550072" y="788061"/>
            <a:ext cx="231648" cy="2316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Oval 11"/>
          <p:cNvSpPr/>
          <p:nvPr userDrawn="1"/>
        </p:nvSpPr>
        <p:spPr>
          <a:xfrm>
            <a:off x="-550072" y="1123551"/>
            <a:ext cx="231648" cy="2316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3" name="Oval 12"/>
          <p:cNvSpPr/>
          <p:nvPr userDrawn="1"/>
        </p:nvSpPr>
        <p:spPr>
          <a:xfrm>
            <a:off x="-550072" y="1459040"/>
            <a:ext cx="231648" cy="2316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4" name="TextBox 13"/>
          <p:cNvSpPr txBox="1"/>
          <p:nvPr userDrawn="1"/>
        </p:nvSpPr>
        <p:spPr>
          <a:xfrm>
            <a:off x="-888626" y="31354"/>
            <a:ext cx="338554" cy="1674497"/>
          </a:xfrm>
          <a:prstGeom prst="rect">
            <a:avLst/>
          </a:prstGeom>
          <a:noFill/>
        </p:spPr>
        <p:txBody>
          <a:bodyPr vert="vert270" wrap="none" rtlCol="0">
            <a:spAutoFit/>
          </a:bodyPr>
          <a:lstStyle/>
          <a:p>
            <a:r>
              <a:rPr lang="en-US" sz="1000" b="1" spc="0" dirty="0">
                <a:solidFill>
                  <a:schemeClr val="tx1">
                    <a:lumMod val="60000"/>
                    <a:lumOff val="40000"/>
                  </a:schemeClr>
                </a:solidFill>
              </a:rPr>
              <a:t>URBAN</a:t>
            </a:r>
            <a:r>
              <a:rPr lang="en-US" sz="1000" b="1" spc="0" baseline="0" dirty="0">
                <a:solidFill>
                  <a:schemeClr val="tx1">
                    <a:lumMod val="60000"/>
                    <a:lumOff val="40000"/>
                  </a:schemeClr>
                </a:solidFill>
              </a:rPr>
              <a:t> COLOR PALETTE</a:t>
            </a:r>
            <a:endParaRPr lang="en-US" sz="1000" b="1" spc="0" dirty="0">
              <a:solidFill>
                <a:schemeClr val="tx1">
                  <a:lumMod val="60000"/>
                  <a:lumOff val="40000"/>
                </a:schemeClr>
              </a:solidFill>
            </a:endParaRPr>
          </a:p>
        </p:txBody>
      </p:sp>
    </p:spTree>
    <p:extLst>
      <p:ext uri="{BB962C8B-B14F-4D97-AF65-F5344CB8AC3E}">
        <p14:creationId xmlns:p14="http://schemas.microsoft.com/office/powerpoint/2010/main" val="169927950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8F88C8-0A9A-DA43-95C8-7FE161A05352}" type="slidenum">
              <a:rPr lang="en-US" smtClean="0"/>
              <a:t>‹#›</a:t>
            </a:fld>
            <a:endParaRPr lang="en-US" dirty="0"/>
          </a:p>
        </p:txBody>
      </p:sp>
      <p:sp>
        <p:nvSpPr>
          <p:cNvPr id="3" name="TextBox 2"/>
          <p:cNvSpPr txBox="1"/>
          <p:nvPr userDrawn="1"/>
        </p:nvSpPr>
        <p:spPr>
          <a:xfrm>
            <a:off x="265815" y="-496181"/>
            <a:ext cx="1415941" cy="483989"/>
          </a:xfrm>
          <a:prstGeom prst="round2SameRect">
            <a:avLst/>
          </a:prstGeom>
          <a:solidFill>
            <a:srgbClr val="F9FAF9"/>
          </a:solidFill>
          <a:ln w="6350">
            <a:solidFill>
              <a:schemeClr val="accent2"/>
            </a:solidFill>
          </a:ln>
        </p:spPr>
        <p:txBody>
          <a:bodyPr wrap="none" lIns="182880" tIns="91440" rIns="182880" bIns="182880" rtlCol="0">
            <a:spAutoFit/>
          </a:bodyPr>
          <a:lstStyle/>
          <a:p>
            <a:r>
              <a:rPr lang="en-US" sz="1200" b="1" dirty="0">
                <a:solidFill>
                  <a:schemeClr val="accent2"/>
                </a:solidFill>
              </a:rPr>
              <a:t>Master:</a:t>
            </a:r>
            <a:r>
              <a:rPr lang="en-US" sz="1200" b="1" baseline="0" dirty="0">
                <a:solidFill>
                  <a:schemeClr val="accent2"/>
                </a:solidFill>
              </a:rPr>
              <a:t> Blank</a:t>
            </a:r>
            <a:endParaRPr lang="en-US" sz="1200" b="1" dirty="0">
              <a:solidFill>
                <a:schemeClr val="accent2"/>
              </a:solidFill>
            </a:endParaRPr>
          </a:p>
        </p:txBody>
      </p:sp>
    </p:spTree>
    <p:extLst>
      <p:ext uri="{BB962C8B-B14F-4D97-AF65-F5344CB8AC3E}">
        <p14:creationId xmlns:p14="http://schemas.microsoft.com/office/powerpoint/2010/main" val="178062867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533401"/>
            <a:ext cx="10968567" cy="568325"/>
          </a:xfrm>
        </p:spPr>
        <p:txBody>
          <a:bodyPr/>
          <a:lstStyle>
            <a:lvl1pPr>
              <a:defRPr sz="2800"/>
            </a:lvl1pPr>
          </a:lstStyle>
          <a:p>
            <a:r>
              <a:rPr lang="en-US" dirty="0"/>
              <a:t>Click to edit Master title style</a:t>
            </a:r>
          </a:p>
        </p:txBody>
      </p:sp>
      <p:sp>
        <p:nvSpPr>
          <p:cNvPr id="3" name="Content Placeholder 2"/>
          <p:cNvSpPr>
            <a:spLocks noGrp="1"/>
          </p:cNvSpPr>
          <p:nvPr>
            <p:ph idx="1"/>
          </p:nvPr>
        </p:nvSpPr>
        <p:spPr>
          <a:xfrm>
            <a:off x="607484" y="1219200"/>
            <a:ext cx="10547349" cy="4273550"/>
          </a:xfrm>
        </p:spPr>
        <p:txBody>
          <a:bodyPr/>
          <a:lstStyle>
            <a:lvl1pPr>
              <a:defRPr sz="1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8716689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4AA9EF-AA19-D6BC-3FF6-66BB6C8289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80C760-1B92-EE2F-C465-8E1554BF2D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CB463-2E69-4FD3-5D41-760E4F8698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BCF7A8-D9EF-40E6-BFC6-008A9652EB42}" type="datetimeFigureOut">
              <a:rPr lang="en-US" smtClean="0"/>
              <a:t>8/18/2025</a:t>
            </a:fld>
            <a:endParaRPr lang="en-US"/>
          </a:p>
        </p:txBody>
      </p:sp>
      <p:sp>
        <p:nvSpPr>
          <p:cNvPr id="5" name="Footer Placeholder 4">
            <a:extLst>
              <a:ext uri="{FF2B5EF4-FFF2-40B4-BE49-F238E27FC236}">
                <a16:creationId xmlns:a16="http://schemas.microsoft.com/office/drawing/2014/main" id="{6D01722B-86E9-89AE-2994-85C4413C60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BAF92E6-7438-D441-44CD-FC415627D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9740DC-EAFF-400B-8350-4916BD90069D}" type="slidenum">
              <a:rPr lang="en-US" smtClean="0"/>
              <a:t>‹#›</a:t>
            </a:fld>
            <a:endParaRPr lang="en-US"/>
          </a:p>
        </p:txBody>
      </p:sp>
    </p:spTree>
    <p:extLst>
      <p:ext uri="{BB962C8B-B14F-4D97-AF65-F5344CB8AC3E}">
        <p14:creationId xmlns:p14="http://schemas.microsoft.com/office/powerpoint/2010/main" val="4157040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33400"/>
            <a:ext cx="11277600" cy="1157288"/>
          </a:xfrm>
          <a:prstGeom prst="rect">
            <a:avLst/>
          </a:prstGeom>
        </p:spPr>
        <p:txBody>
          <a:bodyPr vert="horz" lIns="0" tIns="45720" rIns="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825625"/>
            <a:ext cx="11277600" cy="423227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991600" y="6467708"/>
            <a:ext cx="2743200" cy="209316"/>
          </a:xfrm>
          <a:prstGeom prst="rect">
            <a:avLst/>
          </a:prstGeom>
        </p:spPr>
        <p:txBody>
          <a:bodyPr vert="horz" lIns="0" tIns="0" rIns="0" bIns="0" rtlCol="0" anchor="ctr"/>
          <a:lstStyle>
            <a:lvl1pPr algn="r">
              <a:defRPr sz="1000">
                <a:solidFill>
                  <a:schemeClr val="tx1">
                    <a:tint val="75000"/>
                  </a:schemeClr>
                </a:solidFill>
                <a:latin typeface="Lato" charset="0"/>
                <a:ea typeface="Lato" charset="0"/>
                <a:cs typeface="Lato" charset="0"/>
              </a:defRPr>
            </a:lvl1pPr>
          </a:lstStyle>
          <a:p>
            <a:fld id="{B68F88C8-0A9A-DA43-95C8-7FE161A05352}" type="slidenum">
              <a:rPr lang="en-US" smtClean="0"/>
              <a:pPr/>
              <a:t>‹#›</a:t>
            </a:fld>
            <a:endParaRPr lang="en-US" dirty="0"/>
          </a:p>
        </p:txBody>
      </p:sp>
      <p:pic>
        <p:nvPicPr>
          <p:cNvPr id="8" name="Picture 7"/>
          <p:cNvPicPr>
            <a:picLocks noChangeAspect="1"/>
          </p:cNvPicPr>
          <p:nvPr userDrawn="1"/>
        </p:nvPicPr>
        <p:blipFill rotWithShape="1">
          <a:blip r:embed="rId16">
            <a:extLst>
              <a:ext uri="{28A0092B-C50C-407E-A947-70E740481C1C}">
                <a14:useLocalDpi xmlns:a14="http://schemas.microsoft.com/office/drawing/2010/main"/>
              </a:ext>
            </a:extLst>
          </a:blip>
          <a:srcRect l="14990" t="-24944" r="1"/>
          <a:stretch/>
        </p:blipFill>
        <p:spPr>
          <a:xfrm>
            <a:off x="320675" y="6521450"/>
            <a:ext cx="2391113" cy="102824"/>
          </a:xfrm>
          <a:prstGeom prst="rect">
            <a:avLst/>
          </a:prstGeom>
        </p:spPr>
      </p:pic>
      <p:sp>
        <p:nvSpPr>
          <p:cNvPr id="4" name="Oval 3"/>
          <p:cNvSpPr/>
          <p:nvPr userDrawn="1"/>
        </p:nvSpPr>
        <p:spPr>
          <a:xfrm>
            <a:off x="-550072" y="117081"/>
            <a:ext cx="231648" cy="2316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7" name="Oval 6"/>
          <p:cNvSpPr/>
          <p:nvPr userDrawn="1"/>
        </p:nvSpPr>
        <p:spPr>
          <a:xfrm>
            <a:off x="-550072" y="452571"/>
            <a:ext cx="231648" cy="2316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9" name="Oval 8"/>
          <p:cNvSpPr/>
          <p:nvPr userDrawn="1"/>
        </p:nvSpPr>
        <p:spPr>
          <a:xfrm>
            <a:off x="-550072" y="788061"/>
            <a:ext cx="231648" cy="2316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1" name="Oval 10"/>
          <p:cNvSpPr/>
          <p:nvPr userDrawn="1"/>
        </p:nvSpPr>
        <p:spPr>
          <a:xfrm>
            <a:off x="-550072" y="1123551"/>
            <a:ext cx="231648" cy="2316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Oval 11"/>
          <p:cNvSpPr/>
          <p:nvPr userDrawn="1"/>
        </p:nvSpPr>
        <p:spPr>
          <a:xfrm>
            <a:off x="-550072" y="1459040"/>
            <a:ext cx="231648" cy="2316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5" name="TextBox 4"/>
          <p:cNvSpPr txBox="1"/>
          <p:nvPr userDrawn="1"/>
        </p:nvSpPr>
        <p:spPr>
          <a:xfrm>
            <a:off x="-888626" y="31354"/>
            <a:ext cx="338554" cy="1674497"/>
          </a:xfrm>
          <a:prstGeom prst="rect">
            <a:avLst/>
          </a:prstGeom>
          <a:noFill/>
        </p:spPr>
        <p:txBody>
          <a:bodyPr vert="vert270" wrap="none" rtlCol="0">
            <a:spAutoFit/>
          </a:bodyPr>
          <a:lstStyle/>
          <a:p>
            <a:r>
              <a:rPr lang="en-US" sz="1000" b="1" spc="0" dirty="0">
                <a:solidFill>
                  <a:schemeClr val="tx1">
                    <a:lumMod val="60000"/>
                    <a:lumOff val="40000"/>
                  </a:schemeClr>
                </a:solidFill>
              </a:rPr>
              <a:t>URBAN</a:t>
            </a:r>
            <a:r>
              <a:rPr lang="en-US" sz="1000" b="1" spc="0" baseline="0" dirty="0">
                <a:solidFill>
                  <a:schemeClr val="tx1">
                    <a:lumMod val="60000"/>
                    <a:lumOff val="40000"/>
                  </a:schemeClr>
                </a:solidFill>
              </a:rPr>
              <a:t> COLOR PALETTE</a:t>
            </a:r>
            <a:endParaRPr lang="en-US" sz="1000" b="1" spc="0" dirty="0">
              <a:solidFill>
                <a:schemeClr val="tx1">
                  <a:lumMod val="60000"/>
                  <a:lumOff val="40000"/>
                </a:schemeClr>
              </a:solidFill>
            </a:endParaRPr>
          </a:p>
        </p:txBody>
      </p:sp>
      <p:sp>
        <p:nvSpPr>
          <p:cNvPr id="13" name="TextBox 12"/>
          <p:cNvSpPr txBox="1"/>
          <p:nvPr userDrawn="1"/>
        </p:nvSpPr>
        <p:spPr>
          <a:xfrm>
            <a:off x="10525186" y="7020156"/>
            <a:ext cx="1697901" cy="246221"/>
          </a:xfrm>
          <a:prstGeom prst="rect">
            <a:avLst/>
          </a:prstGeom>
          <a:noFill/>
        </p:spPr>
        <p:txBody>
          <a:bodyPr vert="horz" wrap="none" rtlCol="0">
            <a:spAutoFit/>
          </a:bodyPr>
          <a:lstStyle/>
          <a:p>
            <a:pPr algn="r"/>
            <a:r>
              <a:rPr lang="en-US" sz="1000" b="1" spc="0" dirty="0">
                <a:solidFill>
                  <a:schemeClr val="tx1">
                    <a:lumMod val="60000"/>
                    <a:lumOff val="40000"/>
                  </a:schemeClr>
                </a:solidFill>
              </a:rPr>
              <a:t>TEMPLATE VERSION 2.2</a:t>
            </a:r>
            <a:endParaRPr lang="en-US" sz="1000" b="1" spc="0" dirty="0">
              <a:solidFill>
                <a:schemeClr val="tx1"/>
              </a:solidFill>
            </a:endParaRPr>
          </a:p>
        </p:txBody>
      </p:sp>
    </p:spTree>
    <p:extLst>
      <p:ext uri="{BB962C8B-B14F-4D97-AF65-F5344CB8AC3E}">
        <p14:creationId xmlns:p14="http://schemas.microsoft.com/office/powerpoint/2010/main" val="78320792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transition>
    <p:fade/>
  </p:transition>
  <p:hf hdr="0" ftr="0" dt="0"/>
  <p:txStyles>
    <p:titleStyle>
      <a:lvl1pPr algn="l" defTabSz="914400" rtl="0" eaLnBrk="1" latinLnBrk="0" hangingPunct="1">
        <a:lnSpc>
          <a:spcPct val="90000"/>
        </a:lnSpc>
        <a:spcBef>
          <a:spcPct val="0"/>
        </a:spcBef>
        <a:buNone/>
        <a:defRPr sz="3400" b="1" kern="120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600"/>
        </a:spcAft>
        <a:buClr>
          <a:schemeClr val="accent1"/>
        </a:buClr>
        <a:buFont typeface="Wingdings"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600"/>
        </a:spcAft>
        <a:buClr>
          <a:schemeClr val="accent1"/>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88">
          <p15:clr>
            <a:srgbClr val="F26B43"/>
          </p15:clr>
        </p15:guide>
        <p15:guide id="4" orient="horz" pos="336">
          <p15:clr>
            <a:srgbClr val="F26B43"/>
          </p15:clr>
        </p15:guide>
        <p15:guide id="5" orient="horz" pos="3816">
          <p15:clr>
            <a:srgbClr val="F26B43"/>
          </p15:clr>
        </p15:guide>
        <p15:guide id="6" pos="2592">
          <p15:clr>
            <a:srgbClr val="F26B43"/>
          </p15:clr>
        </p15:guide>
        <p15:guide id="7" pos="7392">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6.xml"/><Relationship Id="rId1" Type="http://schemas.openxmlformats.org/officeDocument/2006/relationships/themeOverride" Target="../theme/themeOverride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mailto:lwheaton@urban.org" TargetMode="External"/><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hyperlink" Target="mailto:cristellom@dor.state.ma.us" TargetMode="External"/><Relationship Id="rId4" Type="http://schemas.openxmlformats.org/officeDocument/2006/relationships/hyperlink" Target="mailto:FrischE@michiga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062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D83D-AD77-0F44-498B-4A9F942E79F3}"/>
              </a:ext>
            </a:extLst>
          </p:cNvPr>
          <p:cNvSpPr>
            <a:spLocks noGrp="1"/>
          </p:cNvSpPr>
          <p:nvPr>
            <p:ph type="ctrTitle"/>
          </p:nvPr>
        </p:nvSpPr>
        <p:spPr>
          <a:xfrm>
            <a:off x="4080658" y="1510808"/>
            <a:ext cx="7943273" cy="2387600"/>
          </a:xfrm>
        </p:spPr>
        <p:txBody>
          <a:bodyPr>
            <a:normAutofit fontScale="90000"/>
          </a:bodyPr>
          <a:lstStyle/>
          <a:p>
            <a:pPr algn="l"/>
            <a:r>
              <a:rPr lang="en-US" sz="6000" b="1" dirty="0">
                <a:solidFill>
                  <a:schemeClr val="bg1"/>
                </a:solidFill>
              </a:rPr>
              <a:t>Child Support: Brightening Futures and Budgets</a:t>
            </a:r>
          </a:p>
        </p:txBody>
      </p:sp>
      <p:sp>
        <p:nvSpPr>
          <p:cNvPr id="3" name="Subtitle 2">
            <a:extLst>
              <a:ext uri="{FF2B5EF4-FFF2-40B4-BE49-F238E27FC236}">
                <a16:creationId xmlns:a16="http://schemas.microsoft.com/office/drawing/2014/main" id="{C1F3F7AA-A82C-C0CE-9C90-BEEC9190C387}"/>
              </a:ext>
            </a:extLst>
          </p:cNvPr>
          <p:cNvSpPr>
            <a:spLocks noGrp="1"/>
          </p:cNvSpPr>
          <p:nvPr>
            <p:ph type="subTitle" idx="1"/>
          </p:nvPr>
        </p:nvSpPr>
        <p:spPr>
          <a:xfrm>
            <a:off x="4080658" y="3898408"/>
            <a:ext cx="7943273" cy="1655762"/>
          </a:xfrm>
        </p:spPr>
        <p:txBody>
          <a:bodyPr/>
          <a:lstStyle/>
          <a:p>
            <a:pPr algn="l"/>
            <a:r>
              <a:rPr lang="en-US" i="1" dirty="0">
                <a:solidFill>
                  <a:schemeClr val="bg1"/>
                </a:solidFill>
                <a:latin typeface="Amasis MT Pro" panose="020F0502020204030204" pitchFamily="18" charset="0"/>
              </a:rPr>
              <a:t>Updated Insights on Cost Avoidance and Family Wellbeing</a:t>
            </a:r>
          </a:p>
        </p:txBody>
      </p:sp>
    </p:spTree>
    <p:extLst>
      <p:ext uri="{BB962C8B-B14F-4D97-AF65-F5344CB8AC3E}">
        <p14:creationId xmlns:p14="http://schemas.microsoft.com/office/powerpoint/2010/main" val="642763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190E-E182-0D4A-60EE-919E78FE5717}"/>
              </a:ext>
            </a:extLst>
          </p:cNvPr>
          <p:cNvSpPr>
            <a:spLocks noGrp="1"/>
          </p:cNvSpPr>
          <p:nvPr>
            <p:ph type="title"/>
          </p:nvPr>
        </p:nvSpPr>
        <p:spPr/>
        <p:txBody>
          <a:bodyPr/>
          <a:lstStyle/>
          <a:p>
            <a:pPr algn="ctr"/>
            <a:r>
              <a:rPr lang="en-US" b="1" dirty="0">
                <a:solidFill>
                  <a:srgbClr val="002060"/>
                </a:solidFill>
              </a:rPr>
              <a:t>Speakers</a:t>
            </a:r>
          </a:p>
        </p:txBody>
      </p:sp>
      <p:sp>
        <p:nvSpPr>
          <p:cNvPr id="3" name="Content Placeholder 2">
            <a:extLst>
              <a:ext uri="{FF2B5EF4-FFF2-40B4-BE49-F238E27FC236}">
                <a16:creationId xmlns:a16="http://schemas.microsoft.com/office/drawing/2014/main" id="{4AA72FFC-7819-3615-675B-6280E80A98E0}"/>
              </a:ext>
            </a:extLst>
          </p:cNvPr>
          <p:cNvSpPr>
            <a:spLocks noGrp="1"/>
          </p:cNvSpPr>
          <p:nvPr>
            <p:ph idx="1"/>
          </p:nvPr>
        </p:nvSpPr>
        <p:spPr/>
        <p:txBody>
          <a:bodyPr>
            <a:normAutofit/>
          </a:bodyPr>
          <a:lstStyle/>
          <a:p>
            <a:r>
              <a:rPr lang="en-US" sz="3600" dirty="0">
                <a:solidFill>
                  <a:srgbClr val="002060"/>
                </a:solidFill>
              </a:rPr>
              <a:t>Laura Wheaton, Senior Fellow, Urban Institute</a:t>
            </a:r>
          </a:p>
          <a:p>
            <a:endParaRPr lang="en-US" sz="1600" dirty="0">
              <a:solidFill>
                <a:srgbClr val="002060"/>
              </a:solidFill>
            </a:endParaRPr>
          </a:p>
          <a:p>
            <a:r>
              <a:rPr lang="en-US" sz="3600" dirty="0">
                <a:solidFill>
                  <a:srgbClr val="002060"/>
                </a:solidFill>
              </a:rPr>
              <a:t>Erin Frisch, Director, Michigan Office of Child Support</a:t>
            </a:r>
          </a:p>
          <a:p>
            <a:endParaRPr lang="en-US" sz="1600" dirty="0">
              <a:solidFill>
                <a:srgbClr val="002060"/>
              </a:solidFill>
            </a:endParaRPr>
          </a:p>
          <a:p>
            <a:r>
              <a:rPr lang="en-US" sz="3600" dirty="0">
                <a:solidFill>
                  <a:srgbClr val="002060"/>
                </a:solidFill>
              </a:rPr>
              <a:t>Michele Cristello, Deputy Commissioner, Massachusetts Department of Revenue, Child Support Services</a:t>
            </a:r>
          </a:p>
        </p:txBody>
      </p:sp>
    </p:spTree>
    <p:extLst>
      <p:ext uri="{BB962C8B-B14F-4D97-AF65-F5344CB8AC3E}">
        <p14:creationId xmlns:p14="http://schemas.microsoft.com/office/powerpoint/2010/main" val="1235307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838200" y="2928863"/>
            <a:ext cx="10515600" cy="1412226"/>
          </a:xfrm>
        </p:spPr>
        <p:txBody>
          <a:bodyPr anchor="ctr">
            <a:normAutofit/>
          </a:bodyPr>
          <a:lstStyle/>
          <a:p>
            <a:pPr algn="ctr"/>
            <a:r>
              <a:rPr lang="en-US" sz="6600" b="1" dirty="0">
                <a:solidFill>
                  <a:srgbClr val="002060"/>
                </a:solidFill>
              </a:rPr>
              <a:t>Introduction</a:t>
            </a:r>
          </a:p>
        </p:txBody>
      </p:sp>
    </p:spTree>
    <p:extLst>
      <p:ext uri="{BB962C8B-B14F-4D97-AF65-F5344CB8AC3E}">
        <p14:creationId xmlns:p14="http://schemas.microsoft.com/office/powerpoint/2010/main" val="2977093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2C3F98-DA6D-F993-1FF3-095EC875C9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932317-0CA9-9A23-F75F-E95FF9124BEC}"/>
              </a:ext>
            </a:extLst>
          </p:cNvPr>
          <p:cNvSpPr>
            <a:spLocks noGrp="1"/>
          </p:cNvSpPr>
          <p:nvPr>
            <p:ph type="title"/>
          </p:nvPr>
        </p:nvSpPr>
        <p:spPr>
          <a:xfrm>
            <a:off x="838200" y="365125"/>
            <a:ext cx="10515600" cy="955675"/>
          </a:xfrm>
        </p:spPr>
        <p:txBody>
          <a:bodyPr/>
          <a:lstStyle/>
          <a:p>
            <a:pPr algn="ctr"/>
            <a:r>
              <a:rPr lang="en-US" b="1" dirty="0">
                <a:solidFill>
                  <a:srgbClr val="002060"/>
                </a:solidFill>
              </a:rPr>
              <a:t>Cost Avoidance</a:t>
            </a:r>
          </a:p>
        </p:txBody>
      </p:sp>
      <p:sp>
        <p:nvSpPr>
          <p:cNvPr id="3" name="Content Placeholder 2">
            <a:extLst>
              <a:ext uri="{FF2B5EF4-FFF2-40B4-BE49-F238E27FC236}">
                <a16:creationId xmlns:a16="http://schemas.microsoft.com/office/drawing/2014/main" id="{29B844CD-B8ED-436D-2540-1E3C24EE0C12}"/>
              </a:ext>
            </a:extLst>
          </p:cNvPr>
          <p:cNvSpPr>
            <a:spLocks noGrp="1"/>
          </p:cNvSpPr>
          <p:nvPr>
            <p:ph idx="1"/>
          </p:nvPr>
        </p:nvSpPr>
        <p:spPr>
          <a:xfrm>
            <a:off x="838200" y="1409064"/>
            <a:ext cx="10515600" cy="4544695"/>
          </a:xfrm>
        </p:spPr>
        <p:txBody>
          <a:bodyPr>
            <a:noAutofit/>
          </a:bodyPr>
          <a:lstStyle/>
          <a:p>
            <a:r>
              <a:rPr lang="en-US" dirty="0"/>
              <a:t>Consistent child support brings brighter outcomes for families and relief for public programs.</a:t>
            </a:r>
          </a:p>
          <a:p>
            <a:pPr marL="0" indent="0">
              <a:buNone/>
            </a:pPr>
            <a:endParaRPr lang="en-US" sz="1600" dirty="0"/>
          </a:p>
          <a:p>
            <a:pPr lvl="1"/>
            <a:r>
              <a:rPr lang="en-US" dirty="0"/>
              <a:t>Research shows that regular child support payments help families rise above poverty while generating "cost avoidance“ - reductions in spending on means-tested benefits that result in significant savings for both state and federal budgets.</a:t>
            </a:r>
          </a:p>
          <a:p>
            <a:pPr marL="457200" lvl="1" indent="0">
              <a:buNone/>
            </a:pPr>
            <a:endParaRPr lang="en-US" sz="1600" dirty="0"/>
          </a:p>
          <a:p>
            <a:r>
              <a:rPr lang="en-US" dirty="0"/>
              <a:t>NCCSD collaborated with the Urban Institute to update cost avoidance estimates and build a user-friendly toolkit for states to use to make data-informed decisions, communicate with key stakeholders and maximize program impact.</a:t>
            </a:r>
          </a:p>
        </p:txBody>
      </p:sp>
    </p:spTree>
    <p:extLst>
      <p:ext uri="{BB962C8B-B14F-4D97-AF65-F5344CB8AC3E}">
        <p14:creationId xmlns:p14="http://schemas.microsoft.com/office/powerpoint/2010/main" val="3106951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12CB8F-60B3-40EF-B6E5-27F469808657}"/>
              </a:ext>
            </a:extLst>
          </p:cNvPr>
          <p:cNvSpPr>
            <a:spLocks noGrp="1"/>
          </p:cNvSpPr>
          <p:nvPr>
            <p:ph type="title"/>
          </p:nvPr>
        </p:nvSpPr>
        <p:spPr>
          <a:xfrm>
            <a:off x="609601" y="533401"/>
            <a:ext cx="10968567" cy="568325"/>
          </a:xfrm>
        </p:spPr>
        <p:txBody>
          <a:bodyPr>
            <a:normAutofit fontScale="90000"/>
          </a:bodyPr>
          <a:lstStyle/>
          <a:p>
            <a:pPr>
              <a:defRPr/>
            </a:pPr>
            <a:r>
              <a:rPr lang="en-US" sz="3600" dirty="0">
                <a:ea typeface="ＭＳ Ｐゴシック" charset="0"/>
              </a:rPr>
              <a:t>Three Forthcoming Papers</a:t>
            </a:r>
            <a:br>
              <a:rPr lang="en-US" sz="3600" dirty="0">
                <a:ea typeface="ＭＳ Ｐゴシック" charset="0"/>
              </a:rPr>
            </a:br>
            <a:br>
              <a:rPr lang="en-US" sz="3600" dirty="0">
                <a:ea typeface="ＭＳ Ｐゴシック" charset="0"/>
              </a:rPr>
            </a:br>
            <a:br>
              <a:rPr lang="en-US" sz="3600" dirty="0">
                <a:ea typeface="ＭＳ Ｐゴシック" charset="0"/>
              </a:rPr>
            </a:br>
            <a:endParaRPr lang="en-US" sz="3600" dirty="0">
              <a:ea typeface="ＭＳ Ｐゴシック" charset="0"/>
            </a:endParaRPr>
          </a:p>
        </p:txBody>
      </p:sp>
      <p:sp>
        <p:nvSpPr>
          <p:cNvPr id="5" name="Rectangle 4">
            <a:extLst>
              <a:ext uri="{FF2B5EF4-FFF2-40B4-BE49-F238E27FC236}">
                <a16:creationId xmlns:a16="http://schemas.microsoft.com/office/drawing/2014/main" id="{612AE1B3-942F-6F1C-26BB-8573008BE61F}"/>
              </a:ext>
            </a:extLst>
          </p:cNvPr>
          <p:cNvSpPr/>
          <p:nvPr/>
        </p:nvSpPr>
        <p:spPr>
          <a:xfrm>
            <a:off x="791740" y="1565386"/>
            <a:ext cx="3200400" cy="1628078"/>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EC2EB80-0CB3-8697-79DD-2E298FA8C280}"/>
              </a:ext>
            </a:extLst>
          </p:cNvPr>
          <p:cNvSpPr/>
          <p:nvPr/>
        </p:nvSpPr>
        <p:spPr>
          <a:xfrm>
            <a:off x="4584754" y="1565386"/>
            <a:ext cx="3200400" cy="1628078"/>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662038B-CBE0-C83E-338A-194D6E75E156}"/>
              </a:ext>
            </a:extLst>
          </p:cNvPr>
          <p:cNvSpPr/>
          <p:nvPr/>
        </p:nvSpPr>
        <p:spPr>
          <a:xfrm>
            <a:off x="8377768" y="1565386"/>
            <a:ext cx="3200400" cy="1628078"/>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Vertical Text Placeholder 4, chunk 1">
            <a:extLst>
              <a:ext uri="{FF2B5EF4-FFF2-40B4-BE49-F238E27FC236}">
                <a16:creationId xmlns:a16="http://schemas.microsoft.com/office/drawing/2014/main" id="{CF41C604-FD19-95BF-6FBF-88C318408FC2}"/>
              </a:ext>
            </a:extLst>
          </p:cNvPr>
          <p:cNvSpPr txBox="1"/>
          <p:nvPr/>
        </p:nvSpPr>
        <p:spPr>
          <a:xfrm>
            <a:off x="791740" y="3371089"/>
            <a:ext cx="3200400" cy="1938992"/>
          </a:xfrm>
          <a:prstGeom prst="rect">
            <a:avLst/>
          </a:prstGeom>
        </p:spPr>
        <p:txBody>
          <a:bodyPr vert="horz" wrap="square" lIns="0" tIns="45720" rIns="0" bIns="45720" numCol="1" rtlCol="0">
            <a:spAutoFit/>
          </a:bodyPr>
          <a:lstStyle>
            <a:lvl1pPr indent="0">
              <a:lnSpc>
                <a:spcPct val="100000"/>
              </a:lnSpc>
              <a:spcBef>
                <a:spcPts val="0"/>
              </a:spcBef>
              <a:spcAft>
                <a:spcPts val="0"/>
              </a:spcAft>
              <a:buClr>
                <a:schemeClr val="accent1"/>
              </a:buClr>
              <a:buFont typeface="Wingdings" charset="2"/>
              <a:buNone/>
              <a:defRPr sz="3600">
                <a:latin typeface="Lato Regular" panose="020F0502020204030203" pitchFamily="34" charset="0"/>
                <a:cs typeface="Lato Regular" panose="020F0502020204030203" pitchFamily="34" charset="0"/>
              </a:defRPr>
            </a:lvl1pPr>
            <a:lvl2pPr marL="122238" lvl="1" indent="0">
              <a:lnSpc>
                <a:spcPct val="100000"/>
              </a:lnSpc>
              <a:spcBef>
                <a:spcPts val="1200"/>
              </a:spcBef>
              <a:spcAft>
                <a:spcPts val="0"/>
              </a:spcAft>
              <a:buClrTx/>
              <a:buFont typeface="Wingdings" charset="2"/>
              <a:buNone/>
              <a:defRPr sz="2000" b="1">
                <a:solidFill>
                  <a:srgbClr val="494546"/>
                </a:solidFill>
                <a:latin typeface="Aptos" panose="020B0004020202020204"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2238" marR="0" lvl="1" indent="0" algn="l" defTabSz="914400" rtl="0" eaLnBrk="1" fontAlgn="auto" latinLnBrk="0" hangingPunct="1">
              <a:lnSpc>
                <a:spcPct val="100000"/>
              </a:lnSpc>
              <a:spcBef>
                <a:spcPts val="0"/>
              </a:spcBef>
              <a:spcAft>
                <a:spcPts val="0"/>
              </a:spcAft>
              <a:buClrTx/>
              <a:buSzTx/>
              <a:buFont typeface="Wingdings" charset="2"/>
              <a:buNone/>
              <a:tabLst/>
              <a:defRPr/>
            </a:pPr>
            <a:r>
              <a:rPr kumimoji="0" lang="en-US" sz="2400" b="0" i="1" u="none" strike="noStrike" kern="1200" cap="none" spc="0" normalizeH="0" baseline="0" noProof="0" dirty="0">
                <a:ln>
                  <a:noFill/>
                </a:ln>
                <a:solidFill>
                  <a:srgbClr val="494546"/>
                </a:solidFill>
                <a:effectLst/>
                <a:uLnTx/>
                <a:uFillTx/>
                <a:latin typeface="Lato" panose="020F0502020204030203" pitchFamily="34" charset="77"/>
              </a:rPr>
              <a:t>Cost Avoidance: </a:t>
            </a:r>
          </a:p>
          <a:p>
            <a:pPr marL="122238" marR="0" lvl="1" indent="0" algn="l" defTabSz="914400" rtl="0" eaLnBrk="1" fontAlgn="auto" latinLnBrk="0" hangingPunct="1">
              <a:lnSpc>
                <a:spcPct val="100000"/>
              </a:lnSpc>
              <a:spcBef>
                <a:spcPts val="0"/>
              </a:spcBef>
              <a:spcAft>
                <a:spcPts val="0"/>
              </a:spcAft>
              <a:buClrTx/>
              <a:buSzTx/>
              <a:buFont typeface="Wingdings" charset="2"/>
              <a:buNone/>
              <a:tabLst/>
              <a:defRPr/>
            </a:pPr>
            <a:r>
              <a:rPr kumimoji="0" lang="en-US" sz="2400" b="0" i="1" u="none" strike="noStrike" kern="1200" cap="none" spc="0" normalizeH="0" baseline="0" noProof="0" dirty="0">
                <a:ln>
                  <a:noFill/>
                </a:ln>
                <a:solidFill>
                  <a:srgbClr val="494546"/>
                </a:solidFill>
                <a:effectLst/>
                <a:uLnTx/>
                <a:uFillTx/>
                <a:latin typeface="Lato" panose="020F0502020204030203" pitchFamily="34" charset="77"/>
              </a:rPr>
              <a:t>Child Support’s Effect on Reducing Expenditures in Government Benefit Programs</a:t>
            </a:r>
          </a:p>
        </p:txBody>
      </p:sp>
      <p:sp>
        <p:nvSpPr>
          <p:cNvPr id="9" name="Vertical Text Placeholder 4, chunk 2">
            <a:extLst>
              <a:ext uri="{FF2B5EF4-FFF2-40B4-BE49-F238E27FC236}">
                <a16:creationId xmlns:a16="http://schemas.microsoft.com/office/drawing/2014/main" id="{1F2A2923-4017-76B5-AE3A-AD6B32B33CCA}"/>
              </a:ext>
            </a:extLst>
          </p:cNvPr>
          <p:cNvSpPr txBox="1"/>
          <p:nvPr/>
        </p:nvSpPr>
        <p:spPr>
          <a:xfrm>
            <a:off x="4934949" y="3371089"/>
            <a:ext cx="3002820" cy="1200329"/>
          </a:xfrm>
          <a:prstGeom prst="rect">
            <a:avLst/>
          </a:prstGeom>
        </p:spPr>
        <p:txBody>
          <a:bodyPr vert="horz" wrap="square" lIns="0" tIns="45720" rIns="0" bIns="45720" numCol="1" rtlCol="0">
            <a:spAutoFit/>
          </a:bodyPr>
          <a:lstStyle>
            <a:lvl1pPr indent="0">
              <a:lnSpc>
                <a:spcPct val="100000"/>
              </a:lnSpc>
              <a:spcBef>
                <a:spcPts val="0"/>
              </a:spcBef>
              <a:spcAft>
                <a:spcPts val="0"/>
              </a:spcAft>
              <a:buClr>
                <a:schemeClr val="accent1"/>
              </a:buClr>
              <a:buFont typeface="Wingdings" charset="2"/>
              <a:buNone/>
              <a:defRPr sz="3600">
                <a:latin typeface="Lato Regular" panose="020F0502020204030203" pitchFamily="34" charset="0"/>
                <a:cs typeface="Lato Regular" panose="020F0502020204030203" pitchFamily="34" charset="0"/>
              </a:defRPr>
            </a:lvl1pPr>
            <a:lvl2pPr marL="122238" lvl="1" indent="0">
              <a:lnSpc>
                <a:spcPct val="100000"/>
              </a:lnSpc>
              <a:spcBef>
                <a:spcPts val="1200"/>
              </a:spcBef>
              <a:spcAft>
                <a:spcPts val="0"/>
              </a:spcAft>
              <a:buClrTx/>
              <a:buFont typeface="Wingdings" charset="2"/>
              <a:buNone/>
              <a:defRPr sz="2000" b="1">
                <a:solidFill>
                  <a:srgbClr val="494546"/>
                </a:solidFill>
                <a:latin typeface="Aptos" panose="020B0004020202020204"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2238" marR="0" lvl="1" indent="0" algn="l" defTabSz="914400" rtl="0" eaLnBrk="1" fontAlgn="auto" latinLnBrk="0" hangingPunct="1">
              <a:lnSpc>
                <a:spcPct val="100000"/>
              </a:lnSpc>
              <a:spcBef>
                <a:spcPts val="1200"/>
              </a:spcBef>
              <a:spcAft>
                <a:spcPts val="0"/>
              </a:spcAft>
              <a:buClrTx/>
              <a:buSzTx/>
              <a:buFont typeface="Wingdings" charset="2"/>
              <a:buNone/>
              <a:tabLst/>
              <a:defRPr/>
            </a:pPr>
            <a:r>
              <a:rPr kumimoji="0" lang="en-US" sz="2400" b="0" i="1" u="none" strike="noStrike" kern="1200" cap="none" spc="0" normalizeH="0" baseline="0" noProof="0" dirty="0">
                <a:ln>
                  <a:noFill/>
                </a:ln>
                <a:solidFill>
                  <a:srgbClr val="494546"/>
                </a:solidFill>
                <a:effectLst/>
                <a:uLnTx/>
                <a:uFillTx/>
                <a:latin typeface="Lato" panose="020F0502020204030203" pitchFamily="34" charset="77"/>
              </a:rPr>
              <a:t>The Anti-Poverty Effect of Child Support in 2023</a:t>
            </a:r>
          </a:p>
        </p:txBody>
      </p:sp>
      <p:sp>
        <p:nvSpPr>
          <p:cNvPr id="10" name="Vertical Text Placeholder 4, chunk 3">
            <a:extLst>
              <a:ext uri="{FF2B5EF4-FFF2-40B4-BE49-F238E27FC236}">
                <a16:creationId xmlns:a16="http://schemas.microsoft.com/office/drawing/2014/main" id="{ABB613D3-B546-68D2-2BB8-0F44AB0C4D6E}"/>
              </a:ext>
            </a:extLst>
          </p:cNvPr>
          <p:cNvSpPr txBox="1"/>
          <p:nvPr/>
        </p:nvSpPr>
        <p:spPr>
          <a:xfrm>
            <a:off x="8377768" y="3378130"/>
            <a:ext cx="3200400" cy="1938992"/>
          </a:xfrm>
          <a:prstGeom prst="rect">
            <a:avLst/>
          </a:prstGeom>
        </p:spPr>
        <p:txBody>
          <a:bodyPr vert="horz" wrap="square" lIns="0" tIns="45720" rIns="0" bIns="45720" numCol="1" rtlCol="0">
            <a:spAutoFit/>
          </a:bodyPr>
          <a:lstStyle>
            <a:lvl1pPr indent="0">
              <a:lnSpc>
                <a:spcPct val="100000"/>
              </a:lnSpc>
              <a:spcBef>
                <a:spcPts val="0"/>
              </a:spcBef>
              <a:spcAft>
                <a:spcPts val="0"/>
              </a:spcAft>
              <a:buClr>
                <a:schemeClr val="accent1"/>
              </a:buClr>
              <a:buFont typeface="Wingdings" charset="2"/>
              <a:buNone/>
              <a:defRPr sz="3600">
                <a:latin typeface="Lato Regular" panose="020F0502020204030203" pitchFamily="34" charset="0"/>
                <a:cs typeface="Lato Regular" panose="020F0502020204030203" pitchFamily="34" charset="0"/>
              </a:defRPr>
            </a:lvl1pPr>
            <a:lvl2pPr marL="122238" lvl="1" indent="0">
              <a:lnSpc>
                <a:spcPct val="100000"/>
              </a:lnSpc>
              <a:spcBef>
                <a:spcPts val="1200"/>
              </a:spcBef>
              <a:spcAft>
                <a:spcPts val="0"/>
              </a:spcAft>
              <a:buClrTx/>
              <a:buFont typeface="Wingdings" charset="2"/>
              <a:buNone/>
              <a:defRPr sz="2000" b="1">
                <a:solidFill>
                  <a:srgbClr val="494546"/>
                </a:solidFill>
                <a:latin typeface="Aptos" panose="020B0004020202020204"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2238" marR="0" lvl="1" indent="0" algn="l" defTabSz="914400" rtl="0" eaLnBrk="1" fontAlgn="auto" latinLnBrk="0" hangingPunct="1">
              <a:lnSpc>
                <a:spcPct val="100000"/>
              </a:lnSpc>
              <a:spcBef>
                <a:spcPts val="1200"/>
              </a:spcBef>
              <a:spcAft>
                <a:spcPts val="0"/>
              </a:spcAft>
              <a:buClrTx/>
              <a:buSzTx/>
              <a:buFont typeface="Wingdings" charset="2"/>
              <a:buNone/>
              <a:tabLst/>
              <a:defRPr/>
            </a:pPr>
            <a:r>
              <a:rPr kumimoji="0" lang="en-US" sz="2400" b="0" i="1" u="none" strike="noStrike" kern="1200" cap="none" spc="0" normalizeH="0" baseline="0" noProof="0" dirty="0">
                <a:ln>
                  <a:noFill/>
                </a:ln>
                <a:solidFill>
                  <a:srgbClr val="494546"/>
                </a:solidFill>
                <a:effectLst/>
                <a:uLnTx/>
                <a:uFillTx/>
                <a:latin typeface="Lato" panose="020F0502020204030203" pitchFamily="34" charset="77"/>
              </a:rPr>
              <a:t>What are the Effects of Child Support on Child and Family Well-being? Evidence From a Scoping Review</a:t>
            </a:r>
          </a:p>
        </p:txBody>
      </p:sp>
      <p:sp>
        <p:nvSpPr>
          <p:cNvPr id="11" name="Vertical Text Placeholder 4, chunk 4">
            <a:extLst>
              <a:ext uri="{FF2B5EF4-FFF2-40B4-BE49-F238E27FC236}">
                <a16:creationId xmlns:a16="http://schemas.microsoft.com/office/drawing/2014/main" id="{11B4BDAC-9CF0-651B-D161-AC84C6428165}"/>
              </a:ext>
            </a:extLst>
          </p:cNvPr>
          <p:cNvSpPr txBox="1"/>
          <p:nvPr/>
        </p:nvSpPr>
        <p:spPr>
          <a:xfrm>
            <a:off x="4688733" y="5780782"/>
            <a:ext cx="7503267" cy="1077218"/>
          </a:xfrm>
          <a:prstGeom prst="rect">
            <a:avLst/>
          </a:prstGeom>
        </p:spPr>
        <p:txBody>
          <a:bodyPr vert="horz" wrap="square" lIns="91440" tIns="45720" rIns="91440" bIns="45720" numCol="1" rtlCol="0">
            <a:spAutoFit/>
          </a:bodyPr>
          <a:lstStyle>
            <a:lvl1pPr indent="0">
              <a:lnSpc>
                <a:spcPct val="100000"/>
              </a:lnSpc>
              <a:spcBef>
                <a:spcPts val="0"/>
              </a:spcBef>
              <a:spcAft>
                <a:spcPts val="0"/>
              </a:spcAft>
              <a:buClr>
                <a:schemeClr val="accent1"/>
              </a:buClr>
              <a:buFont typeface="Wingdings" charset="2"/>
              <a:buNone/>
              <a:defRPr sz="3600">
                <a:latin typeface="Lato Regular" panose="020F0502020204030203" pitchFamily="34" charset="0"/>
                <a:cs typeface="Lato Regular" panose="020F0502020204030203" pitchFamily="34" charset="0"/>
              </a:defRPr>
            </a:lvl1pPr>
            <a:lvl2pPr marL="122238" lvl="1" indent="0">
              <a:lnSpc>
                <a:spcPct val="100000"/>
              </a:lnSpc>
              <a:spcBef>
                <a:spcPts val="1200"/>
              </a:spcBef>
              <a:spcAft>
                <a:spcPts val="0"/>
              </a:spcAft>
              <a:buClrTx/>
              <a:buFont typeface="Wingdings" charset="2"/>
              <a:buNone/>
              <a:defRPr sz="2000" b="1">
                <a:solidFill>
                  <a:srgbClr val="494546"/>
                </a:solidFill>
                <a:latin typeface="Aptos" panose="020B0004020202020204"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2238" marR="0" lvl="1" indent="0" algn="r" defTabSz="914400" rtl="0" eaLnBrk="1" fontAlgn="auto" latinLnBrk="0" hangingPunct="1">
              <a:lnSpc>
                <a:spcPct val="100000"/>
              </a:lnSpc>
              <a:spcBef>
                <a:spcPts val="1200"/>
              </a:spcBef>
              <a:spcAft>
                <a:spcPts val="0"/>
              </a:spcAft>
              <a:buClrTx/>
              <a:buSzTx/>
              <a:buFont typeface="Wingdings" charset="2"/>
              <a:buNone/>
              <a:tabLst/>
              <a:defRPr/>
            </a:pPr>
            <a:r>
              <a:rPr kumimoji="0" lang="en-US" sz="1600" b="0" i="1" u="none" strike="noStrike" kern="1200" cap="none" spc="0" normalizeH="0" baseline="0" noProof="0" dirty="0">
                <a:ln>
                  <a:noFill/>
                </a:ln>
                <a:solidFill>
                  <a:srgbClr val="494546"/>
                </a:solidFill>
                <a:effectLst/>
                <a:uLnTx/>
                <a:uFillTx/>
                <a:latin typeface="Arial"/>
                <a:ea typeface="+mn-ea"/>
                <a:cs typeface="+mn-cs"/>
              </a:rPr>
              <a:t>This work was funded by the California Department of Child Support Services (CADCSS). We are grateful to them and to all our funders, who make it possible for Urban to advance its mission. The views expressed are those of the authors and should not be attributed to the Urban Institute, its trustees, or its funders.</a:t>
            </a:r>
          </a:p>
        </p:txBody>
      </p:sp>
      <p:sp>
        <p:nvSpPr>
          <p:cNvPr id="15" name="Vertical Text Placeholder 4, chunk 1">
            <a:extLst>
              <a:ext uri="{FF2B5EF4-FFF2-40B4-BE49-F238E27FC236}">
                <a16:creationId xmlns:a16="http://schemas.microsoft.com/office/drawing/2014/main" id="{F059F5B3-878F-C78C-A1ED-7EA12C13E983}"/>
              </a:ext>
            </a:extLst>
          </p:cNvPr>
          <p:cNvSpPr txBox="1"/>
          <p:nvPr/>
        </p:nvSpPr>
        <p:spPr>
          <a:xfrm>
            <a:off x="791740" y="1656150"/>
            <a:ext cx="3200400" cy="1446550"/>
          </a:xfrm>
          <a:prstGeom prst="rect">
            <a:avLst/>
          </a:prstGeom>
        </p:spPr>
        <p:txBody>
          <a:bodyPr vert="horz" wrap="square" lIns="0" tIns="45720" rIns="0" bIns="45720" numCol="1" rtlCol="0">
            <a:spAutoFit/>
          </a:bodyPr>
          <a:lstStyle>
            <a:lvl1pPr indent="0">
              <a:lnSpc>
                <a:spcPct val="100000"/>
              </a:lnSpc>
              <a:spcBef>
                <a:spcPts val="0"/>
              </a:spcBef>
              <a:spcAft>
                <a:spcPts val="0"/>
              </a:spcAft>
              <a:buClr>
                <a:schemeClr val="accent1"/>
              </a:buClr>
              <a:buFont typeface="Wingdings" charset="2"/>
              <a:buNone/>
              <a:defRPr sz="3600">
                <a:latin typeface="Lato Regular" panose="020F0502020204030203" pitchFamily="34" charset="0"/>
                <a:cs typeface="Lato Regular" panose="020F0502020204030203" pitchFamily="34" charset="0"/>
              </a:defRPr>
            </a:lvl1pPr>
            <a:lvl2pPr marL="122238" lvl="1" indent="0">
              <a:lnSpc>
                <a:spcPct val="100000"/>
              </a:lnSpc>
              <a:spcBef>
                <a:spcPts val="1200"/>
              </a:spcBef>
              <a:spcAft>
                <a:spcPts val="0"/>
              </a:spcAft>
              <a:buClrTx/>
              <a:buFont typeface="Wingdings" charset="2"/>
              <a:buNone/>
              <a:defRPr sz="2000" b="1">
                <a:solidFill>
                  <a:srgbClr val="494546"/>
                </a:solidFill>
                <a:latin typeface="Aptos" panose="020B0004020202020204"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2238" marR="0" lvl="1" indent="0" algn="ctr" defTabSz="914400" rtl="0" eaLnBrk="1" fontAlgn="auto" latinLnBrk="0" hangingPunct="1">
              <a:lnSpc>
                <a:spcPct val="100000"/>
              </a:lnSpc>
              <a:spcBef>
                <a:spcPts val="1200"/>
              </a:spcBef>
              <a:spcAft>
                <a:spcPts val="0"/>
              </a:spcAft>
              <a:buClrTx/>
              <a:buSzTx/>
              <a:buFont typeface="Wingdings" charset="2"/>
              <a:buNone/>
              <a:tabLst/>
              <a:defRPr/>
            </a:pPr>
            <a:r>
              <a:rPr kumimoji="0" lang="en-US" sz="8800" b="0" u="none" strike="noStrike" kern="1200" cap="none" spc="0" normalizeH="0" baseline="0" noProof="0" dirty="0">
                <a:ln>
                  <a:noFill/>
                </a:ln>
                <a:solidFill>
                  <a:schemeClr val="bg1"/>
                </a:solidFill>
                <a:effectLst/>
                <a:uLnTx/>
                <a:uFillTx/>
                <a:latin typeface="Lato" panose="020F0502020204030203" pitchFamily="34" charset="77"/>
              </a:rPr>
              <a:t>1</a:t>
            </a:r>
          </a:p>
        </p:txBody>
      </p:sp>
      <p:sp>
        <p:nvSpPr>
          <p:cNvPr id="16" name="Vertical Text Placeholder 4, chunk 1">
            <a:extLst>
              <a:ext uri="{FF2B5EF4-FFF2-40B4-BE49-F238E27FC236}">
                <a16:creationId xmlns:a16="http://schemas.microsoft.com/office/drawing/2014/main" id="{CC92BCFC-BED2-8030-D203-18A6C2B4A366}"/>
              </a:ext>
            </a:extLst>
          </p:cNvPr>
          <p:cNvSpPr txBox="1"/>
          <p:nvPr/>
        </p:nvSpPr>
        <p:spPr>
          <a:xfrm>
            <a:off x="4584754" y="1656150"/>
            <a:ext cx="3200400" cy="1446550"/>
          </a:xfrm>
          <a:prstGeom prst="rect">
            <a:avLst/>
          </a:prstGeom>
        </p:spPr>
        <p:txBody>
          <a:bodyPr vert="horz" wrap="square" lIns="0" tIns="45720" rIns="0" bIns="45720" numCol="1" rtlCol="0">
            <a:spAutoFit/>
          </a:bodyPr>
          <a:lstStyle>
            <a:lvl1pPr indent="0">
              <a:lnSpc>
                <a:spcPct val="100000"/>
              </a:lnSpc>
              <a:spcBef>
                <a:spcPts val="0"/>
              </a:spcBef>
              <a:spcAft>
                <a:spcPts val="0"/>
              </a:spcAft>
              <a:buClr>
                <a:schemeClr val="accent1"/>
              </a:buClr>
              <a:buFont typeface="Wingdings" charset="2"/>
              <a:buNone/>
              <a:defRPr sz="3600">
                <a:latin typeface="Lato Regular" panose="020F0502020204030203" pitchFamily="34" charset="0"/>
                <a:cs typeface="Lato Regular" panose="020F0502020204030203" pitchFamily="34" charset="0"/>
              </a:defRPr>
            </a:lvl1pPr>
            <a:lvl2pPr marL="122238" lvl="1" indent="0">
              <a:lnSpc>
                <a:spcPct val="100000"/>
              </a:lnSpc>
              <a:spcBef>
                <a:spcPts val="1200"/>
              </a:spcBef>
              <a:spcAft>
                <a:spcPts val="0"/>
              </a:spcAft>
              <a:buClrTx/>
              <a:buFont typeface="Wingdings" charset="2"/>
              <a:buNone/>
              <a:defRPr sz="2000" b="1">
                <a:solidFill>
                  <a:srgbClr val="494546"/>
                </a:solidFill>
                <a:latin typeface="Aptos" panose="020B0004020202020204"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2238" marR="0" lvl="1" indent="0" algn="ctr" defTabSz="914400" rtl="0" eaLnBrk="1" fontAlgn="auto" latinLnBrk="0" hangingPunct="1">
              <a:lnSpc>
                <a:spcPct val="100000"/>
              </a:lnSpc>
              <a:spcBef>
                <a:spcPts val="1200"/>
              </a:spcBef>
              <a:spcAft>
                <a:spcPts val="0"/>
              </a:spcAft>
              <a:buClrTx/>
              <a:buSzTx/>
              <a:buFont typeface="Wingdings" charset="2"/>
              <a:buNone/>
              <a:tabLst/>
              <a:defRPr/>
            </a:pPr>
            <a:r>
              <a:rPr kumimoji="0" lang="en-US" sz="8800" b="0" u="none" strike="noStrike" kern="1200" cap="none" spc="0" normalizeH="0" baseline="0" noProof="0" dirty="0">
                <a:ln>
                  <a:noFill/>
                </a:ln>
                <a:solidFill>
                  <a:schemeClr val="tx1"/>
                </a:solidFill>
                <a:effectLst/>
                <a:uLnTx/>
                <a:uFillTx/>
                <a:latin typeface="Lato" panose="020F0502020204030203" pitchFamily="34" charset="77"/>
              </a:rPr>
              <a:t>2</a:t>
            </a:r>
          </a:p>
        </p:txBody>
      </p:sp>
      <p:sp>
        <p:nvSpPr>
          <p:cNvPr id="17" name="Vertical Text Placeholder 4, chunk 1">
            <a:extLst>
              <a:ext uri="{FF2B5EF4-FFF2-40B4-BE49-F238E27FC236}">
                <a16:creationId xmlns:a16="http://schemas.microsoft.com/office/drawing/2014/main" id="{6B9C60AF-AAA4-552E-BB02-3B0E66D0E71F}"/>
              </a:ext>
            </a:extLst>
          </p:cNvPr>
          <p:cNvSpPr txBox="1"/>
          <p:nvPr/>
        </p:nvSpPr>
        <p:spPr>
          <a:xfrm>
            <a:off x="8377768" y="1656150"/>
            <a:ext cx="3200400" cy="1446550"/>
          </a:xfrm>
          <a:prstGeom prst="rect">
            <a:avLst/>
          </a:prstGeom>
        </p:spPr>
        <p:txBody>
          <a:bodyPr vert="horz" wrap="square" lIns="0" tIns="45720" rIns="0" bIns="45720" numCol="1" rtlCol="0">
            <a:spAutoFit/>
          </a:bodyPr>
          <a:lstStyle>
            <a:lvl1pPr indent="0">
              <a:lnSpc>
                <a:spcPct val="100000"/>
              </a:lnSpc>
              <a:spcBef>
                <a:spcPts val="0"/>
              </a:spcBef>
              <a:spcAft>
                <a:spcPts val="0"/>
              </a:spcAft>
              <a:buClr>
                <a:schemeClr val="accent1"/>
              </a:buClr>
              <a:buFont typeface="Wingdings" charset="2"/>
              <a:buNone/>
              <a:defRPr sz="3600">
                <a:latin typeface="Lato Regular" panose="020F0502020204030203" pitchFamily="34" charset="0"/>
                <a:cs typeface="Lato Regular" panose="020F0502020204030203" pitchFamily="34" charset="0"/>
              </a:defRPr>
            </a:lvl1pPr>
            <a:lvl2pPr marL="122238" lvl="1" indent="0">
              <a:lnSpc>
                <a:spcPct val="100000"/>
              </a:lnSpc>
              <a:spcBef>
                <a:spcPts val="1200"/>
              </a:spcBef>
              <a:spcAft>
                <a:spcPts val="0"/>
              </a:spcAft>
              <a:buClrTx/>
              <a:buFont typeface="Wingdings" charset="2"/>
              <a:buNone/>
              <a:defRPr sz="2000" b="1">
                <a:solidFill>
                  <a:srgbClr val="494546"/>
                </a:solidFill>
                <a:latin typeface="Aptos" panose="020B0004020202020204"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2238" marR="0" lvl="1" indent="0" algn="ctr" defTabSz="914400" rtl="0" eaLnBrk="1" fontAlgn="auto" latinLnBrk="0" hangingPunct="1">
              <a:lnSpc>
                <a:spcPct val="100000"/>
              </a:lnSpc>
              <a:spcBef>
                <a:spcPts val="1200"/>
              </a:spcBef>
              <a:spcAft>
                <a:spcPts val="0"/>
              </a:spcAft>
              <a:buClrTx/>
              <a:buSzTx/>
              <a:buFont typeface="Wingdings" charset="2"/>
              <a:buNone/>
              <a:tabLst/>
              <a:defRPr/>
            </a:pPr>
            <a:r>
              <a:rPr kumimoji="0" lang="en-US" sz="8800" b="0" u="none" strike="noStrike" kern="1200" cap="none" spc="0" normalizeH="0" baseline="0" noProof="0" dirty="0">
                <a:ln>
                  <a:noFill/>
                </a:ln>
                <a:solidFill>
                  <a:schemeClr val="bg1"/>
                </a:solidFill>
                <a:effectLst/>
                <a:uLnTx/>
                <a:uFillTx/>
                <a:latin typeface="Lato" panose="020F0502020204030203" pitchFamily="34" charset="77"/>
              </a:rPr>
              <a:t>3</a:t>
            </a:r>
          </a:p>
        </p:txBody>
      </p:sp>
    </p:spTree>
    <p:extLst>
      <p:ext uri="{BB962C8B-B14F-4D97-AF65-F5344CB8AC3E}">
        <p14:creationId xmlns:p14="http://schemas.microsoft.com/office/powerpoint/2010/main" val="2566881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7304"/>
            <a:ext cx="2849217" cy="430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 name="Table 1"/>
          <p:cNvGraphicFramePr>
            <a:graphicFrameLocks noGrp="1"/>
          </p:cNvGraphicFramePr>
          <p:nvPr/>
        </p:nvGraphicFramePr>
        <p:xfrm>
          <a:off x="576197" y="3429000"/>
          <a:ext cx="11423738" cy="1371600"/>
        </p:xfrm>
        <a:graphic>
          <a:graphicData uri="http://schemas.openxmlformats.org/drawingml/2006/table">
            <a:tbl>
              <a:tblPr firstRow="1" bandRow="1">
                <a:tableStyleId>{5C22544A-7EE6-4342-B048-85BDC9FD1C3A}</a:tableStyleId>
              </a:tblPr>
              <a:tblGrid>
                <a:gridCol w="11423738">
                  <a:extLst>
                    <a:ext uri="{9D8B030D-6E8A-4147-A177-3AD203B41FA5}">
                      <a16:colId xmlns:a16="http://schemas.microsoft.com/office/drawing/2014/main" val="20000"/>
                    </a:ext>
                  </a:extLst>
                </a:gridCol>
              </a:tblGrid>
              <a:tr h="118592">
                <a:tc>
                  <a:txBody>
                    <a:bodyPr/>
                    <a:lstStyle/>
                    <a:p>
                      <a:pPr marL="0" marR="0" lvl="0" indent="0" algn="l" defTabSz="914400" rtl="0" eaLnBrk="1" fontAlgn="auto" latinLnBrk="0" hangingPunct="1">
                        <a:lnSpc>
                          <a:spcPct val="100000"/>
                        </a:lnSpc>
                        <a:spcBef>
                          <a:spcPts val="0"/>
                        </a:spcBef>
                        <a:spcAft>
                          <a:spcPts val="1600"/>
                        </a:spcAft>
                        <a:buClr>
                          <a:srgbClr val="139DEC"/>
                        </a:buClr>
                        <a:buSzTx/>
                        <a:buFontTx/>
                        <a:buNone/>
                        <a:tabLst/>
                        <a:defRPr/>
                      </a:pPr>
                      <a:endParaRPr kumimoji="0" lang="en-US" sz="1200" b="0" i="0" u="none" strike="noStrike" kern="1200" cap="none" spc="0" normalizeH="0" baseline="0" noProof="0" dirty="0">
                        <a:ln>
                          <a:noFill/>
                        </a:ln>
                        <a:solidFill>
                          <a:srgbClr val="139DEC"/>
                        </a:solidFill>
                        <a:effectLst/>
                        <a:uLnTx/>
                        <a:uFillTx/>
                        <a:latin typeface="+mn-lt"/>
                        <a:ea typeface="+mn-ea"/>
                        <a:cs typeface="+mn-cs"/>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999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Aptos" panose="020B0004020202020204" pitchFamily="34" charset="0"/>
                          <a:ea typeface="+mn-ea"/>
                          <a:cs typeface="+mn-cs"/>
                        </a:rPr>
                        <a:t>Cost Avoidance: Child Support’s Effect on Reducing Expenditures in Government Benefit Programs (Preliminary Findings)</a:t>
                      </a:r>
                      <a:endParaRPr kumimoji="0" lang="en-US" sz="2800" b="1" i="0" u="none" strike="noStrike" kern="1200" cap="none" spc="0" normalizeH="0" baseline="0" dirty="0">
                        <a:ln>
                          <a:noFill/>
                        </a:ln>
                        <a:solidFill>
                          <a:srgbClr val="494546"/>
                        </a:solidFill>
                        <a:effectLst/>
                        <a:uLnTx/>
                        <a:uFillTx/>
                        <a:latin typeface="Aptos" panose="020B0004020202020204" pitchFamily="34" charset="0"/>
                        <a:ea typeface="+mn-ea"/>
                        <a:cs typeface="+mn-cs"/>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174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39DEC"/>
                        </a:solidFill>
                        <a:effectLst/>
                        <a:uLnTx/>
                        <a:uFillTx/>
                        <a:latin typeface="+mn-lt"/>
                        <a:ea typeface="+mn-ea"/>
                        <a:cs typeface="+mn-cs"/>
                      </a:endParaRPr>
                    </a:p>
                  </a:txBody>
                  <a:tcPr marL="0" marR="0" marT="9144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5" name="Picture Placeholder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4" b="24"/>
          <a:stretch>
            <a:fillRect/>
          </a:stretch>
        </p:blipFill>
        <p:spPr>
          <a:xfrm>
            <a:off x="0" y="-29311"/>
            <a:ext cx="12192000" cy="3300984"/>
          </a:xfrm>
        </p:spPr>
      </p:pic>
      <p:sp>
        <p:nvSpPr>
          <p:cNvPr id="6" name="TextBox 5">
            <a:extLst>
              <a:ext uri="{FF2B5EF4-FFF2-40B4-BE49-F238E27FC236}">
                <a16:creationId xmlns:a16="http://schemas.microsoft.com/office/drawing/2014/main" id="{239245EA-E830-CB05-DB8F-FB135765B4BC}"/>
              </a:ext>
            </a:extLst>
          </p:cNvPr>
          <p:cNvSpPr txBox="1"/>
          <p:nvPr/>
        </p:nvSpPr>
        <p:spPr>
          <a:xfrm>
            <a:off x="8737169" y="4738297"/>
            <a:ext cx="2849217" cy="646331"/>
          </a:xfrm>
          <a:prstGeom prst="rect">
            <a:avLst/>
          </a:prstGeom>
          <a:noFill/>
        </p:spPr>
        <p:txBody>
          <a:bodyPr wrap="square">
            <a:spAutoFit/>
          </a:bodyPr>
          <a:lstStyle/>
          <a:p>
            <a:pPr lvl="1" algn="r">
              <a:lnSpc>
                <a:spcPct val="100000"/>
              </a:lnSpc>
            </a:pPr>
            <a:r>
              <a:rPr lang="en-US" dirty="0">
                <a:solidFill>
                  <a:srgbClr val="212121"/>
                </a:solidFill>
                <a:latin typeface="Lato" panose="020F0502020204030203" pitchFamily="34" charset="77"/>
              </a:rPr>
              <a:t>Laura Wheaton</a:t>
            </a:r>
          </a:p>
          <a:p>
            <a:pPr lvl="1" algn="r">
              <a:lnSpc>
                <a:spcPct val="100000"/>
              </a:lnSpc>
            </a:pPr>
            <a:r>
              <a:rPr lang="en-US" dirty="0">
                <a:solidFill>
                  <a:srgbClr val="212121"/>
                </a:solidFill>
                <a:latin typeface="Lato" panose="020F0502020204030203" pitchFamily="34" charset="77"/>
              </a:rPr>
              <a:t>Katherine Hueston</a:t>
            </a:r>
          </a:p>
        </p:txBody>
      </p:sp>
      <p:sp>
        <p:nvSpPr>
          <p:cNvPr id="7" name="TextBox 6">
            <a:extLst>
              <a:ext uri="{FF2B5EF4-FFF2-40B4-BE49-F238E27FC236}">
                <a16:creationId xmlns:a16="http://schemas.microsoft.com/office/drawing/2014/main" id="{F197A452-8C48-8C8E-8434-00EDC52C4CDF}"/>
              </a:ext>
            </a:extLst>
          </p:cNvPr>
          <p:cNvSpPr txBox="1"/>
          <p:nvPr/>
        </p:nvSpPr>
        <p:spPr>
          <a:xfrm>
            <a:off x="572179" y="4738297"/>
            <a:ext cx="3587442" cy="646331"/>
          </a:xfrm>
          <a:prstGeom prst="rect">
            <a:avLst/>
          </a:prstGeom>
          <a:noFill/>
        </p:spPr>
        <p:txBody>
          <a:bodyPr wrap="square">
            <a:spAutoFit/>
          </a:bodyPr>
          <a:lstStyle/>
          <a:p>
            <a:r>
              <a:rPr lang="en-US" b="1" i="0" dirty="0">
                <a:solidFill>
                  <a:schemeClr val="tx2"/>
                </a:solidFill>
                <a:effectLst/>
                <a:latin typeface="Lato" panose="020F0502020204030203" pitchFamily="34" charset="77"/>
              </a:rPr>
              <a:t>2025 NCCSD Annual Conference</a:t>
            </a:r>
          </a:p>
          <a:p>
            <a:r>
              <a:rPr lang="en-US" b="1" dirty="0">
                <a:solidFill>
                  <a:schemeClr val="tx2"/>
                </a:solidFill>
                <a:latin typeface="Lato" panose="020F0502020204030203" pitchFamily="34" charset="77"/>
              </a:rPr>
              <a:t>Amelia Island, FL</a:t>
            </a:r>
            <a:endParaRPr lang="en-US" b="1" i="0" dirty="0">
              <a:solidFill>
                <a:schemeClr val="tx2"/>
              </a:solidFill>
              <a:effectLst/>
              <a:latin typeface="Lato" panose="020F0502020204030203" pitchFamily="34" charset="77"/>
            </a:endParaRPr>
          </a:p>
        </p:txBody>
      </p:sp>
    </p:spTree>
    <p:extLst>
      <p:ext uri="{BB962C8B-B14F-4D97-AF65-F5344CB8AC3E}">
        <p14:creationId xmlns:p14="http://schemas.microsoft.com/office/powerpoint/2010/main" val="137055034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AD464-2D6F-26C6-4EBE-A8A9A03E16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ECFBFA0-484D-0813-4072-2203E51EC8C7}"/>
              </a:ext>
            </a:extLst>
          </p:cNvPr>
          <p:cNvSpPr>
            <a:spLocks noGrp="1"/>
          </p:cNvSpPr>
          <p:nvPr>
            <p:ph type="title"/>
          </p:nvPr>
        </p:nvSpPr>
        <p:spPr>
          <a:xfrm>
            <a:off x="609601" y="533401"/>
            <a:ext cx="10968567" cy="568325"/>
          </a:xfrm>
        </p:spPr>
        <p:txBody>
          <a:bodyPr>
            <a:normAutofit fontScale="90000"/>
          </a:bodyPr>
          <a:lstStyle/>
          <a:p>
            <a:pPr>
              <a:defRPr/>
            </a:pPr>
            <a:r>
              <a:rPr lang="en-US" altLang="en-US" sz="3600" dirty="0"/>
              <a:t>With appreciation to:</a:t>
            </a:r>
            <a:endParaRPr lang="en-US" sz="3600" dirty="0">
              <a:ea typeface="ＭＳ Ｐゴシック" charset="0"/>
            </a:endParaRPr>
          </a:p>
        </p:txBody>
      </p:sp>
      <p:sp>
        <p:nvSpPr>
          <p:cNvPr id="15363" name="Vertical Text Placeholder 4">
            <a:extLst>
              <a:ext uri="{FF2B5EF4-FFF2-40B4-BE49-F238E27FC236}">
                <a16:creationId xmlns:a16="http://schemas.microsoft.com/office/drawing/2014/main" id="{A5D459D0-2F0B-E2C1-8C79-2C0BFA07FEA8}"/>
              </a:ext>
            </a:extLst>
          </p:cNvPr>
          <p:cNvSpPr>
            <a:spLocks noGrp="1"/>
          </p:cNvSpPr>
          <p:nvPr>
            <p:ph idx="1"/>
          </p:nvPr>
        </p:nvSpPr>
        <p:spPr>
          <a:xfrm>
            <a:off x="609601" y="1257300"/>
            <a:ext cx="11420818" cy="4343400"/>
          </a:xfrm>
        </p:spPr>
        <p:txBody>
          <a:bodyPr>
            <a:noAutofit/>
          </a:bodyPr>
          <a:lstStyle/>
          <a:p>
            <a:pPr marL="228600" lvl="1" indent="-219075">
              <a:spcAft>
                <a:spcPts val="1000"/>
              </a:spcAft>
            </a:pPr>
            <a:r>
              <a:rPr lang="en-US" sz="2400" dirty="0">
                <a:solidFill>
                  <a:srgbClr val="494546"/>
                </a:solidFill>
              </a:rPr>
              <a:t>California Department of Child Support Services</a:t>
            </a:r>
            <a:endParaRPr lang="en-US" altLang="en-US" sz="2400" dirty="0">
              <a:latin typeface="Lato Regular" panose="020F0502020204030203" pitchFamily="34" charset="0"/>
              <a:cs typeface="Lato Regular" panose="020F0502020204030203" pitchFamily="34" charset="0"/>
            </a:endParaRP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Current and Former Child Support Directors: Michele Cristello (MA),  Kristen </a:t>
            </a:r>
            <a:r>
              <a:rPr lang="en-US" altLang="en-US" sz="2400" dirty="0" err="1">
                <a:latin typeface="Lato Regular" panose="020F0502020204030203" pitchFamily="34" charset="0"/>
                <a:cs typeface="Lato Regular" panose="020F0502020204030203" pitchFamily="34" charset="0"/>
              </a:rPr>
              <a:t>Donadee</a:t>
            </a:r>
            <a:r>
              <a:rPr lang="en-US" altLang="en-US" sz="2400" dirty="0">
                <a:latin typeface="Lato Regular" panose="020F0502020204030203" pitchFamily="34" charset="0"/>
                <a:cs typeface="Lato Regular" panose="020F0502020204030203" pitchFamily="34" charset="0"/>
              </a:rPr>
              <a:t> (CA),  James Fleming (ND), Erin Frisch (MI), David Kilgore (CA), and Barbara Lacina (VA)</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State staff in CA, MA, MI, ND, and VA for developing and providing data to the study</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State Directors and Staff for providing information on opt-in/opt-out and mandatory referral policies and medical support</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DeAnna Rice (CADCSS) for project coordination and support</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Urban Institute TRIM3 microsimulation model staff</a:t>
            </a:r>
          </a:p>
        </p:txBody>
      </p:sp>
    </p:spTree>
    <p:extLst>
      <p:ext uri="{BB962C8B-B14F-4D97-AF65-F5344CB8AC3E}">
        <p14:creationId xmlns:p14="http://schemas.microsoft.com/office/powerpoint/2010/main" val="2620388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82703-4492-9FDB-4737-94ACE042A9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BB03B8-216B-A983-849D-CA8AEDE139AA}"/>
              </a:ext>
            </a:extLst>
          </p:cNvPr>
          <p:cNvSpPr>
            <a:spLocks noGrp="1"/>
          </p:cNvSpPr>
          <p:nvPr>
            <p:ph type="title"/>
          </p:nvPr>
        </p:nvSpPr>
        <p:spPr>
          <a:xfrm>
            <a:off x="609601" y="533401"/>
            <a:ext cx="10968567" cy="568325"/>
          </a:xfrm>
        </p:spPr>
        <p:txBody>
          <a:bodyPr>
            <a:normAutofit fontScale="90000"/>
          </a:bodyPr>
          <a:lstStyle/>
          <a:p>
            <a:pPr>
              <a:defRPr/>
            </a:pPr>
            <a:r>
              <a:rPr lang="en-US" altLang="en-US" sz="3600" dirty="0"/>
              <a:t>Preliminary Findings:</a:t>
            </a:r>
            <a:endParaRPr lang="en-US" sz="3600" dirty="0">
              <a:ea typeface="ＭＳ Ｐゴシック" charset="0"/>
            </a:endParaRPr>
          </a:p>
        </p:txBody>
      </p:sp>
      <p:sp>
        <p:nvSpPr>
          <p:cNvPr id="15363" name="Vertical Text Placeholder 4">
            <a:extLst>
              <a:ext uri="{FF2B5EF4-FFF2-40B4-BE49-F238E27FC236}">
                <a16:creationId xmlns:a16="http://schemas.microsoft.com/office/drawing/2014/main" id="{93E406FD-9CDC-E0D7-9925-A94E65EC9275}"/>
              </a:ext>
            </a:extLst>
          </p:cNvPr>
          <p:cNvSpPr>
            <a:spLocks noGrp="1"/>
          </p:cNvSpPr>
          <p:nvPr>
            <p:ph idx="1"/>
          </p:nvPr>
        </p:nvSpPr>
        <p:spPr>
          <a:xfrm>
            <a:off x="609601" y="1257300"/>
            <a:ext cx="11420818" cy="4343400"/>
          </a:xfrm>
        </p:spPr>
        <p:txBody>
          <a:bodyPr>
            <a:noAutofit/>
          </a:bodyPr>
          <a:lstStyle/>
          <a:p>
            <a:pPr marL="228600" lvl="1" indent="-219075">
              <a:spcAft>
                <a:spcPts val="1000"/>
              </a:spcAft>
            </a:pPr>
            <a:r>
              <a:rPr lang="en-US" sz="2400" dirty="0">
                <a:solidFill>
                  <a:srgbClr val="494546"/>
                </a:solidFill>
              </a:rPr>
              <a:t>We do not expect major changes to findings at the national level</a:t>
            </a:r>
          </a:p>
          <a:p>
            <a:pPr marL="228600" lvl="1" indent="-219075">
              <a:spcAft>
                <a:spcPts val="1000"/>
              </a:spcAft>
            </a:pPr>
            <a:r>
              <a:rPr lang="en-US" altLang="en-US" sz="2400" dirty="0">
                <a:solidFill>
                  <a:srgbClr val="494546"/>
                </a:solidFill>
                <a:latin typeface="Lato Regular" panose="020F0502020204030203" pitchFamily="34" charset="0"/>
                <a:cs typeface="Lato Regular" panose="020F0502020204030203" pitchFamily="34" charset="0"/>
              </a:rPr>
              <a:t>Estimates for some states may change if further information is received regarding medical support</a:t>
            </a:r>
          </a:p>
          <a:p>
            <a:pPr marL="685800" lvl="2" indent="-219075">
              <a:spcAft>
                <a:spcPts val="1000"/>
              </a:spcAft>
            </a:pPr>
            <a:r>
              <a:rPr lang="en-US" altLang="en-US" sz="2200" dirty="0">
                <a:solidFill>
                  <a:srgbClr val="494546"/>
                </a:solidFill>
                <a:latin typeface="Lato Regular" panose="020F0502020204030203" pitchFamily="34" charset="0"/>
                <a:cs typeface="Lato Regular" panose="020F0502020204030203" pitchFamily="34" charset="0"/>
              </a:rPr>
              <a:t>Contact </a:t>
            </a:r>
            <a:r>
              <a:rPr lang="en-US" altLang="en-US" sz="2200" dirty="0" err="1">
                <a:solidFill>
                  <a:srgbClr val="494546"/>
                </a:solidFill>
                <a:latin typeface="Lato Regular" panose="020F0502020204030203" pitchFamily="34" charset="0"/>
                <a:cs typeface="Lato Regular" panose="020F0502020204030203" pitchFamily="34" charset="0"/>
              </a:rPr>
              <a:t>LWheaton@Urban.Org</a:t>
            </a:r>
            <a:endParaRPr lang="en-US" altLang="en-US" sz="2200" dirty="0">
              <a:solidFill>
                <a:srgbClr val="494546"/>
              </a:solidFill>
              <a:latin typeface="Lato Regular" panose="020F0502020204030203" pitchFamily="34" charset="0"/>
              <a:cs typeface="Lato Regular" panose="020F0502020204030203" pitchFamily="34" charset="0"/>
            </a:endParaRPr>
          </a:p>
          <a:p>
            <a:pPr marL="228600" lvl="1" indent="-219075">
              <a:spcAft>
                <a:spcPts val="1000"/>
              </a:spcAft>
            </a:pPr>
            <a:r>
              <a:rPr lang="en-US" altLang="en-US" sz="2400" dirty="0">
                <a:solidFill>
                  <a:srgbClr val="494546"/>
                </a:solidFill>
                <a:latin typeface="Lato Regular" panose="020F0502020204030203" pitchFamily="34" charset="0"/>
                <a:cs typeface="Lato Regular" panose="020F0502020204030203" pitchFamily="34" charset="0"/>
              </a:rPr>
              <a:t>Anticipate release of final report by end of 2025</a:t>
            </a:r>
          </a:p>
          <a:p>
            <a:pPr marL="9525" lvl="1" indent="0">
              <a:spcAft>
                <a:spcPts val="1000"/>
              </a:spcAft>
              <a:buNone/>
            </a:pPr>
            <a:endParaRPr lang="en-US" altLang="en-US" sz="2400" dirty="0">
              <a:latin typeface="Lato Regular" panose="020F0502020204030203" pitchFamily="34" charset="0"/>
              <a:cs typeface="Lato Regular" panose="020F0502020204030203" pitchFamily="34" charset="0"/>
            </a:endParaRPr>
          </a:p>
        </p:txBody>
      </p:sp>
    </p:spTree>
    <p:extLst>
      <p:ext uri="{BB962C8B-B14F-4D97-AF65-F5344CB8AC3E}">
        <p14:creationId xmlns:p14="http://schemas.microsoft.com/office/powerpoint/2010/main" val="1937977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4AD005-DB5A-9757-5DAC-6F485D9340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solidFill>
                    <a:srgbClr val="FFFFFF"/>
                  </a:solid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solidFill>
                  <a:srgbClr val="FFFFFF"/>
                </a:solid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3CE3391E-9B46-2647-F9E1-1B8BB54F995F}"/>
              </a:ext>
            </a:extLst>
          </p:cNvPr>
          <p:cNvSpPr>
            <a:spLocks noGrp="1"/>
          </p:cNvSpPr>
          <p:nvPr>
            <p:ph type="title"/>
          </p:nvPr>
        </p:nvSpPr>
        <p:spPr/>
        <p:txBody>
          <a:bodyPr/>
          <a:lstStyle/>
          <a:p>
            <a:r>
              <a:rPr lang="en-US" dirty="0"/>
              <a:t>Cost Recovery and Cost Avoidance</a:t>
            </a:r>
          </a:p>
        </p:txBody>
      </p:sp>
    </p:spTree>
    <p:extLst>
      <p:ext uri="{BB962C8B-B14F-4D97-AF65-F5344CB8AC3E}">
        <p14:creationId xmlns:p14="http://schemas.microsoft.com/office/powerpoint/2010/main" val="49887360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E8706-6E46-D35C-2A02-185A0869A5D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A3792E-C949-C69C-6C51-827F34057855}"/>
              </a:ext>
            </a:extLst>
          </p:cNvPr>
          <p:cNvSpPr/>
          <p:nvPr/>
        </p:nvSpPr>
        <p:spPr>
          <a:xfrm>
            <a:off x="0" y="0"/>
            <a:ext cx="6096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Title 3">
            <a:extLst>
              <a:ext uri="{FF2B5EF4-FFF2-40B4-BE49-F238E27FC236}">
                <a16:creationId xmlns:a16="http://schemas.microsoft.com/office/drawing/2014/main" id="{E569F3B1-FF8C-2661-530A-03636F5E2EBC}"/>
              </a:ext>
            </a:extLst>
          </p:cNvPr>
          <p:cNvSpPr>
            <a:spLocks noGrp="1"/>
          </p:cNvSpPr>
          <p:nvPr>
            <p:ph type="title"/>
          </p:nvPr>
        </p:nvSpPr>
        <p:spPr>
          <a:xfrm>
            <a:off x="1" y="533401"/>
            <a:ext cx="6096000" cy="568325"/>
          </a:xfrm>
        </p:spPr>
        <p:txBody>
          <a:bodyPr>
            <a:normAutofit fontScale="90000"/>
          </a:bodyPr>
          <a:lstStyle/>
          <a:p>
            <a:pPr algn="ctr">
              <a:defRPr/>
            </a:pPr>
            <a:r>
              <a:rPr lang="en-US" sz="3600" dirty="0">
                <a:solidFill>
                  <a:schemeClr val="bg2"/>
                </a:solidFill>
                <a:ea typeface="ＭＳ Ｐゴシック" charset="0"/>
              </a:rPr>
              <a:t>Cost Recovery</a:t>
            </a:r>
            <a:br>
              <a:rPr lang="en-US" sz="3600" dirty="0">
                <a:solidFill>
                  <a:schemeClr val="bg2"/>
                </a:solidFill>
                <a:ea typeface="ＭＳ Ｐゴシック" charset="0"/>
              </a:rPr>
            </a:br>
            <a:br>
              <a:rPr lang="en-US" sz="3600" dirty="0">
                <a:solidFill>
                  <a:schemeClr val="bg2"/>
                </a:solidFill>
                <a:ea typeface="ＭＳ Ｐゴシック" charset="0"/>
              </a:rPr>
            </a:br>
            <a:br>
              <a:rPr lang="en-US" sz="3600" dirty="0">
                <a:solidFill>
                  <a:schemeClr val="bg2"/>
                </a:solidFill>
                <a:ea typeface="ＭＳ Ｐゴシック" charset="0"/>
              </a:rPr>
            </a:br>
            <a:endParaRPr lang="en-US" sz="3600" dirty="0">
              <a:solidFill>
                <a:schemeClr val="bg2"/>
              </a:solidFill>
              <a:ea typeface="ＭＳ Ｐゴシック" charset="0"/>
            </a:endParaRPr>
          </a:p>
        </p:txBody>
      </p:sp>
      <p:sp>
        <p:nvSpPr>
          <p:cNvPr id="15363" name="Vertical Text Placeholder 4">
            <a:extLst>
              <a:ext uri="{FF2B5EF4-FFF2-40B4-BE49-F238E27FC236}">
                <a16:creationId xmlns:a16="http://schemas.microsoft.com/office/drawing/2014/main" id="{1A734680-CBB7-BA83-BA32-BEC637CC9608}"/>
              </a:ext>
            </a:extLst>
          </p:cNvPr>
          <p:cNvSpPr>
            <a:spLocks noGrp="1"/>
          </p:cNvSpPr>
          <p:nvPr>
            <p:ph idx="1"/>
          </p:nvPr>
        </p:nvSpPr>
        <p:spPr>
          <a:xfrm>
            <a:off x="448236" y="1600200"/>
            <a:ext cx="5199528" cy="4343400"/>
          </a:xfrm>
        </p:spPr>
        <p:txBody>
          <a:bodyPr>
            <a:normAutofit/>
          </a:bodyPr>
          <a:lstStyle/>
          <a:p>
            <a:pPr marL="122238" lvl="1" indent="0">
              <a:spcAft>
                <a:spcPts val="0"/>
              </a:spcAft>
              <a:buClrTx/>
              <a:buNone/>
            </a:pPr>
            <a:r>
              <a:rPr lang="en-US" altLang="en-US" sz="2800" dirty="0">
                <a:solidFill>
                  <a:schemeClr val="bg2"/>
                </a:solidFill>
                <a:latin typeface="Lato Regular" panose="020F0502020204030203" pitchFamily="34" charset="0"/>
                <a:cs typeface="Lato Regular" panose="020F0502020204030203" pitchFamily="34" charset="0"/>
              </a:rPr>
              <a:t>Child support collections retained by the government to help recoup TANF and Title IV-E Foster Care costs</a:t>
            </a:r>
          </a:p>
          <a:p>
            <a:pPr marL="122238" lvl="1" indent="0">
              <a:spcAft>
                <a:spcPts val="0"/>
              </a:spcAft>
              <a:buClrTx/>
              <a:buNone/>
            </a:pPr>
            <a:endParaRPr lang="en-US" altLang="en-US" sz="2800" dirty="0">
              <a:solidFill>
                <a:schemeClr val="bg2"/>
              </a:solidFill>
              <a:latin typeface="Lato Regular" panose="020F0502020204030203" pitchFamily="34" charset="0"/>
              <a:cs typeface="Lato Regular" panose="020F0502020204030203" pitchFamily="34" charset="0"/>
            </a:endParaRPr>
          </a:p>
          <a:p>
            <a:pPr marL="122238" lvl="1" indent="0">
              <a:spcAft>
                <a:spcPts val="0"/>
              </a:spcAft>
              <a:buClrTx/>
              <a:buNone/>
            </a:pPr>
            <a:r>
              <a:rPr lang="en-US" altLang="en-US" sz="2800" dirty="0">
                <a:solidFill>
                  <a:schemeClr val="bg2"/>
                </a:solidFill>
                <a:latin typeface="Lato Regular" panose="020F0502020204030203" pitchFamily="34" charset="0"/>
                <a:cs typeface="Lato Regular" panose="020F0502020204030203" pitchFamily="34" charset="0"/>
              </a:rPr>
              <a:t>Reported in OCSS annual data reports, based on information provided by states</a:t>
            </a:r>
          </a:p>
          <a:p>
            <a:pPr marL="0" indent="0">
              <a:spcAft>
                <a:spcPts val="0"/>
              </a:spcAft>
            </a:pPr>
            <a:endParaRPr lang="en-US" altLang="en-US" sz="2800" dirty="0">
              <a:solidFill>
                <a:schemeClr val="bg2"/>
              </a:solidFill>
              <a:latin typeface="Lato Regular" panose="020F0502020204030203" pitchFamily="34" charset="0"/>
              <a:cs typeface="Lato Regular" panose="020F0502020204030203" pitchFamily="34" charset="0"/>
            </a:endParaRPr>
          </a:p>
          <a:p>
            <a:pPr marL="0" indent="0">
              <a:spcAft>
                <a:spcPts val="0"/>
              </a:spcAft>
            </a:pPr>
            <a:endParaRPr lang="en-US" altLang="en-US" sz="2800" dirty="0">
              <a:solidFill>
                <a:schemeClr val="bg2"/>
              </a:solidFill>
              <a:latin typeface="Lato Regular" panose="020F0502020204030203" pitchFamily="34" charset="0"/>
              <a:cs typeface="Lato Regular" panose="020F0502020204030203" pitchFamily="34" charset="0"/>
            </a:endParaRPr>
          </a:p>
          <a:p>
            <a:pPr marL="571500" indent="-571500">
              <a:spcAft>
                <a:spcPts val="0"/>
              </a:spcAft>
              <a:buFont typeface="Arial" panose="020B0604020202020204" pitchFamily="34" charset="0"/>
              <a:buChar char="•"/>
            </a:pPr>
            <a:endParaRPr lang="en-US" altLang="en-US" sz="2800" dirty="0">
              <a:solidFill>
                <a:schemeClr val="bg2"/>
              </a:solidFill>
              <a:latin typeface="Lato Regular" panose="020F0502020204030203" pitchFamily="34" charset="0"/>
              <a:cs typeface="Lato Regular" panose="020F0502020204030203" pitchFamily="34" charset="0"/>
            </a:endParaRPr>
          </a:p>
        </p:txBody>
      </p:sp>
      <p:sp>
        <p:nvSpPr>
          <p:cNvPr id="3" name="Rectangle 2">
            <a:extLst>
              <a:ext uri="{FF2B5EF4-FFF2-40B4-BE49-F238E27FC236}">
                <a16:creationId xmlns:a16="http://schemas.microsoft.com/office/drawing/2014/main" id="{9928102C-0C36-88B9-7450-C877DF1901CD}"/>
              </a:ext>
            </a:extLst>
          </p:cNvPr>
          <p:cNvSpPr/>
          <p:nvPr/>
        </p:nvSpPr>
        <p:spPr>
          <a:xfrm>
            <a:off x="609600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26420161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F0C5F-40FA-3E91-A8E3-F4D30DA411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CDC2EF8-A51A-C804-D281-FCEDE589A44D}"/>
              </a:ext>
            </a:extLst>
          </p:cNvPr>
          <p:cNvSpPr/>
          <p:nvPr/>
        </p:nvSpPr>
        <p:spPr>
          <a:xfrm>
            <a:off x="0" y="0"/>
            <a:ext cx="6096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Title 3">
            <a:extLst>
              <a:ext uri="{FF2B5EF4-FFF2-40B4-BE49-F238E27FC236}">
                <a16:creationId xmlns:a16="http://schemas.microsoft.com/office/drawing/2014/main" id="{80CCF254-3E4E-3A92-FFDB-95D7D8630158}"/>
              </a:ext>
            </a:extLst>
          </p:cNvPr>
          <p:cNvSpPr>
            <a:spLocks noGrp="1"/>
          </p:cNvSpPr>
          <p:nvPr>
            <p:ph type="title"/>
          </p:nvPr>
        </p:nvSpPr>
        <p:spPr>
          <a:xfrm>
            <a:off x="1" y="533401"/>
            <a:ext cx="6096000" cy="568325"/>
          </a:xfrm>
        </p:spPr>
        <p:txBody>
          <a:bodyPr>
            <a:normAutofit fontScale="90000"/>
          </a:bodyPr>
          <a:lstStyle/>
          <a:p>
            <a:pPr algn="ctr">
              <a:defRPr/>
            </a:pPr>
            <a:r>
              <a:rPr lang="en-US" sz="3600" dirty="0">
                <a:solidFill>
                  <a:schemeClr val="bg2"/>
                </a:solidFill>
                <a:ea typeface="ＭＳ Ｐゴシック" charset="0"/>
              </a:rPr>
              <a:t>Cost Recovery</a:t>
            </a:r>
            <a:br>
              <a:rPr lang="en-US" sz="3600" dirty="0">
                <a:solidFill>
                  <a:schemeClr val="bg2"/>
                </a:solidFill>
                <a:ea typeface="ＭＳ Ｐゴシック" charset="0"/>
              </a:rPr>
            </a:br>
            <a:br>
              <a:rPr lang="en-US" sz="3600" dirty="0">
                <a:solidFill>
                  <a:schemeClr val="bg2"/>
                </a:solidFill>
                <a:ea typeface="ＭＳ Ｐゴシック" charset="0"/>
              </a:rPr>
            </a:br>
            <a:br>
              <a:rPr lang="en-US" sz="3600" dirty="0">
                <a:solidFill>
                  <a:schemeClr val="bg2"/>
                </a:solidFill>
                <a:ea typeface="ＭＳ Ｐゴシック" charset="0"/>
              </a:rPr>
            </a:br>
            <a:endParaRPr lang="en-US" sz="3600" dirty="0">
              <a:solidFill>
                <a:schemeClr val="bg2"/>
              </a:solidFill>
              <a:ea typeface="ＭＳ Ｐゴシック" charset="0"/>
            </a:endParaRPr>
          </a:p>
        </p:txBody>
      </p:sp>
      <p:sp>
        <p:nvSpPr>
          <p:cNvPr id="15363" name="Vertical Text Placeholder 4">
            <a:extLst>
              <a:ext uri="{FF2B5EF4-FFF2-40B4-BE49-F238E27FC236}">
                <a16:creationId xmlns:a16="http://schemas.microsoft.com/office/drawing/2014/main" id="{C3C91391-3D3E-3C60-5CB1-AF006AFCB814}"/>
              </a:ext>
            </a:extLst>
          </p:cNvPr>
          <p:cNvSpPr>
            <a:spLocks noGrp="1"/>
          </p:cNvSpPr>
          <p:nvPr>
            <p:ph idx="1"/>
          </p:nvPr>
        </p:nvSpPr>
        <p:spPr>
          <a:xfrm>
            <a:off x="448236" y="1600200"/>
            <a:ext cx="5199528" cy="4343400"/>
          </a:xfrm>
        </p:spPr>
        <p:txBody>
          <a:bodyPr>
            <a:normAutofit/>
          </a:bodyPr>
          <a:lstStyle/>
          <a:p>
            <a:pPr marL="122238" lvl="1" indent="0">
              <a:spcAft>
                <a:spcPts val="0"/>
              </a:spcAft>
              <a:buClrTx/>
              <a:buNone/>
            </a:pPr>
            <a:r>
              <a:rPr lang="en-US" altLang="en-US" sz="2800" dirty="0">
                <a:solidFill>
                  <a:schemeClr val="bg2"/>
                </a:solidFill>
                <a:latin typeface="Lato Regular" panose="020F0502020204030203" pitchFamily="34" charset="0"/>
                <a:cs typeface="Lato Regular" panose="020F0502020204030203" pitchFamily="34" charset="0"/>
              </a:rPr>
              <a:t>Child support collections retained by the government to help recoup TANF and Title IV-E Foster Care costs</a:t>
            </a:r>
          </a:p>
          <a:p>
            <a:pPr marL="122238" lvl="1" indent="0">
              <a:spcAft>
                <a:spcPts val="0"/>
              </a:spcAft>
              <a:buClrTx/>
              <a:buNone/>
            </a:pPr>
            <a:endParaRPr lang="en-US" altLang="en-US" sz="2800" dirty="0">
              <a:solidFill>
                <a:schemeClr val="bg2"/>
              </a:solidFill>
              <a:latin typeface="Lato Regular" panose="020F0502020204030203" pitchFamily="34" charset="0"/>
              <a:cs typeface="Lato Regular" panose="020F0502020204030203" pitchFamily="34" charset="0"/>
            </a:endParaRPr>
          </a:p>
          <a:p>
            <a:pPr marL="122238" lvl="1" indent="0">
              <a:spcAft>
                <a:spcPts val="0"/>
              </a:spcAft>
              <a:buClrTx/>
              <a:buNone/>
            </a:pPr>
            <a:r>
              <a:rPr lang="en-US" altLang="en-US" sz="2800" dirty="0">
                <a:solidFill>
                  <a:schemeClr val="bg2"/>
                </a:solidFill>
                <a:latin typeface="Lato Regular" panose="020F0502020204030203" pitchFamily="34" charset="0"/>
                <a:cs typeface="Lato Regular" panose="020F0502020204030203" pitchFamily="34" charset="0"/>
              </a:rPr>
              <a:t>Reported in OCSS annual data reports, based on information provided by states</a:t>
            </a:r>
          </a:p>
          <a:p>
            <a:pPr marL="0" indent="0">
              <a:spcAft>
                <a:spcPts val="0"/>
              </a:spcAft>
            </a:pPr>
            <a:endParaRPr lang="en-US" altLang="en-US" sz="2800" dirty="0">
              <a:solidFill>
                <a:schemeClr val="bg2"/>
              </a:solidFill>
              <a:latin typeface="Lato Regular" panose="020F0502020204030203" pitchFamily="34" charset="0"/>
              <a:cs typeface="Lato Regular" panose="020F0502020204030203" pitchFamily="34" charset="0"/>
            </a:endParaRPr>
          </a:p>
          <a:p>
            <a:pPr marL="0" indent="0">
              <a:spcAft>
                <a:spcPts val="0"/>
              </a:spcAft>
            </a:pPr>
            <a:endParaRPr lang="en-US" altLang="en-US" sz="2800" dirty="0">
              <a:solidFill>
                <a:schemeClr val="bg2"/>
              </a:solidFill>
              <a:latin typeface="Lato Regular" panose="020F0502020204030203" pitchFamily="34" charset="0"/>
              <a:cs typeface="Lato Regular" panose="020F0502020204030203" pitchFamily="34" charset="0"/>
            </a:endParaRPr>
          </a:p>
          <a:p>
            <a:pPr marL="571500" indent="-571500">
              <a:spcAft>
                <a:spcPts val="0"/>
              </a:spcAft>
              <a:buFont typeface="Arial" panose="020B0604020202020204" pitchFamily="34" charset="0"/>
              <a:buChar char="•"/>
            </a:pPr>
            <a:endParaRPr lang="en-US" altLang="en-US" sz="2800" dirty="0">
              <a:solidFill>
                <a:schemeClr val="bg2"/>
              </a:solidFill>
              <a:latin typeface="Lato Regular" panose="020F0502020204030203" pitchFamily="34" charset="0"/>
              <a:cs typeface="Lato Regular" panose="020F0502020204030203" pitchFamily="34" charset="0"/>
            </a:endParaRPr>
          </a:p>
        </p:txBody>
      </p:sp>
      <p:sp>
        <p:nvSpPr>
          <p:cNvPr id="3" name="Rectangle 2">
            <a:extLst>
              <a:ext uri="{FF2B5EF4-FFF2-40B4-BE49-F238E27FC236}">
                <a16:creationId xmlns:a16="http://schemas.microsoft.com/office/drawing/2014/main" id="{41C72658-75E4-D08C-6F2B-30BAEF0991EF}"/>
              </a:ext>
            </a:extLst>
          </p:cNvPr>
          <p:cNvSpPr/>
          <p:nvPr/>
        </p:nvSpPr>
        <p:spPr>
          <a:xfrm>
            <a:off x="609600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3">
            <a:extLst>
              <a:ext uri="{FF2B5EF4-FFF2-40B4-BE49-F238E27FC236}">
                <a16:creationId xmlns:a16="http://schemas.microsoft.com/office/drawing/2014/main" id="{01633296-1E52-5B25-2647-932F6864AC02}"/>
              </a:ext>
            </a:extLst>
          </p:cNvPr>
          <p:cNvSpPr txBox="1">
            <a:spLocks/>
          </p:cNvSpPr>
          <p:nvPr/>
        </p:nvSpPr>
        <p:spPr>
          <a:xfrm>
            <a:off x="6096000" y="533401"/>
            <a:ext cx="6096000" cy="568325"/>
          </a:xfrm>
          <a:prstGeom prst="rect">
            <a:avLst/>
          </a:prstGeom>
        </p:spPr>
        <p:txBody>
          <a:bodyPr vert="horz" lIns="0" tIns="45720" rIns="0" bIns="45720" rtlCol="0" anchor="t">
            <a:noAutofit/>
          </a:bodyPr>
          <a:lst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494546"/>
                </a:solidFill>
                <a:effectLst/>
                <a:uLnTx/>
                <a:uFillTx/>
                <a:latin typeface="Lato"/>
                <a:ea typeface="ＭＳ Ｐゴシック" charset="0"/>
                <a:cs typeface="+mj-cs"/>
              </a:rPr>
              <a:t>Cost Avoidance</a:t>
            </a:r>
          </a:p>
        </p:txBody>
      </p:sp>
      <p:sp>
        <p:nvSpPr>
          <p:cNvPr id="7" name="Vertical Text Placeholder 4">
            <a:extLst>
              <a:ext uri="{FF2B5EF4-FFF2-40B4-BE49-F238E27FC236}">
                <a16:creationId xmlns:a16="http://schemas.microsoft.com/office/drawing/2014/main" id="{85966220-2008-94A4-CB3B-A71171719196}"/>
              </a:ext>
            </a:extLst>
          </p:cNvPr>
          <p:cNvSpPr txBox="1">
            <a:spLocks/>
          </p:cNvSpPr>
          <p:nvPr/>
        </p:nvSpPr>
        <p:spPr>
          <a:xfrm>
            <a:off x="6544236" y="1600200"/>
            <a:ext cx="5199528" cy="5056094"/>
          </a:xfrm>
          <a:prstGeom prst="rect">
            <a:avLst/>
          </a:prstGeom>
        </p:spPr>
        <p:txBody>
          <a:bodyPr vert="horz" lIns="0" tIns="45720" rIns="0" bIns="45720" rtlCol="0">
            <a:normAutofit/>
          </a:bodyPr>
          <a:lstStyle>
            <a:lvl1pPr marL="2286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600"/>
              </a:spcAft>
              <a:buClr>
                <a:schemeClr val="accent1"/>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122238" marR="0" lvl="1" indent="0" algn="l" defTabSz="914400" rtl="0" eaLnBrk="1" fontAlgn="auto" latinLnBrk="0" hangingPunct="1">
              <a:lnSpc>
                <a:spcPct val="100000"/>
              </a:lnSpc>
              <a:spcBef>
                <a:spcPts val="0"/>
              </a:spcBef>
              <a:spcAft>
                <a:spcPts val="600"/>
              </a:spcAft>
              <a:buClrTx/>
              <a:buSzTx/>
              <a:buFont typeface="Wingdings" charset="2"/>
              <a:buNone/>
              <a:tabLst/>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Reduction in means-tested benefits that occurs when child support income:</a:t>
            </a:r>
          </a:p>
          <a:p>
            <a:pPr marL="801688" marR="0" lvl="2" indent="-347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Renders family ineligible</a:t>
            </a:r>
          </a:p>
          <a:p>
            <a:pPr marL="801688" marR="0" lvl="2" indent="-347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Reduces benefit amount</a:t>
            </a:r>
          </a:p>
          <a:p>
            <a:pPr marL="801688" marR="0" lvl="2" indent="-347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Causes eligible family to not apply</a:t>
            </a:r>
          </a:p>
          <a:p>
            <a:pPr marL="801688" marR="0" lvl="2" indent="-347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endParaRPr>
          </a:p>
          <a:p>
            <a:pPr marL="122238" marR="0" lvl="1" indent="0" algn="l" defTabSz="914400" rtl="0" eaLnBrk="1" fontAlgn="auto" latinLnBrk="0" hangingPunct="1">
              <a:lnSpc>
                <a:spcPct val="100000"/>
              </a:lnSpc>
              <a:spcBef>
                <a:spcPts val="0"/>
              </a:spcBef>
              <a:spcAft>
                <a:spcPts val="0"/>
              </a:spcAft>
              <a:buClrTx/>
              <a:buSzTx/>
              <a:buFont typeface="Wingdings" charset="2"/>
              <a:buNone/>
              <a:tabLst/>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Estimated based on survey and/or administrative data</a:t>
            </a:r>
          </a:p>
        </p:txBody>
      </p:sp>
    </p:spTree>
    <p:extLst>
      <p:ext uri="{BB962C8B-B14F-4D97-AF65-F5344CB8AC3E}">
        <p14:creationId xmlns:p14="http://schemas.microsoft.com/office/powerpoint/2010/main" val="2540512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6DC55-965D-CA4A-21AE-B89293FDFDB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C30C9EC-6C76-4330-DD23-B0A6CA07D674}"/>
              </a:ext>
            </a:extLst>
          </p:cNvPr>
          <p:cNvSpPr/>
          <p:nvPr/>
        </p:nvSpPr>
        <p:spPr>
          <a:xfrm>
            <a:off x="0" y="1425844"/>
            <a:ext cx="6096000" cy="54321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 name="Rectangle 2">
            <a:extLst>
              <a:ext uri="{FF2B5EF4-FFF2-40B4-BE49-F238E27FC236}">
                <a16:creationId xmlns:a16="http://schemas.microsoft.com/office/drawing/2014/main" id="{6E4BEEE7-D57F-9438-1C3F-C71ABD3F7A53}"/>
              </a:ext>
            </a:extLst>
          </p:cNvPr>
          <p:cNvSpPr/>
          <p:nvPr/>
        </p:nvSpPr>
        <p:spPr>
          <a:xfrm>
            <a:off x="6096000" y="1425844"/>
            <a:ext cx="6096000" cy="54321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itle 3">
            <a:extLst>
              <a:ext uri="{FF2B5EF4-FFF2-40B4-BE49-F238E27FC236}">
                <a16:creationId xmlns:a16="http://schemas.microsoft.com/office/drawing/2014/main" id="{C44D4C14-653B-9B06-B684-FB5BEC767A98}"/>
              </a:ext>
            </a:extLst>
          </p:cNvPr>
          <p:cNvSpPr txBox="1">
            <a:spLocks/>
          </p:cNvSpPr>
          <p:nvPr/>
        </p:nvSpPr>
        <p:spPr>
          <a:xfrm>
            <a:off x="398418" y="513027"/>
            <a:ext cx="11395165" cy="568325"/>
          </a:xfrm>
          <a:prstGeom prst="rect">
            <a:avLst/>
          </a:prstGeom>
        </p:spPr>
        <p:txBody>
          <a:bodyPr vert="horz" lIns="0" tIns="45720" rIns="0" bIns="45720" rtlCol="0" anchor="t">
            <a:noAutofit/>
          </a:bodyPr>
          <a:lst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94546"/>
                </a:solidFill>
                <a:effectLst/>
                <a:uLnTx/>
                <a:uFillTx/>
                <a:latin typeface="Lato"/>
                <a:ea typeface="ＭＳ Ｐゴシック" charset="0"/>
                <a:cs typeface="+mj-cs"/>
              </a:rPr>
              <a:t>National Cost Recovery and Cost Avoidance, FY 2023*</a:t>
            </a:r>
            <a:br>
              <a:rPr kumimoji="0" lang="en-US" sz="3600" b="1" i="0" u="none" strike="noStrike" kern="1200" cap="none" spc="0" normalizeH="0" baseline="0" noProof="0" dirty="0">
                <a:ln>
                  <a:noFill/>
                </a:ln>
                <a:solidFill>
                  <a:srgbClr val="494546"/>
                </a:solidFill>
                <a:effectLst/>
                <a:uLnTx/>
                <a:uFillTx/>
                <a:latin typeface="Lato"/>
                <a:ea typeface="ＭＳ Ｐゴシック" charset="0"/>
                <a:cs typeface="+mj-cs"/>
              </a:rPr>
            </a:br>
            <a:endParaRPr kumimoji="0" lang="en-US" sz="3600" b="1" i="0" u="none" strike="noStrike" kern="1200" cap="none" spc="0" normalizeH="0" baseline="0" noProof="0" dirty="0">
              <a:ln>
                <a:noFill/>
              </a:ln>
              <a:solidFill>
                <a:srgbClr val="494546"/>
              </a:solidFill>
              <a:effectLst/>
              <a:uLnTx/>
              <a:uFillTx/>
              <a:latin typeface="Lato"/>
              <a:ea typeface="ＭＳ Ｐゴシック" charset="0"/>
              <a:cs typeface="+mj-cs"/>
            </a:endParaRPr>
          </a:p>
        </p:txBody>
      </p:sp>
      <p:sp>
        <p:nvSpPr>
          <p:cNvPr id="4" name="Title 3">
            <a:extLst>
              <a:ext uri="{FF2B5EF4-FFF2-40B4-BE49-F238E27FC236}">
                <a16:creationId xmlns:a16="http://schemas.microsoft.com/office/drawing/2014/main" id="{AC8EB932-680F-2635-BEEB-FD90841CA567}"/>
              </a:ext>
            </a:extLst>
          </p:cNvPr>
          <p:cNvSpPr>
            <a:spLocks noGrp="1"/>
          </p:cNvSpPr>
          <p:nvPr>
            <p:ph type="title"/>
          </p:nvPr>
        </p:nvSpPr>
        <p:spPr>
          <a:xfrm>
            <a:off x="1" y="2161386"/>
            <a:ext cx="6096000" cy="568325"/>
          </a:xfrm>
        </p:spPr>
        <p:txBody>
          <a:bodyPr>
            <a:normAutofit fontScale="90000"/>
          </a:bodyPr>
          <a:lstStyle/>
          <a:p>
            <a:pPr algn="ctr">
              <a:defRPr/>
            </a:pPr>
            <a:r>
              <a:rPr lang="en-US" sz="3600" dirty="0">
                <a:solidFill>
                  <a:schemeClr val="bg2"/>
                </a:solidFill>
                <a:ea typeface="ＭＳ Ｐゴシック" charset="0"/>
              </a:rPr>
              <a:t>Cost Recovery</a:t>
            </a:r>
            <a:br>
              <a:rPr lang="en-US" sz="3600" dirty="0">
                <a:solidFill>
                  <a:schemeClr val="bg2"/>
                </a:solidFill>
                <a:ea typeface="ＭＳ Ｐゴシック" charset="0"/>
              </a:rPr>
            </a:br>
            <a:br>
              <a:rPr lang="en-US" sz="3600" dirty="0">
                <a:solidFill>
                  <a:schemeClr val="bg2"/>
                </a:solidFill>
                <a:ea typeface="ＭＳ Ｐゴシック" charset="0"/>
              </a:rPr>
            </a:br>
            <a:br>
              <a:rPr lang="en-US" sz="3600" dirty="0">
                <a:solidFill>
                  <a:schemeClr val="bg2"/>
                </a:solidFill>
                <a:ea typeface="ＭＳ Ｐゴシック" charset="0"/>
              </a:rPr>
            </a:br>
            <a:endParaRPr lang="en-US" sz="3600" dirty="0">
              <a:solidFill>
                <a:schemeClr val="bg2"/>
              </a:solidFill>
              <a:ea typeface="ＭＳ Ｐゴシック" charset="0"/>
            </a:endParaRPr>
          </a:p>
        </p:txBody>
      </p:sp>
      <p:sp>
        <p:nvSpPr>
          <p:cNvPr id="6" name="Title 3">
            <a:extLst>
              <a:ext uri="{FF2B5EF4-FFF2-40B4-BE49-F238E27FC236}">
                <a16:creationId xmlns:a16="http://schemas.microsoft.com/office/drawing/2014/main" id="{5F5AE694-DF6E-3BD0-1CC2-10798CBFD6CF}"/>
              </a:ext>
            </a:extLst>
          </p:cNvPr>
          <p:cNvSpPr txBox="1">
            <a:spLocks/>
          </p:cNvSpPr>
          <p:nvPr/>
        </p:nvSpPr>
        <p:spPr>
          <a:xfrm>
            <a:off x="6096000" y="2161386"/>
            <a:ext cx="6096000" cy="568325"/>
          </a:xfrm>
          <a:prstGeom prst="rect">
            <a:avLst/>
          </a:prstGeom>
        </p:spPr>
        <p:txBody>
          <a:bodyPr vert="horz" lIns="0" tIns="45720" rIns="0" bIns="45720" rtlCol="0" anchor="t">
            <a:noAutofit/>
          </a:bodyPr>
          <a:lst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494546"/>
                </a:solidFill>
                <a:effectLst/>
                <a:uLnTx/>
                <a:uFillTx/>
                <a:latin typeface="Lato"/>
                <a:ea typeface="ＭＳ Ｐゴシック" charset="0"/>
                <a:cs typeface="+mj-cs"/>
              </a:rPr>
              <a:t>Cost Avoidance</a:t>
            </a:r>
          </a:p>
        </p:txBody>
      </p:sp>
      <p:sp>
        <p:nvSpPr>
          <p:cNvPr id="10" name="Vertical Text Placeholder 4">
            <a:extLst>
              <a:ext uri="{FF2B5EF4-FFF2-40B4-BE49-F238E27FC236}">
                <a16:creationId xmlns:a16="http://schemas.microsoft.com/office/drawing/2014/main" id="{14D0DB22-B8BB-C6D3-2DAD-359E2D2431A1}"/>
              </a:ext>
            </a:extLst>
          </p:cNvPr>
          <p:cNvSpPr>
            <a:spLocks noGrp="1"/>
          </p:cNvSpPr>
          <p:nvPr>
            <p:ph idx="1"/>
          </p:nvPr>
        </p:nvSpPr>
        <p:spPr>
          <a:xfrm>
            <a:off x="0" y="2961240"/>
            <a:ext cx="6095999" cy="2050453"/>
          </a:xfrm>
        </p:spPr>
        <p:txBody>
          <a:bodyPr>
            <a:noAutofit/>
          </a:bodyPr>
          <a:lstStyle/>
          <a:p>
            <a:pPr marL="0" indent="0" algn="ctr">
              <a:spcAft>
                <a:spcPts val="0"/>
              </a:spcAft>
              <a:buNone/>
            </a:pPr>
            <a:r>
              <a:rPr lang="en-US" altLang="en-US" sz="4800" b="1" dirty="0">
                <a:solidFill>
                  <a:schemeClr val="bg1"/>
                </a:solidFill>
                <a:latin typeface="Lato Regular" panose="020F0502020204030203" pitchFamily="34" charset="0"/>
                <a:cs typeface="Lato Regular" panose="020F0502020204030203" pitchFamily="34" charset="0"/>
              </a:rPr>
              <a:t>$893 million</a:t>
            </a:r>
          </a:p>
          <a:p>
            <a:pPr marL="457200" lvl="1" indent="0" algn="ctr">
              <a:spcAft>
                <a:spcPts val="0"/>
              </a:spcAft>
              <a:buNone/>
            </a:pPr>
            <a:endParaRPr lang="en-US" altLang="en-US" sz="2400" b="1" dirty="0">
              <a:solidFill>
                <a:schemeClr val="bg1"/>
              </a:solidFill>
              <a:latin typeface="Lato Regular" panose="020F0502020204030203" pitchFamily="34" charset="0"/>
              <a:cs typeface="Lato Regular" panose="020F0502020204030203" pitchFamily="34" charset="0"/>
            </a:endParaRPr>
          </a:p>
          <a:p>
            <a:pPr marL="14288" lvl="1" indent="0" algn="ctr">
              <a:spcAft>
                <a:spcPts val="0"/>
              </a:spcAft>
              <a:buNone/>
            </a:pPr>
            <a:r>
              <a:rPr lang="en-US" altLang="en-US" sz="2400" dirty="0">
                <a:solidFill>
                  <a:schemeClr val="bg1"/>
                </a:solidFill>
                <a:latin typeface="Lato Regular" panose="020F0502020204030203" pitchFamily="34" charset="0"/>
                <a:cs typeface="Lato Regular" panose="020F0502020204030203" pitchFamily="34" charset="0"/>
              </a:rPr>
              <a:t>Source: OCSS FY 2023 Preliminary Data Report and Tables</a:t>
            </a:r>
          </a:p>
        </p:txBody>
      </p:sp>
      <p:sp>
        <p:nvSpPr>
          <p:cNvPr id="12" name="TextBox 11">
            <a:extLst>
              <a:ext uri="{FF2B5EF4-FFF2-40B4-BE49-F238E27FC236}">
                <a16:creationId xmlns:a16="http://schemas.microsoft.com/office/drawing/2014/main" id="{8F1B732B-E00E-B478-A951-ACB0001DBFC0}"/>
              </a:ext>
            </a:extLst>
          </p:cNvPr>
          <p:cNvSpPr txBox="1"/>
          <p:nvPr/>
        </p:nvSpPr>
        <p:spPr>
          <a:xfrm>
            <a:off x="6096000" y="2961240"/>
            <a:ext cx="6096000" cy="1569660"/>
          </a:xfrm>
          <a:prstGeom prst="rect">
            <a:avLst/>
          </a:prstGeom>
          <a:noFill/>
        </p:spPr>
        <p:txBody>
          <a:bodyPr wrap="square">
            <a:spAutoFit/>
          </a:bodyPr>
          <a:lstStyle/>
          <a:p>
            <a:pPr marL="127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48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$2,917 million</a:t>
            </a:r>
          </a:p>
          <a:p>
            <a:pPr marL="12700" marR="0" lvl="1"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mn-cs"/>
            </a:endParaRPr>
          </a:p>
          <a:p>
            <a:pPr marL="12700" marR="0" lvl="1" indent="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mn-cs"/>
              </a:rPr>
              <a:t> Source: Wheaton and Hueston, forthcoming</a:t>
            </a:r>
          </a:p>
        </p:txBody>
      </p:sp>
      <p:sp>
        <p:nvSpPr>
          <p:cNvPr id="13" name="TextBox 12">
            <a:extLst>
              <a:ext uri="{FF2B5EF4-FFF2-40B4-BE49-F238E27FC236}">
                <a16:creationId xmlns:a16="http://schemas.microsoft.com/office/drawing/2014/main" id="{25736663-2950-9F4B-6EA0-DFC68B25A165}"/>
              </a:ext>
            </a:extLst>
          </p:cNvPr>
          <p:cNvSpPr txBox="1"/>
          <p:nvPr/>
        </p:nvSpPr>
        <p:spPr>
          <a:xfrm>
            <a:off x="5634446" y="6488668"/>
            <a:ext cx="6557554"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800" b="0" i="1"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*estimates exclude Guam, Puerto Rico, and the Virgin Islands</a:t>
            </a:r>
          </a:p>
        </p:txBody>
      </p:sp>
    </p:spTree>
    <p:extLst>
      <p:ext uri="{BB962C8B-B14F-4D97-AF65-F5344CB8AC3E}">
        <p14:creationId xmlns:p14="http://schemas.microsoft.com/office/powerpoint/2010/main" val="55500634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65A41-BAFA-7959-3A59-FA076D73708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BA4E82A-F9BF-40DC-941E-BAEE6B754AA2}"/>
              </a:ext>
            </a:extLst>
          </p:cNvPr>
          <p:cNvSpPr>
            <a:spLocks noGrp="1"/>
          </p:cNvSpPr>
          <p:nvPr>
            <p:ph type="title"/>
          </p:nvPr>
        </p:nvSpPr>
        <p:spPr>
          <a:xfrm>
            <a:off x="609601" y="533401"/>
            <a:ext cx="10968567" cy="568325"/>
          </a:xfrm>
        </p:spPr>
        <p:txBody>
          <a:bodyPr>
            <a:normAutofit fontScale="90000"/>
          </a:bodyPr>
          <a:lstStyle/>
          <a:p>
            <a:pPr>
              <a:defRPr/>
            </a:pPr>
            <a:r>
              <a:rPr lang="en-US" altLang="en-US" sz="3600" dirty="0"/>
              <a:t>Programs Included in Cost Avoidance Estimate</a:t>
            </a:r>
            <a:endParaRPr lang="en-US" sz="3600" dirty="0">
              <a:ea typeface="ＭＳ Ｐゴシック" charset="0"/>
            </a:endParaRPr>
          </a:p>
        </p:txBody>
      </p:sp>
      <p:sp>
        <p:nvSpPr>
          <p:cNvPr id="15363" name="Vertical Text Placeholder 4">
            <a:extLst>
              <a:ext uri="{FF2B5EF4-FFF2-40B4-BE49-F238E27FC236}">
                <a16:creationId xmlns:a16="http://schemas.microsoft.com/office/drawing/2014/main" id="{AC6FEE03-BFD8-983B-741B-FED6FBC79612}"/>
              </a:ext>
            </a:extLst>
          </p:cNvPr>
          <p:cNvSpPr>
            <a:spLocks noGrp="1"/>
          </p:cNvSpPr>
          <p:nvPr>
            <p:ph idx="1"/>
          </p:nvPr>
        </p:nvSpPr>
        <p:spPr>
          <a:xfrm>
            <a:off x="609601" y="1257300"/>
            <a:ext cx="11420818" cy="4343400"/>
          </a:xfrm>
        </p:spPr>
        <p:txBody>
          <a:bodyPr>
            <a:noAutofit/>
          </a:bodyPr>
          <a:lstStyle/>
          <a:p>
            <a:pPr marL="228600" lvl="1" indent="-219075">
              <a:spcAft>
                <a:spcPts val="1000"/>
              </a:spcAft>
            </a:pPr>
            <a:r>
              <a:rPr lang="en-US" altLang="en-US" sz="2400" dirty="0">
                <a:latin typeface="Lato Regular" panose="020F0502020204030203" pitchFamily="34" charset="0"/>
                <a:cs typeface="Lato Regular" panose="020F0502020204030203" pitchFamily="34" charset="0"/>
              </a:rPr>
              <a:t>Supplemental Security Income (SSI)</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Temporary Assistance for Needy Families (TANF)</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Child Care Subsidies through the Child Care and Development Fund (CCDF)</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Public and Subsidized Housing</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Supplemental Nutrition Assistance Program (SNAP)</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National School Lunch Program (NSLP)</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Special Supplemental Nutrition Program for Women, Infants, and Children (WIC)</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Low Income Home Energy Assistance Program (LIHEAP)</a:t>
            </a:r>
          </a:p>
          <a:p>
            <a:pPr marL="228600" lvl="1" indent="-219075">
              <a:spcAft>
                <a:spcPts val="1000"/>
              </a:spcAft>
            </a:pPr>
            <a:r>
              <a:rPr lang="en-US" altLang="en-US" sz="2400" dirty="0">
                <a:latin typeface="Lato Regular" panose="020F0502020204030203" pitchFamily="34" charset="0"/>
                <a:cs typeface="Lato Regular" panose="020F0502020204030203" pitchFamily="34" charset="0"/>
              </a:rPr>
              <a:t>Cash medical support forwarded as reimbursement for Medicaid (estimate based on OCSS data and information provided by 19 states)</a:t>
            </a:r>
          </a:p>
        </p:txBody>
      </p:sp>
    </p:spTree>
    <p:extLst>
      <p:ext uri="{BB962C8B-B14F-4D97-AF65-F5344CB8AC3E}">
        <p14:creationId xmlns:p14="http://schemas.microsoft.com/office/powerpoint/2010/main" val="305545883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3C000-23CC-C48D-6F50-45117A2A6D9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0C7708-BA95-2813-8323-F0854E2FFED8}"/>
              </a:ext>
            </a:extLst>
          </p:cNvPr>
          <p:cNvSpPr>
            <a:spLocks noGrp="1"/>
          </p:cNvSpPr>
          <p:nvPr>
            <p:ph type="title"/>
          </p:nvPr>
        </p:nvSpPr>
        <p:spPr/>
        <p:txBody>
          <a:bodyPr>
            <a:normAutofit fontScale="90000"/>
          </a:bodyPr>
          <a:lstStyle/>
          <a:p>
            <a:pPr>
              <a:defRPr/>
            </a:pPr>
            <a:r>
              <a:rPr lang="en-US" sz="3600" dirty="0">
                <a:ea typeface="ＭＳ Ｐゴシック" charset="0"/>
              </a:rPr>
              <a:t>Outline of Cost Avoidance Presentation</a:t>
            </a:r>
            <a:br>
              <a:rPr lang="en-US" sz="3600" dirty="0">
                <a:ea typeface="ＭＳ Ｐゴシック" charset="0"/>
              </a:rPr>
            </a:br>
            <a:endParaRPr lang="en-US" sz="3600" dirty="0">
              <a:ea typeface="ＭＳ Ｐゴシック" charset="0"/>
            </a:endParaRPr>
          </a:p>
        </p:txBody>
      </p:sp>
      <p:sp>
        <p:nvSpPr>
          <p:cNvPr id="15363" name="Vertical Text Placeholder 4">
            <a:extLst>
              <a:ext uri="{FF2B5EF4-FFF2-40B4-BE49-F238E27FC236}">
                <a16:creationId xmlns:a16="http://schemas.microsoft.com/office/drawing/2014/main" id="{4F4421E1-D4F1-2251-2954-F9794924BC47}"/>
              </a:ext>
            </a:extLst>
          </p:cNvPr>
          <p:cNvSpPr>
            <a:spLocks noGrp="1"/>
          </p:cNvSpPr>
          <p:nvPr>
            <p:ph idx="1"/>
          </p:nvPr>
        </p:nvSpPr>
        <p:spPr>
          <a:xfrm>
            <a:off x="609601" y="1281953"/>
            <a:ext cx="10326985" cy="4876800"/>
          </a:xfrm>
        </p:spPr>
        <p:txBody>
          <a:bodyPr>
            <a:normAutofit/>
          </a:bodyPr>
          <a:lstStyle/>
          <a:p>
            <a:pPr marL="457200" marR="0" lvl="0" indent="-457200" algn="l" defTabSz="914400" rtl="0" eaLnBrk="1" fontAlgn="auto" latinLnBrk="0" hangingPunct="1">
              <a:lnSpc>
                <a:spcPct val="100000"/>
              </a:lnSpc>
              <a:spcBef>
                <a:spcPts val="0"/>
              </a:spcBef>
              <a:spcAft>
                <a:spcPts val="0"/>
              </a:spcAft>
              <a:buClr>
                <a:srgbClr val="169CEC"/>
              </a:buClr>
              <a:buSzTx/>
              <a:buFont typeface="+mj-lt"/>
              <a:buAutoNum type="arabicPeriod"/>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Approaches to cost avoidance estimation</a:t>
            </a:r>
          </a:p>
          <a:p>
            <a:pPr marL="457200" indent="-457200">
              <a:spcAft>
                <a:spcPts val="0"/>
              </a:spcAft>
              <a:buFont typeface="+mj-lt"/>
              <a:buAutoNum type="arabicPeriod"/>
            </a:pPr>
            <a:endParaRPr lang="en-US" altLang="en-US" sz="2800" dirty="0">
              <a:latin typeface="Lato Regular" panose="020F0502020204030203" pitchFamily="34" charset="0"/>
              <a:cs typeface="Lato Regular" panose="020F0502020204030203" pitchFamily="34" charset="0"/>
            </a:endParaRPr>
          </a:p>
          <a:p>
            <a:pPr marL="457200" indent="-457200">
              <a:spcAft>
                <a:spcPts val="0"/>
              </a:spcAft>
              <a:buFont typeface="+mj-lt"/>
              <a:buAutoNum type="arabicPeriod"/>
            </a:pPr>
            <a:r>
              <a:rPr lang="en-US" altLang="en-US" sz="2800" dirty="0">
                <a:latin typeface="Lato Regular" panose="020F0502020204030203" pitchFamily="34" charset="0"/>
                <a:cs typeface="Lato Regular" panose="020F0502020204030203" pitchFamily="34" charset="0"/>
              </a:rPr>
              <a:t>Estimating cost avoidance ratios</a:t>
            </a:r>
          </a:p>
          <a:p>
            <a:pPr marL="457200" indent="-457200">
              <a:spcAft>
                <a:spcPts val="0"/>
              </a:spcAft>
              <a:buFont typeface="+mj-lt"/>
              <a:buAutoNum type="arabicPeriod"/>
            </a:pPr>
            <a:endParaRPr lang="en-US" altLang="en-US" sz="2800" dirty="0">
              <a:latin typeface="Lato Regular" panose="020F0502020204030203" pitchFamily="34" charset="0"/>
              <a:cs typeface="Lato Regular" panose="020F0502020204030203" pitchFamily="34" charset="0"/>
            </a:endParaRPr>
          </a:p>
          <a:p>
            <a:pPr marL="457200" indent="-457200">
              <a:spcAft>
                <a:spcPts val="0"/>
              </a:spcAft>
              <a:buFont typeface="+mj-lt"/>
              <a:buAutoNum type="arabicPeriod"/>
            </a:pPr>
            <a:r>
              <a:rPr lang="en-US" altLang="en-US" sz="2800" dirty="0">
                <a:latin typeface="Lato Regular" panose="020F0502020204030203" pitchFamily="34" charset="0"/>
                <a:cs typeface="Lato Regular" panose="020F0502020204030203" pitchFamily="34" charset="0"/>
              </a:rPr>
              <a:t>Applying cost avoidance ratios to OCSS data</a:t>
            </a:r>
          </a:p>
          <a:p>
            <a:pPr marL="457200" indent="-457200">
              <a:spcAft>
                <a:spcPts val="0"/>
              </a:spcAft>
              <a:buFont typeface="+mj-lt"/>
              <a:buAutoNum type="arabicPeriod"/>
            </a:pPr>
            <a:endParaRPr lang="en-US" altLang="en-US" sz="2400" dirty="0">
              <a:latin typeface="Lato Regular" panose="020F0502020204030203" pitchFamily="34" charset="0"/>
              <a:cs typeface="Lato Regular" panose="020F0502020204030203" pitchFamily="34" charset="0"/>
            </a:endParaRPr>
          </a:p>
          <a:p>
            <a:pPr marL="457200" indent="-457200">
              <a:spcAft>
                <a:spcPts val="0"/>
              </a:spcAft>
              <a:buFont typeface="+mj-lt"/>
              <a:buAutoNum type="arabicPeriod"/>
            </a:pPr>
            <a:r>
              <a:rPr lang="en-US" altLang="en-US" sz="2800" dirty="0">
                <a:latin typeface="Lato Regular" panose="020F0502020204030203" pitchFamily="34" charset="0"/>
                <a:cs typeface="Lato Regular" panose="020F0502020204030203" pitchFamily="34" charset="0"/>
              </a:rPr>
              <a:t>Cost avoidance “calculator”</a:t>
            </a:r>
          </a:p>
          <a:p>
            <a:pPr marL="1270000" lvl="2" indent="-444500">
              <a:spcAft>
                <a:spcPts val="0"/>
              </a:spcAft>
              <a:buFont typeface="Wingdings" pitchFamily="2" charset="2"/>
              <a:buChar char="§"/>
            </a:pPr>
            <a:r>
              <a:rPr lang="en-US" altLang="en-US" sz="2400" dirty="0">
                <a:latin typeface="Lato Regular" panose="020F0502020204030203" pitchFamily="34" charset="0"/>
                <a:cs typeface="Lato Regular" panose="020F0502020204030203" pitchFamily="34" charset="0"/>
              </a:rPr>
              <a:t>Developed for state use</a:t>
            </a:r>
          </a:p>
          <a:p>
            <a:pPr marL="1270000" lvl="2" indent="-444500">
              <a:spcAft>
                <a:spcPts val="0"/>
              </a:spcAft>
              <a:buFont typeface="Wingdings" pitchFamily="2" charset="2"/>
              <a:buChar char="§"/>
            </a:pPr>
            <a:r>
              <a:rPr lang="en-US" altLang="en-US" sz="2400" dirty="0">
                <a:latin typeface="Lato Regular" panose="020F0502020204030203" pitchFamily="34" charset="0"/>
                <a:cs typeface="Lato Regular" panose="020F0502020204030203" pitchFamily="34" charset="0"/>
              </a:rPr>
              <a:t>Applies our methodology </a:t>
            </a:r>
            <a:r>
              <a:rPr lang="en-US" altLang="en-US" sz="2200" dirty="0">
                <a:latin typeface="Lato Regular" panose="020F0502020204030203" pitchFamily="34" charset="0"/>
                <a:cs typeface="Lato Regular" panose="020F0502020204030203" pitchFamily="34" charset="0"/>
              </a:rPr>
              <a:t>to state data</a:t>
            </a:r>
          </a:p>
          <a:p>
            <a:pPr marL="457200" lvl="1" indent="-457200">
              <a:spcAft>
                <a:spcPts val="0"/>
              </a:spcAft>
              <a:buFont typeface="+mj-lt"/>
              <a:buAutoNum type="arabicPeriod"/>
            </a:pPr>
            <a:endParaRPr lang="en-US" altLang="en-US" sz="2400" dirty="0">
              <a:latin typeface="Lato Regular" panose="020F0502020204030203" pitchFamily="34" charset="0"/>
              <a:cs typeface="Lato Regular" panose="020F0502020204030203" pitchFamily="34" charset="0"/>
            </a:endParaRPr>
          </a:p>
          <a:p>
            <a:pPr marL="457200" indent="-457200">
              <a:spcAft>
                <a:spcPts val="0"/>
              </a:spcAft>
              <a:buFont typeface="+mj-lt"/>
              <a:buAutoNum type="arabicPeriod"/>
            </a:pPr>
            <a:r>
              <a:rPr lang="en-US" altLang="en-US" sz="2800" dirty="0">
                <a:latin typeface="Lato Regular" panose="020F0502020204030203" pitchFamily="34" charset="0"/>
              </a:rPr>
              <a:t>Cost avoidance estimates going forward</a:t>
            </a:r>
            <a:endParaRPr lang="en-US" altLang="en-US" sz="4000" dirty="0">
              <a:latin typeface="Lato Regular" panose="020F0502020204030203" pitchFamily="34" charset="0"/>
              <a:cs typeface="Lato Regular" panose="020F0502020204030203" pitchFamily="34" charset="0"/>
            </a:endParaRPr>
          </a:p>
          <a:p>
            <a:pPr marL="742950" lvl="1" indent="-742950">
              <a:spcAft>
                <a:spcPts val="0"/>
              </a:spcAft>
              <a:buFont typeface="+mj-lt"/>
              <a:buAutoNum type="arabicPeriod"/>
            </a:pPr>
            <a:endParaRPr lang="en-US" altLang="en-US" sz="4000" dirty="0">
              <a:latin typeface="Lato Regular" panose="020F0502020204030203" pitchFamily="34" charset="0"/>
              <a:cs typeface="Lato Regular" panose="020F0502020204030203" pitchFamily="34" charset="0"/>
            </a:endParaRPr>
          </a:p>
        </p:txBody>
      </p:sp>
    </p:spTree>
    <p:extLst>
      <p:ext uri="{BB962C8B-B14F-4D97-AF65-F5344CB8AC3E}">
        <p14:creationId xmlns:p14="http://schemas.microsoft.com/office/powerpoint/2010/main" val="232737620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26816-44B2-EBBF-68FC-F7C91C80415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A4FE94-E92F-9596-026D-4BB304AE8C1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solidFill>
                    <a:srgbClr val="FFFFFF"/>
                  </a:solid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solidFill>
                  <a:srgbClr val="FFFFFF"/>
                </a:solid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99B68613-C02E-DB34-A07B-D3E11F663828}"/>
              </a:ext>
            </a:extLst>
          </p:cNvPr>
          <p:cNvSpPr>
            <a:spLocks noGrp="1"/>
          </p:cNvSpPr>
          <p:nvPr>
            <p:ph type="title"/>
          </p:nvPr>
        </p:nvSpPr>
        <p:spPr/>
        <p:txBody>
          <a:bodyPr/>
          <a:lstStyle/>
          <a:p>
            <a:r>
              <a:rPr lang="en-US" dirty="0"/>
              <a:t>Approaches to Cost Avoidance Estimation</a:t>
            </a:r>
          </a:p>
        </p:txBody>
      </p:sp>
    </p:spTree>
    <p:extLst>
      <p:ext uri="{BB962C8B-B14F-4D97-AF65-F5344CB8AC3E}">
        <p14:creationId xmlns:p14="http://schemas.microsoft.com/office/powerpoint/2010/main" val="140019155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AC35A-7845-4054-7B50-9BF3FBB54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6548EF-625E-E59E-190E-E380360FFAC6}"/>
              </a:ext>
            </a:extLst>
          </p:cNvPr>
          <p:cNvSpPr>
            <a:spLocks noGrp="1"/>
          </p:cNvSpPr>
          <p:nvPr>
            <p:ph type="title"/>
          </p:nvPr>
        </p:nvSpPr>
        <p:spPr/>
        <p:txBody>
          <a:bodyPr>
            <a:normAutofit fontScale="90000"/>
          </a:bodyPr>
          <a:lstStyle/>
          <a:p>
            <a:pPr>
              <a:defRPr/>
            </a:pPr>
            <a:r>
              <a:rPr lang="en-US" sz="3600" dirty="0">
                <a:ea typeface="ＭＳ Ｐゴシック" charset="0"/>
              </a:rPr>
              <a:t>Two Approaches to Estimating Cost Avoidance</a:t>
            </a:r>
            <a:br>
              <a:rPr lang="en-US" sz="3600" dirty="0">
                <a:ea typeface="ＭＳ Ｐゴシック" charset="0"/>
              </a:rPr>
            </a:br>
            <a:endParaRPr lang="en-US" sz="3600" dirty="0">
              <a:ea typeface="ＭＳ Ｐゴシック" charset="0"/>
            </a:endParaRPr>
          </a:p>
        </p:txBody>
      </p:sp>
      <p:grpSp>
        <p:nvGrpSpPr>
          <p:cNvPr id="12" name="Group 11">
            <a:extLst>
              <a:ext uri="{FF2B5EF4-FFF2-40B4-BE49-F238E27FC236}">
                <a16:creationId xmlns:a16="http://schemas.microsoft.com/office/drawing/2014/main" id="{0AFEDD0E-ABBD-8E54-FA0A-5A7885AFB82C}"/>
              </a:ext>
            </a:extLst>
          </p:cNvPr>
          <p:cNvGrpSpPr/>
          <p:nvPr/>
        </p:nvGrpSpPr>
        <p:grpSpPr>
          <a:xfrm>
            <a:off x="756472" y="1340049"/>
            <a:ext cx="10679056" cy="889000"/>
            <a:chOff x="162512" y="1340049"/>
            <a:chExt cx="10679056" cy="889000"/>
          </a:xfrm>
        </p:grpSpPr>
        <p:sp>
          <p:nvSpPr>
            <p:cNvPr id="3" name="TextBox 2">
              <a:extLst>
                <a:ext uri="{FF2B5EF4-FFF2-40B4-BE49-F238E27FC236}">
                  <a16:creationId xmlns:a16="http://schemas.microsoft.com/office/drawing/2014/main" id="{7C0ADFAB-84EB-D371-B040-8D516A3DBBB2}"/>
                </a:ext>
              </a:extLst>
            </p:cNvPr>
            <p:cNvSpPr txBox="1"/>
            <p:nvPr/>
          </p:nvSpPr>
          <p:spPr>
            <a:xfrm>
              <a:off x="1051512" y="1476773"/>
              <a:ext cx="4975225" cy="615553"/>
            </a:xfrm>
            <a:prstGeom prst="rect">
              <a:avLst/>
            </a:prstGeom>
            <a:noFill/>
          </p:spPr>
          <p:txBody>
            <a:bodyPr wrap="square">
              <a:spAutoFit/>
            </a:bodyPr>
            <a:lstStyle/>
            <a:p>
              <a:pPr marL="0" marR="0" lvl="2" indent="0" algn="l"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State administrative data</a:t>
              </a:r>
            </a:p>
          </p:txBody>
        </p:sp>
        <p:sp>
          <p:nvSpPr>
            <p:cNvPr id="5" name="TextBox 4">
              <a:extLst>
                <a:ext uri="{FF2B5EF4-FFF2-40B4-BE49-F238E27FC236}">
                  <a16:creationId xmlns:a16="http://schemas.microsoft.com/office/drawing/2014/main" id="{F3B364A2-E2B6-638B-575A-F4483859AE73}"/>
                </a:ext>
              </a:extLst>
            </p:cNvPr>
            <p:cNvSpPr txBox="1"/>
            <p:nvPr/>
          </p:nvSpPr>
          <p:spPr>
            <a:xfrm>
              <a:off x="7473007" y="1476772"/>
              <a:ext cx="3368561" cy="615553"/>
            </a:xfrm>
            <a:prstGeom prst="rect">
              <a:avLst/>
            </a:prstGeom>
            <a:noFill/>
          </p:spPr>
          <p:txBody>
            <a:bodyPr wrap="square">
              <a:spAutoFit/>
            </a:bodyPr>
            <a:lstStyle/>
            <a:p>
              <a:pPr marL="0" marR="0" lvl="2" indent="0" algn="l"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Microsimulation</a:t>
              </a:r>
            </a:p>
          </p:txBody>
        </p:sp>
        <p:grpSp>
          <p:nvGrpSpPr>
            <p:cNvPr id="8" name="Group 7">
              <a:extLst>
                <a:ext uri="{FF2B5EF4-FFF2-40B4-BE49-F238E27FC236}">
                  <a16:creationId xmlns:a16="http://schemas.microsoft.com/office/drawing/2014/main" id="{56402BB9-CFB0-A5D2-D3D8-35AAC418F28F}"/>
                </a:ext>
              </a:extLst>
            </p:cNvPr>
            <p:cNvGrpSpPr/>
            <p:nvPr/>
          </p:nvGrpSpPr>
          <p:grpSpPr>
            <a:xfrm>
              <a:off x="162512" y="1340049"/>
              <a:ext cx="889000" cy="889000"/>
              <a:chOff x="1898650" y="2578100"/>
              <a:chExt cx="889000" cy="889000"/>
            </a:xfrm>
          </p:grpSpPr>
          <p:sp>
            <p:nvSpPr>
              <p:cNvPr id="6" name="Oval 5">
                <a:extLst>
                  <a:ext uri="{FF2B5EF4-FFF2-40B4-BE49-F238E27FC236}">
                    <a16:creationId xmlns:a16="http://schemas.microsoft.com/office/drawing/2014/main" id="{C7BEA69E-B494-F0DB-F99A-C0E63F0C8F75}"/>
                  </a:ext>
                </a:extLst>
              </p:cNvPr>
              <p:cNvSpPr/>
              <p:nvPr/>
            </p:nvSpPr>
            <p:spPr>
              <a:xfrm>
                <a:off x="1898650" y="2578100"/>
                <a:ext cx="889000" cy="889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E8F0C41D-F707-41B7-D795-ECAF3E3CD5F0}"/>
                  </a:ext>
                </a:extLst>
              </p:cNvPr>
              <p:cNvSpPr txBox="1"/>
              <p:nvPr/>
            </p:nvSpPr>
            <p:spPr>
              <a:xfrm>
                <a:off x="2083330" y="2714824"/>
                <a:ext cx="519641" cy="615553"/>
              </a:xfrm>
              <a:prstGeom prst="rect">
                <a:avLst/>
              </a:prstGeom>
              <a:noFill/>
            </p:spPr>
            <p:txBody>
              <a:bodyPr wrap="square">
                <a:spAutoFit/>
              </a:bodyPr>
              <a:lstStyle/>
              <a:p>
                <a:pPr marL="0" marR="0" lvl="2" indent="0" algn="ctr"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FFFFFF"/>
                    </a:solidFill>
                    <a:effectLst/>
                    <a:uLnTx/>
                    <a:uFillTx/>
                    <a:latin typeface="Lato Regular" panose="020F0502020204030203" pitchFamily="34" charset="0"/>
                    <a:ea typeface="+mn-ea"/>
                    <a:cs typeface="Lato Regular" panose="020F0502020204030203" pitchFamily="34" charset="0"/>
                  </a:rPr>
                  <a:t>1</a:t>
                </a:r>
              </a:p>
            </p:txBody>
          </p:sp>
        </p:grpSp>
        <p:grpSp>
          <p:nvGrpSpPr>
            <p:cNvPr id="9" name="Group 8">
              <a:extLst>
                <a:ext uri="{FF2B5EF4-FFF2-40B4-BE49-F238E27FC236}">
                  <a16:creationId xmlns:a16="http://schemas.microsoft.com/office/drawing/2014/main" id="{51099563-2820-4A6E-D697-EDFA55A56169}"/>
                </a:ext>
              </a:extLst>
            </p:cNvPr>
            <p:cNvGrpSpPr/>
            <p:nvPr/>
          </p:nvGrpSpPr>
          <p:grpSpPr>
            <a:xfrm>
              <a:off x="6584007" y="1340049"/>
              <a:ext cx="889000" cy="889000"/>
              <a:chOff x="1898650" y="2578100"/>
              <a:chExt cx="889000" cy="889000"/>
            </a:xfrm>
          </p:grpSpPr>
          <p:sp>
            <p:nvSpPr>
              <p:cNvPr id="10" name="Oval 9">
                <a:extLst>
                  <a:ext uri="{FF2B5EF4-FFF2-40B4-BE49-F238E27FC236}">
                    <a16:creationId xmlns:a16="http://schemas.microsoft.com/office/drawing/2014/main" id="{81B4CCBE-045B-53AC-55C2-EEDE0A5F913D}"/>
                  </a:ext>
                </a:extLst>
              </p:cNvPr>
              <p:cNvSpPr/>
              <p:nvPr/>
            </p:nvSpPr>
            <p:spPr>
              <a:xfrm>
                <a:off x="1898650" y="2578100"/>
                <a:ext cx="889000" cy="889000"/>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E383A337-1109-89D7-55A0-2B15353529E3}"/>
                  </a:ext>
                </a:extLst>
              </p:cNvPr>
              <p:cNvSpPr txBox="1"/>
              <p:nvPr/>
            </p:nvSpPr>
            <p:spPr>
              <a:xfrm>
                <a:off x="2083330" y="2714824"/>
                <a:ext cx="519641" cy="615553"/>
              </a:xfrm>
              <a:prstGeom prst="rect">
                <a:avLst/>
              </a:prstGeom>
              <a:noFill/>
            </p:spPr>
            <p:txBody>
              <a:bodyPr wrap="square">
                <a:spAutoFit/>
              </a:bodyPr>
              <a:lstStyle/>
              <a:p>
                <a:pPr marL="0" marR="0" lvl="2" indent="0" algn="ctr"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FFFFFF"/>
                    </a:solidFill>
                    <a:effectLst/>
                    <a:uLnTx/>
                    <a:uFillTx/>
                    <a:latin typeface="Lato Regular" panose="020F0502020204030203" pitchFamily="34" charset="0"/>
                    <a:ea typeface="+mn-ea"/>
                    <a:cs typeface="Lato Regular" panose="020F0502020204030203" pitchFamily="34" charset="0"/>
                  </a:rPr>
                  <a:t>2</a:t>
                </a:r>
              </a:p>
            </p:txBody>
          </p:sp>
        </p:grpSp>
      </p:grpSp>
    </p:spTree>
    <p:extLst>
      <p:ext uri="{BB962C8B-B14F-4D97-AF65-F5344CB8AC3E}">
        <p14:creationId xmlns:p14="http://schemas.microsoft.com/office/powerpoint/2010/main" val="169193913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EBD62-4E3E-9566-C069-617E0DB109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EFA4481-272A-3FB6-C707-8F2E0F1F40D0}"/>
              </a:ext>
            </a:extLst>
          </p:cNvPr>
          <p:cNvSpPr>
            <a:spLocks noGrp="1"/>
          </p:cNvSpPr>
          <p:nvPr>
            <p:ph type="title"/>
          </p:nvPr>
        </p:nvSpPr>
        <p:spPr/>
        <p:txBody>
          <a:bodyPr>
            <a:normAutofit fontScale="90000"/>
          </a:bodyPr>
          <a:lstStyle/>
          <a:p>
            <a:pPr>
              <a:defRPr/>
            </a:pPr>
            <a:r>
              <a:rPr lang="en-US" sz="3600" dirty="0">
                <a:ea typeface="ＭＳ Ｐゴシック" charset="0"/>
              </a:rPr>
              <a:t>Two Approaches to Estimating Cost Avoidance</a:t>
            </a:r>
            <a:br>
              <a:rPr lang="en-US" sz="3600" dirty="0">
                <a:ea typeface="ＭＳ Ｐゴシック" charset="0"/>
              </a:rPr>
            </a:br>
            <a:endParaRPr lang="en-US" sz="3600" dirty="0">
              <a:ea typeface="ＭＳ Ｐゴシック" charset="0"/>
            </a:endParaRPr>
          </a:p>
        </p:txBody>
      </p:sp>
      <p:sp>
        <p:nvSpPr>
          <p:cNvPr id="15363" name="Vertical Text Placeholder 4">
            <a:extLst>
              <a:ext uri="{FF2B5EF4-FFF2-40B4-BE49-F238E27FC236}">
                <a16:creationId xmlns:a16="http://schemas.microsoft.com/office/drawing/2014/main" id="{B825933E-30B6-5BD5-A92F-8D66F5CACBDE}"/>
              </a:ext>
            </a:extLst>
          </p:cNvPr>
          <p:cNvSpPr>
            <a:spLocks noGrp="1"/>
          </p:cNvSpPr>
          <p:nvPr>
            <p:ph idx="1"/>
          </p:nvPr>
        </p:nvSpPr>
        <p:spPr>
          <a:xfrm>
            <a:off x="514583" y="2467371"/>
            <a:ext cx="10326985" cy="3552429"/>
          </a:xfrm>
        </p:spPr>
        <p:txBody>
          <a:bodyPr>
            <a:normAutofit/>
          </a:bodyPr>
          <a:lstStyle/>
          <a:p>
            <a:pPr marL="457200" lvl="3" indent="-457200">
              <a:spcBef>
                <a:spcPts val="1800"/>
              </a:spcBef>
              <a:spcAft>
                <a:spcPts val="0"/>
              </a:spcAft>
            </a:pPr>
            <a:r>
              <a:rPr lang="en-US" altLang="en-US" sz="3000" dirty="0">
                <a:latin typeface="Lato Regular" panose="020F0502020204030203" pitchFamily="34" charset="0"/>
                <a:cs typeface="Lato Regular" panose="020F0502020204030203" pitchFamily="34" charset="0"/>
              </a:rPr>
              <a:t>Uses IV-D administrative data merged with administrative data from other government agencies</a:t>
            </a:r>
          </a:p>
          <a:p>
            <a:pPr marL="457200" lvl="3" indent="-457200">
              <a:spcBef>
                <a:spcPts val="1800"/>
              </a:spcBef>
              <a:spcAft>
                <a:spcPts val="0"/>
              </a:spcAft>
            </a:pPr>
            <a:r>
              <a:rPr lang="en-US" altLang="en-US" sz="3000" dirty="0">
                <a:latin typeface="Lato Regular" panose="020F0502020204030203" pitchFamily="34" charset="0"/>
                <a:cs typeface="Lato Regular" panose="020F0502020204030203" pitchFamily="34" charset="0"/>
              </a:rPr>
              <a:t>Directly calculates the benefit savings in each program arising from child support income</a:t>
            </a:r>
          </a:p>
          <a:p>
            <a:pPr marL="457200" lvl="3" indent="-457200">
              <a:spcBef>
                <a:spcPts val="1800"/>
              </a:spcBef>
              <a:spcAft>
                <a:spcPts val="0"/>
              </a:spcAft>
            </a:pPr>
            <a:r>
              <a:rPr lang="en-US" altLang="en-US" sz="3000" dirty="0">
                <a:latin typeface="Lato Regular" panose="020F0502020204030203" pitchFamily="34" charset="0"/>
                <a:cs typeface="Lato Regular" panose="020F0502020204030203" pitchFamily="34" charset="0"/>
              </a:rPr>
              <a:t>Often does not capture savings when child support is enough to keep a family off a benefit program entirely </a:t>
            </a:r>
            <a:endParaRPr lang="en-US" altLang="en-US" sz="3600" dirty="0">
              <a:latin typeface="Lato Regular" panose="020F0502020204030203" pitchFamily="34" charset="0"/>
              <a:cs typeface="Lato Regular" panose="020F0502020204030203" pitchFamily="34" charset="0"/>
            </a:endParaRPr>
          </a:p>
          <a:p>
            <a:pPr marL="457200" indent="-457200">
              <a:spcBef>
                <a:spcPts val="1800"/>
              </a:spcBef>
              <a:spcAft>
                <a:spcPts val="0"/>
              </a:spcAft>
              <a:buFont typeface="Arial" panose="020B0604020202020204" pitchFamily="34" charset="0"/>
              <a:buChar char="•"/>
            </a:pPr>
            <a:endParaRPr lang="en-US" altLang="en-US" sz="3600" dirty="0">
              <a:latin typeface="Lato Regular" panose="020F0502020204030203" pitchFamily="34" charset="0"/>
              <a:cs typeface="Lato Regular" panose="020F0502020204030203" pitchFamily="34" charset="0"/>
            </a:endParaRPr>
          </a:p>
        </p:txBody>
      </p:sp>
      <p:grpSp>
        <p:nvGrpSpPr>
          <p:cNvPr id="12" name="Group 11">
            <a:extLst>
              <a:ext uri="{FF2B5EF4-FFF2-40B4-BE49-F238E27FC236}">
                <a16:creationId xmlns:a16="http://schemas.microsoft.com/office/drawing/2014/main" id="{FDEA4297-8367-2161-342E-3BAF485F14CF}"/>
              </a:ext>
            </a:extLst>
          </p:cNvPr>
          <p:cNvGrpSpPr/>
          <p:nvPr/>
        </p:nvGrpSpPr>
        <p:grpSpPr>
          <a:xfrm>
            <a:off x="756472" y="1340049"/>
            <a:ext cx="10679056" cy="889000"/>
            <a:chOff x="162512" y="1340049"/>
            <a:chExt cx="10679056" cy="889000"/>
          </a:xfrm>
        </p:grpSpPr>
        <p:sp>
          <p:nvSpPr>
            <p:cNvPr id="3" name="TextBox 2">
              <a:extLst>
                <a:ext uri="{FF2B5EF4-FFF2-40B4-BE49-F238E27FC236}">
                  <a16:creationId xmlns:a16="http://schemas.microsoft.com/office/drawing/2014/main" id="{E049DEF5-582B-79B9-ED14-60207196EC6A}"/>
                </a:ext>
              </a:extLst>
            </p:cNvPr>
            <p:cNvSpPr txBox="1"/>
            <p:nvPr/>
          </p:nvSpPr>
          <p:spPr>
            <a:xfrm>
              <a:off x="1051512" y="1476773"/>
              <a:ext cx="4975225" cy="615553"/>
            </a:xfrm>
            <a:prstGeom prst="rect">
              <a:avLst/>
            </a:prstGeom>
            <a:noFill/>
          </p:spPr>
          <p:txBody>
            <a:bodyPr wrap="square">
              <a:spAutoFit/>
            </a:bodyPr>
            <a:lstStyle/>
            <a:p>
              <a:pPr marL="0" marR="0" lvl="2" indent="0" algn="l" defTabSz="914400" rtl="0" eaLnBrk="1" fontAlgn="auto" latinLnBrk="0" hangingPunct="1">
                <a:lnSpc>
                  <a:spcPct val="100000"/>
                </a:lnSpc>
                <a:spcBef>
                  <a:spcPts val="1200"/>
                </a:spcBef>
                <a:spcAft>
                  <a:spcPts val="0"/>
                </a:spcAft>
                <a:buClrTx/>
                <a:buSzTx/>
                <a:buFontTx/>
                <a:buNone/>
                <a:tabLst/>
                <a:defRPr/>
              </a:pPr>
              <a:r>
                <a:rPr kumimoji="0" lang="en-US" altLang="en-US" sz="34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State administrative data</a:t>
              </a:r>
            </a:p>
          </p:txBody>
        </p:sp>
        <p:sp>
          <p:nvSpPr>
            <p:cNvPr id="5" name="TextBox 4">
              <a:extLst>
                <a:ext uri="{FF2B5EF4-FFF2-40B4-BE49-F238E27FC236}">
                  <a16:creationId xmlns:a16="http://schemas.microsoft.com/office/drawing/2014/main" id="{BD81F974-6B3F-DE53-705A-D36E02BCB5D0}"/>
                </a:ext>
              </a:extLst>
            </p:cNvPr>
            <p:cNvSpPr txBox="1"/>
            <p:nvPr/>
          </p:nvSpPr>
          <p:spPr>
            <a:xfrm>
              <a:off x="7473007" y="1476772"/>
              <a:ext cx="3368561" cy="615553"/>
            </a:xfrm>
            <a:prstGeom prst="rect">
              <a:avLst/>
            </a:prstGeom>
            <a:noFill/>
          </p:spPr>
          <p:txBody>
            <a:bodyPr wrap="square">
              <a:spAutoFit/>
            </a:bodyPr>
            <a:lstStyle/>
            <a:p>
              <a:pPr marL="0" marR="0" lvl="2" indent="0" algn="l"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Microsimulation</a:t>
              </a:r>
            </a:p>
          </p:txBody>
        </p:sp>
        <p:grpSp>
          <p:nvGrpSpPr>
            <p:cNvPr id="8" name="Group 7">
              <a:extLst>
                <a:ext uri="{FF2B5EF4-FFF2-40B4-BE49-F238E27FC236}">
                  <a16:creationId xmlns:a16="http://schemas.microsoft.com/office/drawing/2014/main" id="{32F4B7FD-4C05-71B6-7F87-2E422DBE7566}"/>
                </a:ext>
              </a:extLst>
            </p:cNvPr>
            <p:cNvGrpSpPr/>
            <p:nvPr/>
          </p:nvGrpSpPr>
          <p:grpSpPr>
            <a:xfrm>
              <a:off x="162512" y="1340049"/>
              <a:ext cx="889000" cy="889000"/>
              <a:chOff x="1898650" y="2578100"/>
              <a:chExt cx="889000" cy="889000"/>
            </a:xfrm>
          </p:grpSpPr>
          <p:sp>
            <p:nvSpPr>
              <p:cNvPr id="6" name="Oval 5">
                <a:extLst>
                  <a:ext uri="{FF2B5EF4-FFF2-40B4-BE49-F238E27FC236}">
                    <a16:creationId xmlns:a16="http://schemas.microsoft.com/office/drawing/2014/main" id="{21B9DBFA-1AD0-8C7B-073A-E0942921885A}"/>
                  </a:ext>
                </a:extLst>
              </p:cNvPr>
              <p:cNvSpPr/>
              <p:nvPr/>
            </p:nvSpPr>
            <p:spPr>
              <a:xfrm>
                <a:off x="1898650" y="2578100"/>
                <a:ext cx="889000" cy="889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B7B5C5AF-03E3-0492-ACCE-7E8FE725C4B3}"/>
                  </a:ext>
                </a:extLst>
              </p:cNvPr>
              <p:cNvSpPr txBox="1"/>
              <p:nvPr/>
            </p:nvSpPr>
            <p:spPr>
              <a:xfrm>
                <a:off x="2083330" y="2714824"/>
                <a:ext cx="519641" cy="615553"/>
              </a:xfrm>
              <a:prstGeom prst="rect">
                <a:avLst/>
              </a:prstGeom>
              <a:noFill/>
            </p:spPr>
            <p:txBody>
              <a:bodyPr wrap="square">
                <a:spAutoFit/>
              </a:bodyPr>
              <a:lstStyle/>
              <a:p>
                <a:pPr marL="0" marR="0" lvl="2" indent="0" algn="ctr"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FFFFFF"/>
                    </a:solidFill>
                    <a:effectLst/>
                    <a:uLnTx/>
                    <a:uFillTx/>
                    <a:latin typeface="Lato Regular" panose="020F0502020204030203" pitchFamily="34" charset="0"/>
                    <a:ea typeface="+mn-ea"/>
                    <a:cs typeface="Lato Regular" panose="020F0502020204030203" pitchFamily="34" charset="0"/>
                  </a:rPr>
                  <a:t>1</a:t>
                </a:r>
              </a:p>
            </p:txBody>
          </p:sp>
        </p:grpSp>
        <p:grpSp>
          <p:nvGrpSpPr>
            <p:cNvPr id="9" name="Group 8">
              <a:extLst>
                <a:ext uri="{FF2B5EF4-FFF2-40B4-BE49-F238E27FC236}">
                  <a16:creationId xmlns:a16="http://schemas.microsoft.com/office/drawing/2014/main" id="{8FA3DB4F-7AA7-1028-BB83-5B5642EA8867}"/>
                </a:ext>
              </a:extLst>
            </p:cNvPr>
            <p:cNvGrpSpPr/>
            <p:nvPr/>
          </p:nvGrpSpPr>
          <p:grpSpPr>
            <a:xfrm>
              <a:off x="6584007" y="1340049"/>
              <a:ext cx="889000" cy="889000"/>
              <a:chOff x="1898650" y="2578100"/>
              <a:chExt cx="889000" cy="889000"/>
            </a:xfrm>
          </p:grpSpPr>
          <p:sp>
            <p:nvSpPr>
              <p:cNvPr id="10" name="Oval 9">
                <a:extLst>
                  <a:ext uri="{FF2B5EF4-FFF2-40B4-BE49-F238E27FC236}">
                    <a16:creationId xmlns:a16="http://schemas.microsoft.com/office/drawing/2014/main" id="{DD3B4E47-B7EC-074D-9C22-A2297DA9F606}"/>
                  </a:ext>
                </a:extLst>
              </p:cNvPr>
              <p:cNvSpPr/>
              <p:nvPr/>
            </p:nvSpPr>
            <p:spPr>
              <a:xfrm>
                <a:off x="1898650" y="2578100"/>
                <a:ext cx="889000" cy="889000"/>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D2EE0E9C-1079-ED89-3B20-79F00BB9701A}"/>
                  </a:ext>
                </a:extLst>
              </p:cNvPr>
              <p:cNvSpPr txBox="1"/>
              <p:nvPr/>
            </p:nvSpPr>
            <p:spPr>
              <a:xfrm>
                <a:off x="2083330" y="2714824"/>
                <a:ext cx="519641" cy="615553"/>
              </a:xfrm>
              <a:prstGeom prst="rect">
                <a:avLst/>
              </a:prstGeom>
              <a:noFill/>
            </p:spPr>
            <p:txBody>
              <a:bodyPr wrap="square">
                <a:spAutoFit/>
              </a:bodyPr>
              <a:lstStyle/>
              <a:p>
                <a:pPr marL="0" marR="0" lvl="2" indent="0" algn="ctr"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FFFFFF"/>
                    </a:solidFill>
                    <a:effectLst/>
                    <a:uLnTx/>
                    <a:uFillTx/>
                    <a:latin typeface="Lato Regular" panose="020F0502020204030203" pitchFamily="34" charset="0"/>
                    <a:ea typeface="+mn-ea"/>
                    <a:cs typeface="Lato Regular" panose="020F0502020204030203" pitchFamily="34" charset="0"/>
                  </a:rPr>
                  <a:t>2</a:t>
                </a:r>
              </a:p>
            </p:txBody>
          </p:sp>
        </p:grpSp>
      </p:grpSp>
    </p:spTree>
    <p:extLst>
      <p:ext uri="{BB962C8B-B14F-4D97-AF65-F5344CB8AC3E}">
        <p14:creationId xmlns:p14="http://schemas.microsoft.com/office/powerpoint/2010/main" val="34968851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AC257-0CC9-4166-E080-F54142DA18F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DDD280-1E59-0C33-6CAE-001B8ED31212}"/>
              </a:ext>
            </a:extLst>
          </p:cNvPr>
          <p:cNvSpPr>
            <a:spLocks noGrp="1"/>
          </p:cNvSpPr>
          <p:nvPr>
            <p:ph type="title"/>
          </p:nvPr>
        </p:nvSpPr>
        <p:spPr>
          <a:xfrm>
            <a:off x="609601" y="533401"/>
            <a:ext cx="10968567" cy="568325"/>
          </a:xfrm>
        </p:spPr>
        <p:txBody>
          <a:bodyPr>
            <a:normAutofit fontScale="90000"/>
          </a:bodyPr>
          <a:lstStyle/>
          <a:p>
            <a:pPr>
              <a:defRPr/>
            </a:pPr>
            <a:r>
              <a:rPr lang="en-US" sz="3600" dirty="0">
                <a:ea typeface="ＭＳ Ｐゴシック" charset="0"/>
              </a:rPr>
              <a:t>Two Approaches to Estimating Cost Avoidance</a:t>
            </a:r>
            <a:br>
              <a:rPr lang="en-US" sz="3600" dirty="0">
                <a:ea typeface="ＭＳ Ｐゴシック" charset="0"/>
              </a:rPr>
            </a:br>
            <a:endParaRPr lang="en-US" sz="3600" dirty="0">
              <a:ea typeface="ＭＳ Ｐゴシック" charset="0"/>
            </a:endParaRPr>
          </a:p>
        </p:txBody>
      </p:sp>
      <p:sp>
        <p:nvSpPr>
          <p:cNvPr id="15363" name="Vertical Text Placeholder 4">
            <a:extLst>
              <a:ext uri="{FF2B5EF4-FFF2-40B4-BE49-F238E27FC236}">
                <a16:creationId xmlns:a16="http://schemas.microsoft.com/office/drawing/2014/main" id="{F89CFA41-87E7-26C5-4DA5-ECA04CF5ED7D}"/>
              </a:ext>
            </a:extLst>
          </p:cNvPr>
          <p:cNvSpPr>
            <a:spLocks noGrp="1"/>
          </p:cNvSpPr>
          <p:nvPr>
            <p:ph idx="1"/>
          </p:nvPr>
        </p:nvSpPr>
        <p:spPr>
          <a:xfrm>
            <a:off x="514583" y="2467371"/>
            <a:ext cx="10326985" cy="3552429"/>
          </a:xfrm>
        </p:spPr>
        <p:txBody>
          <a:bodyPr>
            <a:normAutofit/>
          </a:bodyPr>
          <a:lstStyle/>
          <a:p>
            <a:pPr marL="457200" lvl="3" indent="-457200">
              <a:spcBef>
                <a:spcPts val="1200"/>
              </a:spcBef>
              <a:spcAft>
                <a:spcPts val="0"/>
              </a:spcAft>
            </a:pPr>
            <a:r>
              <a:rPr lang="en-US" altLang="en-US" sz="3000" dirty="0">
                <a:latin typeface="Lato Regular" panose="020F0502020204030203" pitchFamily="34" charset="0"/>
                <a:cs typeface="Lato Regular" panose="020F0502020204030203" pitchFamily="34" charset="0"/>
              </a:rPr>
              <a:t>A 2000 report from Barnow et al. documented state cost avoidance estimates produced for Iowa, Texas, Washington, and New York.</a:t>
            </a:r>
            <a:endParaRPr lang="en-US" altLang="en-US" sz="3200" dirty="0">
              <a:latin typeface="Lato Regular" panose="020F0502020204030203" pitchFamily="34" charset="0"/>
              <a:cs typeface="Lato Regular" panose="020F0502020204030203" pitchFamily="34" charset="0"/>
            </a:endParaRPr>
          </a:p>
          <a:p>
            <a:pPr marL="457200" lvl="3" indent="-457200">
              <a:spcBef>
                <a:spcPts val="1200"/>
              </a:spcBef>
              <a:spcAft>
                <a:spcPts val="0"/>
              </a:spcAft>
            </a:pPr>
            <a:r>
              <a:rPr lang="en-US" altLang="en-US" sz="3000" dirty="0">
                <a:latin typeface="Lato Regular" panose="020F0502020204030203" pitchFamily="34" charset="0"/>
              </a:rPr>
              <a:t>We would be interested in learning of any current state cost avoidance estimation work.</a:t>
            </a:r>
          </a:p>
          <a:p>
            <a:pPr marL="457200" indent="-457200">
              <a:spcBef>
                <a:spcPts val="1800"/>
              </a:spcBef>
              <a:spcAft>
                <a:spcPts val="0"/>
              </a:spcAft>
              <a:buFont typeface="Arial" panose="020B0604020202020204" pitchFamily="34" charset="0"/>
              <a:buChar char="•"/>
            </a:pPr>
            <a:endParaRPr lang="en-US" altLang="en-US" sz="3600" dirty="0">
              <a:latin typeface="Lato Regular" panose="020F0502020204030203" pitchFamily="34" charset="0"/>
              <a:cs typeface="Lato Regular" panose="020F0502020204030203" pitchFamily="34" charset="0"/>
            </a:endParaRPr>
          </a:p>
        </p:txBody>
      </p:sp>
      <p:grpSp>
        <p:nvGrpSpPr>
          <p:cNvPr id="2" name="Group 1">
            <a:extLst>
              <a:ext uri="{FF2B5EF4-FFF2-40B4-BE49-F238E27FC236}">
                <a16:creationId xmlns:a16="http://schemas.microsoft.com/office/drawing/2014/main" id="{94A1B4A7-F9C2-B8F1-C178-BF383FBEFA01}"/>
              </a:ext>
            </a:extLst>
          </p:cNvPr>
          <p:cNvGrpSpPr/>
          <p:nvPr/>
        </p:nvGrpSpPr>
        <p:grpSpPr>
          <a:xfrm>
            <a:off x="756472" y="1340049"/>
            <a:ext cx="10679056" cy="889000"/>
            <a:chOff x="162512" y="1340049"/>
            <a:chExt cx="10679056" cy="889000"/>
          </a:xfrm>
        </p:grpSpPr>
        <p:sp>
          <p:nvSpPr>
            <p:cNvPr id="12" name="TextBox 11">
              <a:extLst>
                <a:ext uri="{FF2B5EF4-FFF2-40B4-BE49-F238E27FC236}">
                  <a16:creationId xmlns:a16="http://schemas.microsoft.com/office/drawing/2014/main" id="{C6DB9E08-3B91-853A-E34D-35C0B9BEC58D}"/>
                </a:ext>
              </a:extLst>
            </p:cNvPr>
            <p:cNvSpPr txBox="1"/>
            <p:nvPr/>
          </p:nvSpPr>
          <p:spPr>
            <a:xfrm>
              <a:off x="1051512" y="1476773"/>
              <a:ext cx="4975225" cy="615553"/>
            </a:xfrm>
            <a:prstGeom prst="rect">
              <a:avLst/>
            </a:prstGeom>
            <a:noFill/>
          </p:spPr>
          <p:txBody>
            <a:bodyPr wrap="square">
              <a:spAutoFit/>
            </a:bodyPr>
            <a:lstStyle/>
            <a:p>
              <a:pPr marL="0" marR="0" lvl="2" indent="0" algn="l" defTabSz="914400" rtl="0" eaLnBrk="1" fontAlgn="auto" latinLnBrk="0" hangingPunct="1">
                <a:lnSpc>
                  <a:spcPct val="100000"/>
                </a:lnSpc>
                <a:spcBef>
                  <a:spcPts val="1200"/>
                </a:spcBef>
                <a:spcAft>
                  <a:spcPts val="0"/>
                </a:spcAft>
                <a:buClrTx/>
                <a:buSzTx/>
                <a:buFontTx/>
                <a:buNone/>
                <a:tabLst/>
                <a:defRPr/>
              </a:pPr>
              <a:r>
                <a:rPr kumimoji="0" lang="en-US" altLang="en-US" sz="34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State administrative data</a:t>
              </a:r>
            </a:p>
          </p:txBody>
        </p:sp>
        <p:sp>
          <p:nvSpPr>
            <p:cNvPr id="13" name="TextBox 12">
              <a:extLst>
                <a:ext uri="{FF2B5EF4-FFF2-40B4-BE49-F238E27FC236}">
                  <a16:creationId xmlns:a16="http://schemas.microsoft.com/office/drawing/2014/main" id="{19DD10A9-B361-AD99-3337-04C5C00C4B8A}"/>
                </a:ext>
              </a:extLst>
            </p:cNvPr>
            <p:cNvSpPr txBox="1"/>
            <p:nvPr/>
          </p:nvSpPr>
          <p:spPr>
            <a:xfrm>
              <a:off x="7473007" y="1476772"/>
              <a:ext cx="3368561" cy="615553"/>
            </a:xfrm>
            <a:prstGeom prst="rect">
              <a:avLst/>
            </a:prstGeom>
            <a:noFill/>
          </p:spPr>
          <p:txBody>
            <a:bodyPr wrap="square">
              <a:spAutoFit/>
            </a:bodyPr>
            <a:lstStyle/>
            <a:p>
              <a:pPr marL="0" marR="0" lvl="2" indent="0" algn="l"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Microsimulation</a:t>
              </a:r>
            </a:p>
          </p:txBody>
        </p:sp>
        <p:grpSp>
          <p:nvGrpSpPr>
            <p:cNvPr id="14" name="Group 13">
              <a:extLst>
                <a:ext uri="{FF2B5EF4-FFF2-40B4-BE49-F238E27FC236}">
                  <a16:creationId xmlns:a16="http://schemas.microsoft.com/office/drawing/2014/main" id="{F4C22447-AA88-DBD6-3ACF-12E471A3598F}"/>
                </a:ext>
              </a:extLst>
            </p:cNvPr>
            <p:cNvGrpSpPr/>
            <p:nvPr/>
          </p:nvGrpSpPr>
          <p:grpSpPr>
            <a:xfrm>
              <a:off x="162512" y="1340049"/>
              <a:ext cx="889000" cy="889000"/>
              <a:chOff x="1898650" y="2578100"/>
              <a:chExt cx="889000" cy="889000"/>
            </a:xfrm>
          </p:grpSpPr>
          <p:sp>
            <p:nvSpPr>
              <p:cNvPr id="18" name="Oval 17">
                <a:extLst>
                  <a:ext uri="{FF2B5EF4-FFF2-40B4-BE49-F238E27FC236}">
                    <a16:creationId xmlns:a16="http://schemas.microsoft.com/office/drawing/2014/main" id="{3CCA6857-53FD-638B-41A2-7B03392A8282}"/>
                  </a:ext>
                </a:extLst>
              </p:cNvPr>
              <p:cNvSpPr/>
              <p:nvPr/>
            </p:nvSpPr>
            <p:spPr>
              <a:xfrm>
                <a:off x="1898650" y="2578100"/>
                <a:ext cx="889000" cy="889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9" name="TextBox 18">
                <a:extLst>
                  <a:ext uri="{FF2B5EF4-FFF2-40B4-BE49-F238E27FC236}">
                    <a16:creationId xmlns:a16="http://schemas.microsoft.com/office/drawing/2014/main" id="{37F35653-5CFE-B01F-C997-81086039A983}"/>
                  </a:ext>
                </a:extLst>
              </p:cNvPr>
              <p:cNvSpPr txBox="1"/>
              <p:nvPr/>
            </p:nvSpPr>
            <p:spPr>
              <a:xfrm>
                <a:off x="2083330" y="2714824"/>
                <a:ext cx="519641" cy="615553"/>
              </a:xfrm>
              <a:prstGeom prst="rect">
                <a:avLst/>
              </a:prstGeom>
              <a:noFill/>
            </p:spPr>
            <p:txBody>
              <a:bodyPr wrap="square">
                <a:spAutoFit/>
              </a:bodyPr>
              <a:lstStyle/>
              <a:p>
                <a:pPr marL="0" marR="0" lvl="2" indent="0" algn="ctr"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FFFFFF"/>
                    </a:solidFill>
                    <a:effectLst/>
                    <a:uLnTx/>
                    <a:uFillTx/>
                    <a:latin typeface="Lato Regular" panose="020F0502020204030203" pitchFamily="34" charset="0"/>
                    <a:ea typeface="+mn-ea"/>
                    <a:cs typeface="Lato Regular" panose="020F0502020204030203" pitchFamily="34" charset="0"/>
                  </a:rPr>
                  <a:t>1</a:t>
                </a:r>
              </a:p>
            </p:txBody>
          </p:sp>
        </p:grpSp>
        <p:grpSp>
          <p:nvGrpSpPr>
            <p:cNvPr id="15" name="Group 14">
              <a:extLst>
                <a:ext uri="{FF2B5EF4-FFF2-40B4-BE49-F238E27FC236}">
                  <a16:creationId xmlns:a16="http://schemas.microsoft.com/office/drawing/2014/main" id="{D66F7DB2-1536-0023-C017-CFDDD7B7575A}"/>
                </a:ext>
              </a:extLst>
            </p:cNvPr>
            <p:cNvGrpSpPr/>
            <p:nvPr/>
          </p:nvGrpSpPr>
          <p:grpSpPr>
            <a:xfrm>
              <a:off x="6584007" y="1340049"/>
              <a:ext cx="889000" cy="889000"/>
              <a:chOff x="1898650" y="2578100"/>
              <a:chExt cx="889000" cy="889000"/>
            </a:xfrm>
          </p:grpSpPr>
          <p:sp>
            <p:nvSpPr>
              <p:cNvPr id="16" name="Oval 15">
                <a:extLst>
                  <a:ext uri="{FF2B5EF4-FFF2-40B4-BE49-F238E27FC236}">
                    <a16:creationId xmlns:a16="http://schemas.microsoft.com/office/drawing/2014/main" id="{D4D9B081-986F-57D1-2971-313931C20829}"/>
                  </a:ext>
                </a:extLst>
              </p:cNvPr>
              <p:cNvSpPr/>
              <p:nvPr/>
            </p:nvSpPr>
            <p:spPr>
              <a:xfrm>
                <a:off x="1898650" y="2578100"/>
                <a:ext cx="889000" cy="889000"/>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84ADC4E4-E33B-1261-0042-50A2FB2BB7C8}"/>
                  </a:ext>
                </a:extLst>
              </p:cNvPr>
              <p:cNvSpPr txBox="1"/>
              <p:nvPr/>
            </p:nvSpPr>
            <p:spPr>
              <a:xfrm>
                <a:off x="2083330" y="2714824"/>
                <a:ext cx="519641" cy="615553"/>
              </a:xfrm>
              <a:prstGeom prst="rect">
                <a:avLst/>
              </a:prstGeom>
              <a:noFill/>
            </p:spPr>
            <p:txBody>
              <a:bodyPr wrap="square">
                <a:spAutoFit/>
              </a:bodyPr>
              <a:lstStyle/>
              <a:p>
                <a:pPr marL="0" marR="0" lvl="2" indent="0" algn="ctr"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FFFFFF"/>
                    </a:solidFill>
                    <a:effectLst/>
                    <a:uLnTx/>
                    <a:uFillTx/>
                    <a:latin typeface="Lato Regular" panose="020F0502020204030203" pitchFamily="34" charset="0"/>
                    <a:ea typeface="+mn-ea"/>
                    <a:cs typeface="Lato Regular" panose="020F0502020204030203" pitchFamily="34" charset="0"/>
                  </a:rPr>
                  <a:t>2</a:t>
                </a:r>
              </a:p>
            </p:txBody>
          </p:sp>
        </p:grpSp>
      </p:grpSp>
    </p:spTree>
    <p:extLst>
      <p:ext uri="{BB962C8B-B14F-4D97-AF65-F5344CB8AC3E}">
        <p14:creationId xmlns:p14="http://schemas.microsoft.com/office/powerpoint/2010/main" val="338272352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4C139-6C33-97D6-0849-99E8253ED4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E920F6-1E77-2FFF-15DA-8FD0081907F7}"/>
              </a:ext>
            </a:extLst>
          </p:cNvPr>
          <p:cNvSpPr>
            <a:spLocks noGrp="1"/>
          </p:cNvSpPr>
          <p:nvPr>
            <p:ph type="title"/>
          </p:nvPr>
        </p:nvSpPr>
        <p:spPr/>
        <p:txBody>
          <a:bodyPr>
            <a:normAutofit fontScale="90000"/>
          </a:bodyPr>
          <a:lstStyle/>
          <a:p>
            <a:pPr>
              <a:defRPr/>
            </a:pPr>
            <a:r>
              <a:rPr lang="en-US" sz="3600" dirty="0">
                <a:ea typeface="ＭＳ Ｐゴシック" charset="0"/>
              </a:rPr>
              <a:t>Two Approaches to Estimating Cost Avoidance</a:t>
            </a:r>
            <a:br>
              <a:rPr lang="en-US" sz="3600" dirty="0">
                <a:ea typeface="ＭＳ Ｐゴシック" charset="0"/>
              </a:rPr>
            </a:br>
            <a:endParaRPr lang="en-US" sz="3600" dirty="0">
              <a:ea typeface="ＭＳ Ｐゴシック" charset="0"/>
            </a:endParaRPr>
          </a:p>
        </p:txBody>
      </p:sp>
      <p:sp>
        <p:nvSpPr>
          <p:cNvPr id="13" name="Vertical Text Placeholder 4">
            <a:extLst>
              <a:ext uri="{FF2B5EF4-FFF2-40B4-BE49-F238E27FC236}">
                <a16:creationId xmlns:a16="http://schemas.microsoft.com/office/drawing/2014/main" id="{6077C677-F757-B376-0670-E9D889BDF8BF}"/>
              </a:ext>
            </a:extLst>
          </p:cNvPr>
          <p:cNvSpPr txBox="1">
            <a:spLocks/>
          </p:cNvSpPr>
          <p:nvPr/>
        </p:nvSpPr>
        <p:spPr>
          <a:xfrm>
            <a:off x="749300" y="2467371"/>
            <a:ext cx="10828868" cy="4059833"/>
          </a:xfrm>
          <a:prstGeom prst="rect">
            <a:avLst/>
          </a:prstGeom>
        </p:spPr>
        <p:txBody>
          <a:bodyPr vert="horz" lIns="0" tIns="45720" rIns="0" bIns="45720" rtlCol="0">
            <a:normAutofit/>
          </a:bodyPr>
          <a:lstStyle>
            <a:lvl1pPr marL="2286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600"/>
              </a:spcAft>
              <a:buClr>
                <a:schemeClr val="accent1"/>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3" indent="-457200" algn="l" defTabSz="914400" rtl="0" eaLnBrk="1" fontAlgn="auto" latinLnBrk="0" hangingPunct="1">
              <a:lnSpc>
                <a:spcPct val="100000"/>
              </a:lnSpc>
              <a:spcBef>
                <a:spcPts val="1200"/>
              </a:spcBef>
              <a:spcAft>
                <a:spcPts val="0"/>
              </a:spcAft>
              <a:buClr>
                <a:srgbClr val="FCB300"/>
              </a:buClr>
              <a:buSzTx/>
              <a:buFont typeface="Wingdings" charset="2"/>
              <a:buChar char="§"/>
              <a:tabLst/>
              <a:defRPr/>
            </a:pPr>
            <a:r>
              <a:rPr kumimoji="0" lang="en-US" altLang="en-US" sz="30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Apply a microsimulation model to Census Bureau survey data to estimate the </a:t>
            </a:r>
            <a:r>
              <a:rPr kumimoji="0" lang="en-US" altLang="en-US" sz="3000" b="0" i="1"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cost avoidance ratio </a:t>
            </a:r>
            <a:r>
              <a:rPr kumimoji="0" lang="en-US" altLang="en-US" sz="30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(average savings to benefit programs per dollar of child support)</a:t>
            </a:r>
            <a:endParaRPr kumimoji="0" lang="en-US" altLang="en-US" sz="3000" b="0" i="1"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endParaRPr>
          </a:p>
          <a:p>
            <a:pPr marL="457200" marR="0" lvl="3" indent="-457200" algn="l" defTabSz="914400" rtl="0" eaLnBrk="1" fontAlgn="auto" latinLnBrk="0" hangingPunct="1">
              <a:lnSpc>
                <a:spcPct val="100000"/>
              </a:lnSpc>
              <a:spcBef>
                <a:spcPts val="1200"/>
              </a:spcBef>
              <a:spcAft>
                <a:spcPts val="0"/>
              </a:spcAft>
              <a:buClr>
                <a:srgbClr val="FCB300"/>
              </a:buClr>
              <a:buSzTx/>
              <a:buFont typeface="Wingdings" charset="2"/>
              <a:buChar char="§"/>
              <a:tabLst/>
              <a:defRPr/>
            </a:pPr>
            <a:r>
              <a:rPr kumimoji="0" lang="en-US" altLang="en-US" sz="30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Multiply cost avoidance ratio by amount of child support distributed according to the OCSS Annual Data report to get total estimate of cost avoidance</a:t>
            </a:r>
          </a:p>
        </p:txBody>
      </p:sp>
      <p:grpSp>
        <p:nvGrpSpPr>
          <p:cNvPr id="14" name="Group 13">
            <a:extLst>
              <a:ext uri="{FF2B5EF4-FFF2-40B4-BE49-F238E27FC236}">
                <a16:creationId xmlns:a16="http://schemas.microsoft.com/office/drawing/2014/main" id="{A1F58A1E-8DDD-A714-0930-92CC4D96321C}"/>
              </a:ext>
            </a:extLst>
          </p:cNvPr>
          <p:cNvGrpSpPr/>
          <p:nvPr/>
        </p:nvGrpSpPr>
        <p:grpSpPr>
          <a:xfrm>
            <a:off x="756472" y="1340049"/>
            <a:ext cx="10679056" cy="889000"/>
            <a:chOff x="162512" y="1340049"/>
            <a:chExt cx="10679056" cy="889000"/>
          </a:xfrm>
        </p:grpSpPr>
        <p:sp>
          <p:nvSpPr>
            <p:cNvPr id="15" name="TextBox 14">
              <a:extLst>
                <a:ext uri="{FF2B5EF4-FFF2-40B4-BE49-F238E27FC236}">
                  <a16:creationId xmlns:a16="http://schemas.microsoft.com/office/drawing/2014/main" id="{F3C14C79-50EA-E2DC-F2CF-C9D205FB9DB8}"/>
                </a:ext>
              </a:extLst>
            </p:cNvPr>
            <p:cNvSpPr txBox="1"/>
            <p:nvPr/>
          </p:nvSpPr>
          <p:spPr>
            <a:xfrm>
              <a:off x="1051512" y="1476773"/>
              <a:ext cx="4975225" cy="615553"/>
            </a:xfrm>
            <a:prstGeom prst="rect">
              <a:avLst/>
            </a:prstGeom>
            <a:noFill/>
          </p:spPr>
          <p:txBody>
            <a:bodyPr wrap="square">
              <a:spAutoFit/>
            </a:bodyPr>
            <a:lstStyle/>
            <a:p>
              <a:pPr marL="0" marR="0" lvl="2" indent="0" algn="l"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State administrative data</a:t>
              </a:r>
            </a:p>
          </p:txBody>
        </p:sp>
        <p:sp>
          <p:nvSpPr>
            <p:cNvPr id="16" name="TextBox 15">
              <a:extLst>
                <a:ext uri="{FF2B5EF4-FFF2-40B4-BE49-F238E27FC236}">
                  <a16:creationId xmlns:a16="http://schemas.microsoft.com/office/drawing/2014/main" id="{4114039B-0424-3257-C34A-04DAB850BA18}"/>
                </a:ext>
              </a:extLst>
            </p:cNvPr>
            <p:cNvSpPr txBox="1"/>
            <p:nvPr/>
          </p:nvSpPr>
          <p:spPr>
            <a:xfrm>
              <a:off x="7473007" y="1476772"/>
              <a:ext cx="3368561" cy="615553"/>
            </a:xfrm>
            <a:prstGeom prst="rect">
              <a:avLst/>
            </a:prstGeom>
            <a:noFill/>
          </p:spPr>
          <p:txBody>
            <a:bodyPr wrap="square">
              <a:spAutoFit/>
            </a:bodyPr>
            <a:lstStyle/>
            <a:p>
              <a:pPr marL="0" marR="0" lvl="2" indent="0" algn="l" defTabSz="914400" rtl="0" eaLnBrk="1" fontAlgn="auto" latinLnBrk="0" hangingPunct="1">
                <a:lnSpc>
                  <a:spcPct val="100000"/>
                </a:lnSpc>
                <a:spcBef>
                  <a:spcPts val="1200"/>
                </a:spcBef>
                <a:spcAft>
                  <a:spcPts val="0"/>
                </a:spcAft>
                <a:buClrTx/>
                <a:buSzTx/>
                <a:buFontTx/>
                <a:buNone/>
                <a:tabLst/>
                <a:defRPr/>
              </a:pPr>
              <a:r>
                <a:rPr kumimoji="0" lang="en-US" altLang="en-US" sz="34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Microsimulation</a:t>
              </a:r>
            </a:p>
          </p:txBody>
        </p:sp>
        <p:grpSp>
          <p:nvGrpSpPr>
            <p:cNvPr id="17" name="Group 16">
              <a:extLst>
                <a:ext uri="{FF2B5EF4-FFF2-40B4-BE49-F238E27FC236}">
                  <a16:creationId xmlns:a16="http://schemas.microsoft.com/office/drawing/2014/main" id="{A6220330-0A26-A606-F9CF-FAB9C1943E04}"/>
                </a:ext>
              </a:extLst>
            </p:cNvPr>
            <p:cNvGrpSpPr/>
            <p:nvPr/>
          </p:nvGrpSpPr>
          <p:grpSpPr>
            <a:xfrm>
              <a:off x="162512" y="1340049"/>
              <a:ext cx="889000" cy="889000"/>
              <a:chOff x="1898650" y="2578100"/>
              <a:chExt cx="889000" cy="889000"/>
            </a:xfrm>
          </p:grpSpPr>
          <p:sp>
            <p:nvSpPr>
              <p:cNvPr id="21" name="Oval 20">
                <a:extLst>
                  <a:ext uri="{FF2B5EF4-FFF2-40B4-BE49-F238E27FC236}">
                    <a16:creationId xmlns:a16="http://schemas.microsoft.com/office/drawing/2014/main" id="{77AA1373-BD82-92A1-AE1D-C39E4326CCA6}"/>
                  </a:ext>
                </a:extLst>
              </p:cNvPr>
              <p:cNvSpPr/>
              <p:nvPr/>
            </p:nvSpPr>
            <p:spPr>
              <a:xfrm>
                <a:off x="1898650" y="2578100"/>
                <a:ext cx="889000" cy="889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2" name="TextBox 21">
                <a:extLst>
                  <a:ext uri="{FF2B5EF4-FFF2-40B4-BE49-F238E27FC236}">
                    <a16:creationId xmlns:a16="http://schemas.microsoft.com/office/drawing/2014/main" id="{1E109A60-D9B5-891D-3B9D-6ADB84A3C34F}"/>
                  </a:ext>
                </a:extLst>
              </p:cNvPr>
              <p:cNvSpPr txBox="1"/>
              <p:nvPr/>
            </p:nvSpPr>
            <p:spPr>
              <a:xfrm>
                <a:off x="2083330" y="2714824"/>
                <a:ext cx="519641" cy="615553"/>
              </a:xfrm>
              <a:prstGeom prst="rect">
                <a:avLst/>
              </a:prstGeom>
              <a:noFill/>
            </p:spPr>
            <p:txBody>
              <a:bodyPr wrap="square">
                <a:spAutoFit/>
              </a:bodyPr>
              <a:lstStyle/>
              <a:p>
                <a:pPr marL="0" marR="0" lvl="2" indent="0" algn="ctr"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FFFFFF"/>
                    </a:solidFill>
                    <a:effectLst/>
                    <a:uLnTx/>
                    <a:uFillTx/>
                    <a:latin typeface="Lato Regular" panose="020F0502020204030203" pitchFamily="34" charset="0"/>
                    <a:ea typeface="+mn-ea"/>
                    <a:cs typeface="Lato Regular" panose="020F0502020204030203" pitchFamily="34" charset="0"/>
                  </a:rPr>
                  <a:t>1</a:t>
                </a:r>
              </a:p>
            </p:txBody>
          </p:sp>
        </p:grpSp>
        <p:grpSp>
          <p:nvGrpSpPr>
            <p:cNvPr id="18" name="Group 17">
              <a:extLst>
                <a:ext uri="{FF2B5EF4-FFF2-40B4-BE49-F238E27FC236}">
                  <a16:creationId xmlns:a16="http://schemas.microsoft.com/office/drawing/2014/main" id="{DF0EBB29-8B41-8417-0804-9406C564EDD6}"/>
                </a:ext>
              </a:extLst>
            </p:cNvPr>
            <p:cNvGrpSpPr/>
            <p:nvPr/>
          </p:nvGrpSpPr>
          <p:grpSpPr>
            <a:xfrm>
              <a:off x="6584007" y="1340049"/>
              <a:ext cx="889000" cy="889000"/>
              <a:chOff x="1898650" y="2578100"/>
              <a:chExt cx="889000" cy="889000"/>
            </a:xfrm>
          </p:grpSpPr>
          <p:sp>
            <p:nvSpPr>
              <p:cNvPr id="19" name="Oval 18">
                <a:extLst>
                  <a:ext uri="{FF2B5EF4-FFF2-40B4-BE49-F238E27FC236}">
                    <a16:creationId xmlns:a16="http://schemas.microsoft.com/office/drawing/2014/main" id="{59E5717E-346A-1D23-94D4-4E2EAE6DDE2C}"/>
                  </a:ext>
                </a:extLst>
              </p:cNvPr>
              <p:cNvSpPr/>
              <p:nvPr/>
            </p:nvSpPr>
            <p:spPr>
              <a:xfrm>
                <a:off x="1898650" y="2578100"/>
                <a:ext cx="889000" cy="889000"/>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0" name="TextBox 19">
                <a:extLst>
                  <a:ext uri="{FF2B5EF4-FFF2-40B4-BE49-F238E27FC236}">
                    <a16:creationId xmlns:a16="http://schemas.microsoft.com/office/drawing/2014/main" id="{C56A1343-D2CD-AC10-159F-DFD809DECF6E}"/>
                  </a:ext>
                </a:extLst>
              </p:cNvPr>
              <p:cNvSpPr txBox="1"/>
              <p:nvPr/>
            </p:nvSpPr>
            <p:spPr>
              <a:xfrm>
                <a:off x="2083330" y="2714824"/>
                <a:ext cx="519641" cy="615553"/>
              </a:xfrm>
              <a:prstGeom prst="rect">
                <a:avLst/>
              </a:prstGeom>
              <a:noFill/>
            </p:spPr>
            <p:txBody>
              <a:bodyPr wrap="square">
                <a:spAutoFit/>
              </a:bodyPr>
              <a:lstStyle/>
              <a:p>
                <a:pPr marL="0" marR="0" lvl="2" indent="0" algn="ctr" defTabSz="914400" rtl="0" eaLnBrk="1" fontAlgn="auto" latinLnBrk="0" hangingPunct="1">
                  <a:lnSpc>
                    <a:spcPct val="100000"/>
                  </a:lnSpc>
                  <a:spcBef>
                    <a:spcPts val="1200"/>
                  </a:spcBef>
                  <a:spcAft>
                    <a:spcPts val="0"/>
                  </a:spcAft>
                  <a:buClrTx/>
                  <a:buSzTx/>
                  <a:buFontTx/>
                  <a:buNone/>
                  <a:tabLst/>
                  <a:defRPr/>
                </a:pPr>
                <a:r>
                  <a:rPr kumimoji="0" lang="en-US" altLang="en-US" sz="3400" b="0" i="0" u="none" strike="noStrike" kern="1200" cap="none" spc="0" normalizeH="0" baseline="0" noProof="0" dirty="0">
                    <a:ln>
                      <a:noFill/>
                    </a:ln>
                    <a:solidFill>
                      <a:srgbClr val="FFFFFF"/>
                    </a:solidFill>
                    <a:effectLst/>
                    <a:uLnTx/>
                    <a:uFillTx/>
                    <a:latin typeface="Lato Regular" panose="020F0502020204030203" pitchFamily="34" charset="0"/>
                    <a:ea typeface="+mn-ea"/>
                    <a:cs typeface="Lato Regular" panose="020F0502020204030203" pitchFamily="34" charset="0"/>
                  </a:rPr>
                  <a:t>2</a:t>
                </a:r>
              </a:p>
            </p:txBody>
          </p:sp>
        </p:grpSp>
      </p:grpSp>
    </p:spTree>
    <p:extLst>
      <p:ext uri="{BB962C8B-B14F-4D97-AF65-F5344CB8AC3E}">
        <p14:creationId xmlns:p14="http://schemas.microsoft.com/office/powerpoint/2010/main" val="405655468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F345FB-5CC1-6D93-864D-E745BF1B74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solidFill>
                    <a:srgbClr val="FFFFFF"/>
                  </a:solid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dirty="0">
              <a:ln>
                <a:solidFill>
                  <a:srgbClr val="FFFFFF"/>
                </a:solid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1A1825C3-AD3F-86FE-E488-0A1D324F9F8A}"/>
              </a:ext>
            </a:extLst>
          </p:cNvPr>
          <p:cNvSpPr>
            <a:spLocks noGrp="1"/>
          </p:cNvSpPr>
          <p:nvPr>
            <p:ph type="title"/>
          </p:nvPr>
        </p:nvSpPr>
        <p:spPr/>
        <p:txBody>
          <a:bodyPr/>
          <a:lstStyle/>
          <a:p>
            <a:r>
              <a:rPr lang="en-US" dirty="0"/>
              <a:t>Estimating Cost Avoidance Ratios with </a:t>
            </a:r>
            <a:br>
              <a:rPr lang="en-US" dirty="0"/>
            </a:br>
            <a:r>
              <a:rPr lang="en-US" dirty="0"/>
              <a:t>the TRIM3 Microsimulation Model</a:t>
            </a:r>
          </a:p>
        </p:txBody>
      </p:sp>
    </p:spTree>
    <p:extLst>
      <p:ext uri="{BB962C8B-B14F-4D97-AF65-F5344CB8AC3E}">
        <p14:creationId xmlns:p14="http://schemas.microsoft.com/office/powerpoint/2010/main" val="52167178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DE5C0CF2-C14C-DA82-D6DF-E6F638B213DF}"/>
              </a:ext>
            </a:extLst>
          </p:cNvPr>
          <p:cNvSpPr>
            <a:spLocks noGrp="1"/>
          </p:cNvSpPr>
          <p:nvPr>
            <p:ph type="title"/>
          </p:nvPr>
        </p:nvSpPr>
        <p:spPr>
          <a:xfrm>
            <a:off x="609601" y="533401"/>
            <a:ext cx="9905999" cy="568325"/>
          </a:xfrm>
        </p:spPr>
        <p:txBody>
          <a:bodyPr>
            <a:normAutofit/>
          </a:bodyPr>
          <a:lstStyle/>
          <a:p>
            <a:pPr eaLnBrk="1" hangingPunct="1">
              <a:defRPr/>
            </a:pPr>
            <a:r>
              <a:rPr lang="en-US" altLang="en-US" sz="3200" dirty="0"/>
              <a:t>TRIM3 Comprehensive Microsimulation Model</a:t>
            </a:r>
          </a:p>
        </p:txBody>
      </p:sp>
      <p:sp>
        <p:nvSpPr>
          <p:cNvPr id="30723" name="Content Placeholder 2">
            <a:extLst>
              <a:ext uri="{FF2B5EF4-FFF2-40B4-BE49-F238E27FC236}">
                <a16:creationId xmlns:a16="http://schemas.microsoft.com/office/drawing/2014/main" id="{BDDF1A2E-A824-3FF1-F1D7-374A3AB15787}"/>
              </a:ext>
            </a:extLst>
          </p:cNvPr>
          <p:cNvSpPr>
            <a:spLocks noGrp="1"/>
          </p:cNvSpPr>
          <p:nvPr>
            <p:ph idx="1"/>
          </p:nvPr>
        </p:nvSpPr>
        <p:spPr>
          <a:xfrm>
            <a:off x="609601" y="1378885"/>
            <a:ext cx="10322858" cy="4549775"/>
          </a:xfrm>
        </p:spPr>
        <p:txBody>
          <a:bodyPr>
            <a:normAutofit/>
          </a:bodyPr>
          <a:lstStyle/>
          <a:p>
            <a:pPr marL="466725" indent="-466725">
              <a:buFont typeface="Wingdings" pitchFamily="2" charset="2"/>
              <a:buChar char="§"/>
              <a:defRPr/>
            </a:pPr>
            <a:r>
              <a:rPr lang="en-US" altLang="en-US" sz="2800" dirty="0">
                <a:latin typeface="Lato Regular" panose="020F0502020204030203" pitchFamily="34" charset="0"/>
                <a:cs typeface="Lato Regular" panose="020F0502020204030203" pitchFamily="34" charset="0"/>
              </a:rPr>
              <a:t>We estimate cost avoidance ratios using the Transfer Income Model, Version 3 (TRIM3).</a:t>
            </a:r>
          </a:p>
          <a:p>
            <a:pPr marL="466725" indent="-466725">
              <a:buFont typeface="Wingdings" pitchFamily="2" charset="2"/>
              <a:buChar char="§"/>
              <a:defRPr/>
            </a:pPr>
            <a:r>
              <a:rPr lang="en-US" altLang="en-US" sz="2800" dirty="0">
                <a:latin typeface="Lato Regular" panose="020F0502020204030203" pitchFamily="34" charset="0"/>
                <a:cs typeface="Lato Regular" panose="020F0502020204030203" pitchFamily="34" charset="0"/>
              </a:rPr>
              <a:t>Primary funding and copyright: HHS/ASPE</a:t>
            </a:r>
          </a:p>
          <a:p>
            <a:pPr marL="466725" indent="-466725">
              <a:buFont typeface="Wingdings" pitchFamily="2" charset="2"/>
              <a:buChar char="§"/>
              <a:defRPr/>
            </a:pPr>
            <a:r>
              <a:rPr lang="en-US" altLang="en-US" sz="2800" dirty="0">
                <a:latin typeface="Lato Regular" panose="020F0502020204030203" pitchFamily="34" charset="0"/>
                <a:cs typeface="Lato Regular" panose="020F0502020204030203" pitchFamily="34" charset="0"/>
              </a:rPr>
              <a:t>Maintained and developed at the Urban Institute</a:t>
            </a:r>
          </a:p>
          <a:p>
            <a:pPr marL="466725" indent="-466725">
              <a:buFont typeface="Wingdings" pitchFamily="2" charset="2"/>
              <a:buChar char="§"/>
              <a:defRPr/>
            </a:pPr>
            <a:r>
              <a:rPr lang="en-US" altLang="en-US" sz="2800" dirty="0">
                <a:latin typeface="Lato Regular" panose="020F0502020204030203" pitchFamily="34" charset="0"/>
                <a:cs typeface="Lato Regular" panose="020F0502020204030203" pitchFamily="34" charset="0"/>
              </a:rPr>
              <a:t>Data Source: Current Population Survey Annual Social and Demographic Supplement (CPS ASEC)</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7D05C0A0-6BE4-847F-9F53-3DC92BF0ACCE}"/>
              </a:ext>
            </a:extLst>
          </p:cNvPr>
          <p:cNvSpPr>
            <a:spLocks noGrp="1"/>
          </p:cNvSpPr>
          <p:nvPr>
            <p:ph type="title"/>
          </p:nvPr>
        </p:nvSpPr>
        <p:spPr>
          <a:xfrm>
            <a:off x="609601" y="533401"/>
            <a:ext cx="8226425" cy="568325"/>
          </a:xfrm>
        </p:spPr>
        <p:txBody>
          <a:bodyPr>
            <a:normAutofit/>
          </a:bodyPr>
          <a:lstStyle/>
          <a:p>
            <a:pPr eaLnBrk="1" hangingPunct="1">
              <a:defRPr/>
            </a:pPr>
            <a:r>
              <a:rPr lang="en-US" altLang="en-US" sz="3200" dirty="0"/>
              <a:t>TRIM3 Microsimulation Process</a:t>
            </a:r>
          </a:p>
        </p:txBody>
      </p:sp>
      <p:cxnSp>
        <p:nvCxnSpPr>
          <p:cNvPr id="4" name="Straight Connector 3">
            <a:extLst>
              <a:ext uri="{FF2B5EF4-FFF2-40B4-BE49-F238E27FC236}">
                <a16:creationId xmlns:a16="http://schemas.microsoft.com/office/drawing/2014/main" id="{18935487-5552-01DD-6FE5-62EECD586292}"/>
              </a:ext>
            </a:extLst>
          </p:cNvPr>
          <p:cNvCxnSpPr/>
          <p:nvPr/>
        </p:nvCxnSpPr>
        <p:spPr>
          <a:xfrm>
            <a:off x="609600" y="3695700"/>
            <a:ext cx="10972800" cy="0"/>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25B382D0-CB53-CB01-17AF-61D8856232D5}"/>
              </a:ext>
            </a:extLst>
          </p:cNvPr>
          <p:cNvGrpSpPr/>
          <p:nvPr/>
        </p:nvGrpSpPr>
        <p:grpSpPr>
          <a:xfrm>
            <a:off x="488580" y="3431224"/>
            <a:ext cx="3530600" cy="2526302"/>
            <a:chOff x="488580" y="3431224"/>
            <a:chExt cx="3530600" cy="2526302"/>
          </a:xfrm>
        </p:grpSpPr>
        <p:sp>
          <p:nvSpPr>
            <p:cNvPr id="7" name="Content Placeholder 2, chunk 1">
              <a:extLst>
                <a:ext uri="{FF2B5EF4-FFF2-40B4-BE49-F238E27FC236}">
                  <a16:creationId xmlns:a16="http://schemas.microsoft.com/office/drawing/2014/main" id="{9219654F-288D-50D6-85B7-F41A912D67B3}"/>
                </a:ext>
              </a:extLst>
            </p:cNvPr>
            <p:cNvSpPr txBox="1"/>
            <p:nvPr/>
          </p:nvSpPr>
          <p:spPr>
            <a:xfrm>
              <a:off x="488580" y="4572531"/>
              <a:ext cx="3530600" cy="1384995"/>
            </a:xfrm>
            <a:prstGeom prst="rect">
              <a:avLst/>
            </a:prstGeom>
          </p:spPr>
          <p:txBody>
            <a:bodyPr vert="horz" wrap="square" lIns="0" tIns="45720" rIns="0" bIns="45720" numCol="1" rtlCol="0">
              <a:spAutoFit/>
            </a:bodyPr>
            <a:lstStyle>
              <a:lvl1pPr marL="228600" indent="-228600">
                <a:lnSpc>
                  <a:spcPct val="100000"/>
                </a:lnSpc>
                <a:spcBef>
                  <a:spcPts val="0"/>
                </a:spcBef>
                <a:spcAft>
                  <a:spcPts val="1600"/>
                </a:spcAft>
                <a:buClr>
                  <a:schemeClr val="accent1"/>
                </a:buClr>
                <a:buFont typeface="Wingdings" charset="2"/>
                <a:buChar char="§"/>
              </a:lvl1pPr>
              <a:lvl2pPr marL="0" lvl="1" indent="0">
                <a:lnSpc>
                  <a:spcPct val="100000"/>
                </a:lnSpc>
                <a:spcBef>
                  <a:spcPts val="0"/>
                </a:spcBef>
                <a:spcAft>
                  <a:spcPts val="1600"/>
                </a:spcAft>
                <a:buClr>
                  <a:schemeClr val="accent1"/>
                </a:buClr>
                <a:buFont typeface="Wingdings" charset="2"/>
                <a:buNone/>
                <a:defRPr sz="2800">
                  <a:latin typeface="Lato Regular" panose="020F0502020204030203"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0" marR="0" lvl="1" indent="0" algn="l" defTabSz="914400" rtl="0" eaLnBrk="1" fontAlgn="auto" latinLnBrk="0" hangingPunct="1">
                <a:lnSpc>
                  <a:spcPct val="100000"/>
                </a:lnSpc>
                <a:spcBef>
                  <a:spcPts val="0"/>
                </a:spcBef>
                <a:spcAft>
                  <a:spcPts val="1600"/>
                </a:spcAft>
                <a:buClr>
                  <a:srgbClr val="169CEC"/>
                </a:buClr>
                <a:buSzTx/>
                <a:buFont typeface="Wingdings" charset="2"/>
                <a:buNone/>
                <a:tabLst/>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mn-cs"/>
                </a:rPr>
                <a:t>Read in the survey data (CPS ASEC) one household at a time.</a:t>
              </a:r>
            </a:p>
          </p:txBody>
        </p:sp>
        <p:sp>
          <p:nvSpPr>
            <p:cNvPr id="13" name="Oval 12">
              <a:extLst>
                <a:ext uri="{FF2B5EF4-FFF2-40B4-BE49-F238E27FC236}">
                  <a16:creationId xmlns:a16="http://schemas.microsoft.com/office/drawing/2014/main" id="{B5A1BC14-63B3-5C69-E964-B3F8CB1BA570}"/>
                </a:ext>
              </a:extLst>
            </p:cNvPr>
            <p:cNvSpPr>
              <a:spLocks noChangeAspect="1"/>
            </p:cNvSpPr>
            <p:nvPr/>
          </p:nvSpPr>
          <p:spPr>
            <a:xfrm>
              <a:off x="1035686" y="3431224"/>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8" name="Straight Connector 17">
              <a:extLst>
                <a:ext uri="{FF2B5EF4-FFF2-40B4-BE49-F238E27FC236}">
                  <a16:creationId xmlns:a16="http://schemas.microsoft.com/office/drawing/2014/main" id="{E2AD92C7-8B4C-5D7B-0705-420844270F97}"/>
                </a:ext>
              </a:extLst>
            </p:cNvPr>
            <p:cNvCxnSpPr/>
            <p:nvPr/>
          </p:nvCxnSpPr>
          <p:spPr>
            <a:xfrm>
              <a:off x="1310006" y="3810000"/>
              <a:ext cx="0" cy="76200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8FB8CE8C-5E0A-0724-D36E-7E660B7BF1C5}"/>
              </a:ext>
            </a:extLst>
          </p:cNvPr>
          <p:cNvGrpSpPr/>
          <p:nvPr/>
        </p:nvGrpSpPr>
        <p:grpSpPr>
          <a:xfrm>
            <a:off x="5550695" y="3431224"/>
            <a:ext cx="4824413" cy="2526302"/>
            <a:chOff x="5550695" y="3431224"/>
            <a:chExt cx="4824413" cy="2526302"/>
          </a:xfrm>
        </p:grpSpPr>
        <p:sp>
          <p:nvSpPr>
            <p:cNvPr id="9" name="Content Placeholder 2, chunk 3">
              <a:extLst>
                <a:ext uri="{FF2B5EF4-FFF2-40B4-BE49-F238E27FC236}">
                  <a16:creationId xmlns:a16="http://schemas.microsoft.com/office/drawing/2014/main" id="{2D8F5BFC-117B-4380-F50F-9FBBA61C94C3}"/>
                </a:ext>
              </a:extLst>
            </p:cNvPr>
            <p:cNvSpPr txBox="1"/>
            <p:nvPr/>
          </p:nvSpPr>
          <p:spPr>
            <a:xfrm>
              <a:off x="5550695" y="4572531"/>
              <a:ext cx="4824413" cy="1384995"/>
            </a:xfrm>
            <a:prstGeom prst="rect">
              <a:avLst/>
            </a:prstGeom>
          </p:spPr>
          <p:txBody>
            <a:bodyPr vert="horz" wrap="square" lIns="0" tIns="45720" rIns="0" bIns="45720" numCol="1" rtlCol="0">
              <a:spAutoFit/>
            </a:bodyPr>
            <a:lstStyle>
              <a:lvl1pPr marL="228600" indent="-228600">
                <a:lnSpc>
                  <a:spcPct val="100000"/>
                </a:lnSpc>
                <a:spcBef>
                  <a:spcPts val="0"/>
                </a:spcBef>
                <a:spcAft>
                  <a:spcPts val="1600"/>
                </a:spcAft>
                <a:buClr>
                  <a:schemeClr val="accent1"/>
                </a:buClr>
                <a:buFont typeface="Wingdings" charset="2"/>
                <a:buChar char="§"/>
              </a:lvl1pPr>
              <a:lvl2pPr marL="0" lvl="1" indent="0">
                <a:lnSpc>
                  <a:spcPct val="100000"/>
                </a:lnSpc>
                <a:spcBef>
                  <a:spcPts val="0"/>
                </a:spcBef>
                <a:spcAft>
                  <a:spcPts val="1600"/>
                </a:spcAft>
                <a:buClr>
                  <a:schemeClr val="accent1"/>
                </a:buClr>
                <a:buFont typeface="Wingdings" charset="2"/>
                <a:buNone/>
                <a:defRPr sz="2800">
                  <a:latin typeface="Lato Regular" panose="020F0502020204030203"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0" marR="0" lvl="1" indent="0" algn="l" defTabSz="914400" rtl="0" eaLnBrk="1" fontAlgn="auto" latinLnBrk="0" hangingPunct="1">
                <a:lnSpc>
                  <a:spcPct val="100000"/>
                </a:lnSpc>
                <a:spcBef>
                  <a:spcPts val="0"/>
                </a:spcBef>
                <a:spcAft>
                  <a:spcPts val="1600"/>
                </a:spcAft>
                <a:buClr>
                  <a:srgbClr val="169CEC"/>
                </a:buClr>
                <a:buSzTx/>
                <a:buFont typeface="Wingdings" charset="2"/>
                <a:buNone/>
                <a:tabLst/>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mn-cs"/>
                </a:rPr>
                <a:t>If they are eligible, determine the amount they are eligible for and if they participate.</a:t>
              </a:r>
            </a:p>
          </p:txBody>
        </p:sp>
        <p:sp>
          <p:nvSpPr>
            <p:cNvPr id="15" name="Oval 14">
              <a:extLst>
                <a:ext uri="{FF2B5EF4-FFF2-40B4-BE49-F238E27FC236}">
                  <a16:creationId xmlns:a16="http://schemas.microsoft.com/office/drawing/2014/main" id="{C42E89C9-5425-83D9-C129-E5FCCB6AB671}"/>
                </a:ext>
              </a:extLst>
            </p:cNvPr>
            <p:cNvSpPr>
              <a:spLocks noChangeAspect="1"/>
            </p:cNvSpPr>
            <p:nvPr/>
          </p:nvSpPr>
          <p:spPr>
            <a:xfrm>
              <a:off x="7417012" y="3431224"/>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9" name="Straight Connector 18">
              <a:extLst>
                <a:ext uri="{FF2B5EF4-FFF2-40B4-BE49-F238E27FC236}">
                  <a16:creationId xmlns:a16="http://schemas.microsoft.com/office/drawing/2014/main" id="{1233BD84-5EAD-3265-2479-DB9EB0202D91}"/>
                </a:ext>
              </a:extLst>
            </p:cNvPr>
            <p:cNvCxnSpPr/>
            <p:nvPr/>
          </p:nvCxnSpPr>
          <p:spPr>
            <a:xfrm>
              <a:off x="7691332" y="3810000"/>
              <a:ext cx="0" cy="76200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2BCA94E7-1176-1D64-E7D2-94B90D38A060}"/>
              </a:ext>
            </a:extLst>
          </p:cNvPr>
          <p:cNvGrpSpPr/>
          <p:nvPr/>
        </p:nvGrpSpPr>
        <p:grpSpPr>
          <a:xfrm>
            <a:off x="2253880" y="1539179"/>
            <a:ext cx="4500139" cy="2440685"/>
            <a:chOff x="2253880" y="1539179"/>
            <a:chExt cx="4500139" cy="2440685"/>
          </a:xfrm>
        </p:grpSpPr>
        <p:sp>
          <p:nvSpPr>
            <p:cNvPr id="8" name="Content Placeholder 2, chunk 2">
              <a:extLst>
                <a:ext uri="{FF2B5EF4-FFF2-40B4-BE49-F238E27FC236}">
                  <a16:creationId xmlns:a16="http://schemas.microsoft.com/office/drawing/2014/main" id="{C9B5E694-FF25-A815-E79A-C85C6C4B3933}"/>
                </a:ext>
              </a:extLst>
            </p:cNvPr>
            <p:cNvSpPr txBox="1"/>
            <p:nvPr/>
          </p:nvSpPr>
          <p:spPr>
            <a:xfrm>
              <a:off x="2253880" y="1539179"/>
              <a:ext cx="4500139" cy="1384995"/>
            </a:xfrm>
            <a:prstGeom prst="rect">
              <a:avLst/>
            </a:prstGeom>
          </p:spPr>
          <p:txBody>
            <a:bodyPr vert="horz" wrap="square" lIns="0" tIns="45720" rIns="0" bIns="45720" numCol="1" rtlCol="0">
              <a:spAutoFit/>
            </a:bodyPr>
            <a:lstStyle>
              <a:lvl1pPr marL="228600" indent="-228600">
                <a:lnSpc>
                  <a:spcPct val="100000"/>
                </a:lnSpc>
                <a:spcBef>
                  <a:spcPts val="0"/>
                </a:spcBef>
                <a:spcAft>
                  <a:spcPts val="1600"/>
                </a:spcAft>
                <a:buClr>
                  <a:schemeClr val="accent1"/>
                </a:buClr>
                <a:buFont typeface="Wingdings" charset="2"/>
                <a:buChar char="§"/>
              </a:lvl1pPr>
              <a:lvl2pPr marL="0" lvl="1" indent="0">
                <a:lnSpc>
                  <a:spcPct val="100000"/>
                </a:lnSpc>
                <a:spcBef>
                  <a:spcPts val="0"/>
                </a:spcBef>
                <a:spcAft>
                  <a:spcPts val="1600"/>
                </a:spcAft>
                <a:buClr>
                  <a:schemeClr val="accent1"/>
                </a:buClr>
                <a:buFont typeface="Wingdings" charset="2"/>
                <a:buNone/>
                <a:defRPr sz="2800">
                  <a:latin typeface="Lato Regular" panose="020F0502020204030203"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0" marR="0" lvl="1" indent="0" algn="l" defTabSz="914400" rtl="0" eaLnBrk="1" fontAlgn="auto" latinLnBrk="0" hangingPunct="1">
                <a:lnSpc>
                  <a:spcPct val="100000"/>
                </a:lnSpc>
                <a:spcBef>
                  <a:spcPts val="0"/>
                </a:spcBef>
                <a:spcAft>
                  <a:spcPts val="1600"/>
                </a:spcAft>
                <a:buClr>
                  <a:srgbClr val="169CEC"/>
                </a:buClr>
                <a:buSzTx/>
                <a:buFont typeface="Wingdings" charset="2"/>
                <a:buNone/>
                <a:tabLst/>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mn-cs"/>
                </a:rPr>
                <a:t>Determine if the people in the household are eligible for the benefit being simulated.</a:t>
              </a:r>
            </a:p>
          </p:txBody>
        </p:sp>
        <p:sp>
          <p:nvSpPr>
            <p:cNvPr id="14" name="Oval 13">
              <a:extLst>
                <a:ext uri="{FF2B5EF4-FFF2-40B4-BE49-F238E27FC236}">
                  <a16:creationId xmlns:a16="http://schemas.microsoft.com/office/drawing/2014/main" id="{1C4D55D5-D7BE-69AC-5143-E938226D3F31}"/>
                </a:ext>
              </a:extLst>
            </p:cNvPr>
            <p:cNvSpPr>
              <a:spLocks noChangeAspect="1"/>
            </p:cNvSpPr>
            <p:nvPr/>
          </p:nvSpPr>
          <p:spPr>
            <a:xfrm>
              <a:off x="4226349" y="3431224"/>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20" name="Straight Connector 19">
              <a:extLst>
                <a:ext uri="{FF2B5EF4-FFF2-40B4-BE49-F238E27FC236}">
                  <a16:creationId xmlns:a16="http://schemas.microsoft.com/office/drawing/2014/main" id="{4575CF31-9DFF-3CA4-51CD-14AB1296C90A}"/>
                </a:ext>
              </a:extLst>
            </p:cNvPr>
            <p:cNvCxnSpPr>
              <a:cxnSpLocks/>
            </p:cNvCxnSpPr>
            <p:nvPr/>
          </p:nvCxnSpPr>
          <p:spPr>
            <a:xfrm>
              <a:off x="4500669" y="2928937"/>
              <a:ext cx="0" cy="76200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39F2A93A-580F-7701-0B2C-E60190A3EB11}"/>
              </a:ext>
            </a:extLst>
          </p:cNvPr>
          <p:cNvGrpSpPr/>
          <p:nvPr/>
        </p:nvGrpSpPr>
        <p:grpSpPr>
          <a:xfrm>
            <a:off x="8267305" y="1539178"/>
            <a:ext cx="3580606" cy="2440686"/>
            <a:chOff x="8267305" y="1539178"/>
            <a:chExt cx="3580606" cy="2440686"/>
          </a:xfrm>
        </p:grpSpPr>
        <p:sp>
          <p:nvSpPr>
            <p:cNvPr id="10" name="Content Placeholder 2, chunk 4">
              <a:extLst>
                <a:ext uri="{FF2B5EF4-FFF2-40B4-BE49-F238E27FC236}">
                  <a16:creationId xmlns:a16="http://schemas.microsoft.com/office/drawing/2014/main" id="{7737830C-4FA6-D0B8-60F7-414335534200}"/>
                </a:ext>
              </a:extLst>
            </p:cNvPr>
            <p:cNvSpPr txBox="1"/>
            <p:nvPr/>
          </p:nvSpPr>
          <p:spPr>
            <a:xfrm>
              <a:off x="8267305" y="1539178"/>
              <a:ext cx="3580606" cy="1384995"/>
            </a:xfrm>
            <a:prstGeom prst="rect">
              <a:avLst/>
            </a:prstGeom>
          </p:spPr>
          <p:txBody>
            <a:bodyPr vert="horz" wrap="square" lIns="0" tIns="45720" rIns="0" bIns="45720" numCol="1" rtlCol="0">
              <a:spAutoFit/>
            </a:bodyPr>
            <a:lstStyle>
              <a:lvl1pPr marL="228600" indent="-228600">
                <a:lnSpc>
                  <a:spcPct val="100000"/>
                </a:lnSpc>
                <a:spcBef>
                  <a:spcPts val="0"/>
                </a:spcBef>
                <a:spcAft>
                  <a:spcPts val="1600"/>
                </a:spcAft>
                <a:buClr>
                  <a:schemeClr val="accent1"/>
                </a:buClr>
                <a:buFont typeface="Wingdings" charset="2"/>
                <a:buChar char="§"/>
              </a:lvl1pPr>
              <a:lvl2pPr marL="0" lvl="1" indent="0">
                <a:lnSpc>
                  <a:spcPct val="100000"/>
                </a:lnSpc>
                <a:spcBef>
                  <a:spcPts val="0"/>
                </a:spcBef>
                <a:spcAft>
                  <a:spcPts val="1600"/>
                </a:spcAft>
                <a:buClr>
                  <a:schemeClr val="accent1"/>
                </a:buClr>
                <a:buFont typeface="Wingdings" charset="2"/>
                <a:buNone/>
                <a:defRPr sz="2800">
                  <a:latin typeface="Lato Regular" panose="020F0502020204030203" pitchFamily="34" charset="0"/>
                </a:defRPr>
              </a:lvl2pPr>
              <a:lvl3pPr marL="1143000" indent="-228600">
                <a:lnSpc>
                  <a:spcPct val="100000"/>
                </a:lnSpc>
                <a:spcBef>
                  <a:spcPts val="0"/>
                </a:spcBef>
                <a:spcAft>
                  <a:spcPts val="1600"/>
                </a:spcAft>
                <a:buClr>
                  <a:schemeClr val="accent1"/>
                </a:buClr>
                <a:buFont typeface="Wingdings" charset="2"/>
                <a:buChar cha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0" marR="0" lvl="0" indent="0" algn="r" defTabSz="914400" rtl="0" eaLnBrk="1" fontAlgn="auto" latinLnBrk="0" hangingPunct="1">
                <a:lnSpc>
                  <a:spcPct val="100000"/>
                </a:lnSpc>
                <a:spcBef>
                  <a:spcPts val="0"/>
                </a:spcBef>
                <a:spcAft>
                  <a:spcPts val="1600"/>
                </a:spcAft>
                <a:buClr>
                  <a:srgbClr val="169CEC"/>
                </a:buClr>
                <a:buSzTx/>
                <a:buFont typeface="Wingdings" charset="2"/>
                <a:buNone/>
                <a:tabLst/>
                <a:defRPr/>
              </a:pPr>
              <a:r>
                <a:rPr kumimoji="0" lang="en-US" altLang="en-US" sz="28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mn-cs"/>
                </a:rPr>
                <a:t>Add up results by state and subgroup using the survey weight. </a:t>
              </a:r>
              <a:endParaRPr kumimoji="0" lang="en-US" sz="1800" b="0" i="0" u="none" strike="noStrike" kern="1200" cap="none" spc="0" normalizeH="0" baseline="0" noProof="0" dirty="0">
                <a:ln>
                  <a:noFill/>
                </a:ln>
                <a:solidFill>
                  <a:srgbClr val="494546"/>
                </a:solidFill>
                <a:effectLst/>
                <a:uLnTx/>
                <a:uFillTx/>
                <a:latin typeface="Arial"/>
                <a:ea typeface="+mn-ea"/>
                <a:cs typeface="+mn-cs"/>
              </a:endParaRPr>
            </a:p>
          </p:txBody>
        </p:sp>
        <p:sp>
          <p:nvSpPr>
            <p:cNvPr id="16" name="Oval 15">
              <a:extLst>
                <a:ext uri="{FF2B5EF4-FFF2-40B4-BE49-F238E27FC236}">
                  <a16:creationId xmlns:a16="http://schemas.microsoft.com/office/drawing/2014/main" id="{7733D945-F0BF-446D-82D5-C32BD8A4CF88}"/>
                </a:ext>
              </a:extLst>
            </p:cNvPr>
            <p:cNvSpPr>
              <a:spLocks noChangeAspect="1"/>
            </p:cNvSpPr>
            <p:nvPr/>
          </p:nvSpPr>
          <p:spPr>
            <a:xfrm>
              <a:off x="10607674" y="3431224"/>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21" name="Straight Connector 20">
              <a:extLst>
                <a:ext uri="{FF2B5EF4-FFF2-40B4-BE49-F238E27FC236}">
                  <a16:creationId xmlns:a16="http://schemas.microsoft.com/office/drawing/2014/main" id="{C2AE94C7-F009-62EE-72A8-9591820BD919}"/>
                </a:ext>
              </a:extLst>
            </p:cNvPr>
            <p:cNvCxnSpPr>
              <a:cxnSpLocks/>
            </p:cNvCxnSpPr>
            <p:nvPr/>
          </p:nvCxnSpPr>
          <p:spPr>
            <a:xfrm>
              <a:off x="10881994" y="2928937"/>
              <a:ext cx="0" cy="762000"/>
            </a:xfrm>
            <a:prstGeom prst="line">
              <a:avLst/>
            </a:prstGeom>
            <a:ln w="38100"/>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5AE49630-EDE7-B002-3A0E-976F2ADCD5E0}"/>
              </a:ext>
            </a:extLst>
          </p:cNvPr>
          <p:cNvSpPr>
            <a:spLocks noGrp="1" noChangeArrowheads="1"/>
          </p:cNvSpPr>
          <p:nvPr>
            <p:ph type="title"/>
          </p:nvPr>
        </p:nvSpPr>
        <p:spPr>
          <a:xfrm>
            <a:off x="609601" y="533401"/>
            <a:ext cx="10413999" cy="568325"/>
          </a:xfrm>
        </p:spPr>
        <p:txBody>
          <a:bodyPr>
            <a:normAutofit/>
          </a:bodyPr>
          <a:lstStyle/>
          <a:p>
            <a:pPr eaLnBrk="1" hangingPunct="1">
              <a:defRPr/>
            </a:pPr>
            <a:r>
              <a:rPr lang="en-US" altLang="en-US" sz="3200" dirty="0"/>
              <a:t>TRIM3 Applies the Detailed Rules of Each Program</a:t>
            </a:r>
          </a:p>
        </p:txBody>
      </p:sp>
      <p:sp>
        <p:nvSpPr>
          <p:cNvPr id="31747" name="Rectangle 3">
            <a:extLst>
              <a:ext uri="{FF2B5EF4-FFF2-40B4-BE49-F238E27FC236}">
                <a16:creationId xmlns:a16="http://schemas.microsoft.com/office/drawing/2014/main" id="{C39A3AD8-F05F-42A4-ED06-48C2C829560B}"/>
              </a:ext>
            </a:extLst>
          </p:cNvPr>
          <p:cNvSpPr>
            <a:spLocks noGrp="1" noChangeArrowheads="1"/>
          </p:cNvSpPr>
          <p:nvPr>
            <p:ph idx="1"/>
          </p:nvPr>
        </p:nvSpPr>
        <p:spPr>
          <a:xfrm>
            <a:off x="609600" y="1204911"/>
            <a:ext cx="11175999" cy="5119688"/>
          </a:xfrm>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lnSpcReduction="10000"/>
          </a:bodyPr>
          <a:lstStyle/>
          <a:p>
            <a:pPr indent="-342900">
              <a:lnSpc>
                <a:spcPct val="90000"/>
              </a:lnSpc>
              <a:buFont typeface="Wingdings" pitchFamily="2" charset="2"/>
              <a:buChar char="§"/>
              <a:defRPr/>
            </a:pPr>
            <a:r>
              <a:rPr lang="en-US" altLang="en-US" sz="2800" dirty="0">
                <a:latin typeface="Lato" panose="020F0502020204030203" pitchFamily="34" charset="77"/>
              </a:rPr>
              <a:t>Defines appropriate “filing unit” for the program</a:t>
            </a:r>
          </a:p>
          <a:p>
            <a:pPr indent="-342900">
              <a:lnSpc>
                <a:spcPct val="90000"/>
              </a:lnSpc>
              <a:buFont typeface="Wingdings" pitchFamily="2" charset="2"/>
              <a:buChar char="§"/>
              <a:defRPr/>
            </a:pPr>
            <a:r>
              <a:rPr lang="en-US" altLang="en-US" sz="2800" dirty="0">
                <a:latin typeface="Lato" panose="020F0502020204030203" pitchFamily="34" charset="77"/>
              </a:rPr>
              <a:t>Applies rules of the benefit program </a:t>
            </a:r>
          </a:p>
          <a:p>
            <a:pPr indent="-342900">
              <a:lnSpc>
                <a:spcPct val="90000"/>
              </a:lnSpc>
              <a:buFont typeface="Wingdings" pitchFamily="2" charset="2"/>
              <a:buChar char="§"/>
              <a:defRPr/>
            </a:pPr>
            <a:r>
              <a:rPr lang="en-US" altLang="en-US" sz="2800" dirty="0">
                <a:latin typeface="Lato" panose="020F0502020204030203" pitchFamily="34" charset="77"/>
              </a:rPr>
              <a:t>Rules are updated each year</a:t>
            </a:r>
          </a:p>
          <a:p>
            <a:pPr lvl="1" eaLnBrk="1" hangingPunct="1">
              <a:lnSpc>
                <a:spcPct val="90000"/>
              </a:lnSpc>
              <a:buFont typeface="Wingdings" pitchFamily="2" charset="2"/>
              <a:buChar char="§"/>
              <a:defRPr/>
            </a:pPr>
            <a:r>
              <a:rPr lang="en-US" altLang="en-US" sz="2400" dirty="0">
                <a:latin typeface="Lato" panose="020F0502020204030203" pitchFamily="34" charset="77"/>
              </a:rPr>
              <a:t>Detailed state-specific rules are modeled, may include:</a:t>
            </a:r>
          </a:p>
          <a:p>
            <a:pPr lvl="2" eaLnBrk="1" hangingPunct="1">
              <a:lnSpc>
                <a:spcPct val="90000"/>
              </a:lnSpc>
              <a:buFont typeface="Wingdings" pitchFamily="2" charset="2"/>
              <a:buChar char="§"/>
              <a:defRPr/>
            </a:pPr>
            <a:r>
              <a:rPr lang="en-US" altLang="en-US" sz="2400" dirty="0">
                <a:latin typeface="Lato" panose="020F0502020204030203" pitchFamily="34" charset="77"/>
              </a:rPr>
              <a:t>Categorical eligibility</a:t>
            </a:r>
          </a:p>
          <a:p>
            <a:pPr lvl="2" eaLnBrk="1" hangingPunct="1">
              <a:lnSpc>
                <a:spcPct val="90000"/>
              </a:lnSpc>
              <a:buFont typeface="Wingdings" pitchFamily="2" charset="2"/>
              <a:buChar char="§"/>
              <a:defRPr/>
            </a:pPr>
            <a:r>
              <a:rPr lang="en-US" altLang="en-US" sz="2400" dirty="0">
                <a:latin typeface="Lato" panose="020F0502020204030203" pitchFamily="34" charset="77"/>
              </a:rPr>
              <a:t>Income definition, deductions, and eligibility limits</a:t>
            </a:r>
          </a:p>
          <a:p>
            <a:pPr lvl="2" eaLnBrk="1" hangingPunct="1">
              <a:lnSpc>
                <a:spcPct val="90000"/>
              </a:lnSpc>
              <a:buFont typeface="Wingdings" pitchFamily="2" charset="2"/>
              <a:buChar char="§"/>
              <a:defRPr/>
            </a:pPr>
            <a:r>
              <a:rPr lang="en-US" altLang="en-US" sz="2400" dirty="0">
                <a:latin typeface="Lato" panose="020F0502020204030203" pitchFamily="34" charset="77"/>
              </a:rPr>
              <a:t>Asset limits</a:t>
            </a:r>
          </a:p>
          <a:p>
            <a:pPr lvl="2" eaLnBrk="1" hangingPunct="1">
              <a:lnSpc>
                <a:spcPct val="90000"/>
              </a:lnSpc>
              <a:buFont typeface="Wingdings" pitchFamily="2" charset="2"/>
              <a:buChar char="§"/>
              <a:defRPr/>
            </a:pPr>
            <a:r>
              <a:rPr lang="en-US" altLang="en-US" sz="2400" dirty="0">
                <a:latin typeface="Lato" panose="020F0502020204030203" pitchFamily="34" charset="77"/>
              </a:rPr>
              <a:t>Age restrictions</a:t>
            </a:r>
          </a:p>
          <a:p>
            <a:pPr lvl="2" eaLnBrk="1" hangingPunct="1">
              <a:lnSpc>
                <a:spcPct val="90000"/>
              </a:lnSpc>
              <a:buFont typeface="Wingdings" pitchFamily="2" charset="2"/>
              <a:buChar char="§"/>
              <a:defRPr/>
            </a:pPr>
            <a:r>
              <a:rPr lang="en-US" altLang="en-US" sz="2400" dirty="0">
                <a:latin typeface="Lato" panose="020F0502020204030203" pitchFamily="34" charset="77"/>
              </a:rPr>
              <a:t>Restrictions on benefits for noncitizens</a:t>
            </a:r>
          </a:p>
          <a:p>
            <a:pPr lvl="2" eaLnBrk="1" hangingPunct="1">
              <a:lnSpc>
                <a:spcPct val="90000"/>
              </a:lnSpc>
              <a:buFont typeface="Wingdings" pitchFamily="2" charset="2"/>
              <a:buChar char="§"/>
              <a:defRPr/>
            </a:pPr>
            <a:r>
              <a:rPr lang="en-US" altLang="en-US" sz="2400" dirty="0">
                <a:latin typeface="Lato" panose="020F0502020204030203" pitchFamily="34" charset="77"/>
              </a:rPr>
              <a:t>Work requirements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74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74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74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7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C1AD-BFCE-F4AE-4CF0-B9CF6B95D7F1}"/>
              </a:ext>
            </a:extLst>
          </p:cNvPr>
          <p:cNvSpPr>
            <a:spLocks noGrp="1"/>
          </p:cNvSpPr>
          <p:nvPr>
            <p:ph type="title"/>
          </p:nvPr>
        </p:nvSpPr>
        <p:spPr/>
        <p:txBody>
          <a:bodyPr>
            <a:normAutofit/>
          </a:bodyPr>
          <a:lstStyle/>
          <a:p>
            <a:r>
              <a:rPr lang="en-US" sz="3200" dirty="0"/>
              <a:t>Calculate the Cost Avoidance Ratio</a:t>
            </a:r>
          </a:p>
        </p:txBody>
      </p:sp>
      <p:cxnSp>
        <p:nvCxnSpPr>
          <p:cNvPr id="9" name="Straight Connector 8">
            <a:extLst>
              <a:ext uri="{FF2B5EF4-FFF2-40B4-BE49-F238E27FC236}">
                <a16:creationId xmlns:a16="http://schemas.microsoft.com/office/drawing/2014/main" id="{4E9EC07F-D4EC-E450-0864-6C7D95EE0E9A}"/>
              </a:ext>
            </a:extLst>
          </p:cNvPr>
          <p:cNvCxnSpPr/>
          <p:nvPr/>
        </p:nvCxnSpPr>
        <p:spPr>
          <a:xfrm>
            <a:off x="609600" y="3447727"/>
            <a:ext cx="109728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4B35F5B2-A7BD-C8AB-6474-16310AF8E8E6}"/>
              </a:ext>
            </a:extLst>
          </p:cNvPr>
          <p:cNvSpPr>
            <a:spLocks noChangeAspect="1"/>
          </p:cNvSpPr>
          <p:nvPr/>
        </p:nvSpPr>
        <p:spPr>
          <a:xfrm>
            <a:off x="1035686"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Oval 10">
            <a:extLst>
              <a:ext uri="{FF2B5EF4-FFF2-40B4-BE49-F238E27FC236}">
                <a16:creationId xmlns:a16="http://schemas.microsoft.com/office/drawing/2014/main" id="{EBC21699-24FB-6D13-F36F-F380BD5169FC}"/>
              </a:ext>
            </a:extLst>
          </p:cNvPr>
          <p:cNvSpPr>
            <a:spLocks noChangeAspect="1"/>
          </p:cNvSpPr>
          <p:nvPr/>
        </p:nvSpPr>
        <p:spPr>
          <a:xfrm>
            <a:off x="7417012"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BD3310CA-16CA-A0D9-1417-31B5306DF737}"/>
              </a:ext>
            </a:extLst>
          </p:cNvPr>
          <p:cNvSpPr>
            <a:spLocks noChangeAspect="1"/>
          </p:cNvSpPr>
          <p:nvPr/>
        </p:nvSpPr>
        <p:spPr>
          <a:xfrm>
            <a:off x="4226349"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Oval 12">
            <a:extLst>
              <a:ext uri="{FF2B5EF4-FFF2-40B4-BE49-F238E27FC236}">
                <a16:creationId xmlns:a16="http://schemas.microsoft.com/office/drawing/2014/main" id="{B75A6482-A996-A7A0-7E0C-DF2FBF497FEA}"/>
              </a:ext>
            </a:extLst>
          </p:cNvPr>
          <p:cNvSpPr>
            <a:spLocks noChangeAspect="1"/>
          </p:cNvSpPr>
          <p:nvPr/>
        </p:nvSpPr>
        <p:spPr>
          <a:xfrm>
            <a:off x="10607674"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2C855165-8DCB-7BAC-962E-305FB8D0EAE3}"/>
              </a:ext>
            </a:extLst>
          </p:cNvPr>
          <p:cNvSpPr txBox="1"/>
          <p:nvPr/>
        </p:nvSpPr>
        <p:spPr>
          <a:xfrm>
            <a:off x="227039" y="1702394"/>
            <a:ext cx="220312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Baseline simulation </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16" name="TextBox 15">
            <a:extLst>
              <a:ext uri="{FF2B5EF4-FFF2-40B4-BE49-F238E27FC236}">
                <a16:creationId xmlns:a16="http://schemas.microsoft.com/office/drawing/2014/main" id="{782680E8-B0FD-9451-4F46-36425E71CF1C}"/>
              </a:ext>
            </a:extLst>
          </p:cNvPr>
          <p:cNvSpPr txBox="1"/>
          <p:nvPr/>
        </p:nvSpPr>
        <p:spPr>
          <a:xfrm>
            <a:off x="3270175" y="1271506"/>
            <a:ext cx="2460988"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Alternative simulation: Zero out child support</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18" name="TextBox 17">
            <a:extLst>
              <a:ext uri="{FF2B5EF4-FFF2-40B4-BE49-F238E27FC236}">
                <a16:creationId xmlns:a16="http://schemas.microsoft.com/office/drawing/2014/main" id="{D92E4FCA-C664-C205-AF8A-35DCDDC047FA}"/>
              </a:ext>
            </a:extLst>
          </p:cNvPr>
          <p:cNvSpPr txBox="1"/>
          <p:nvPr/>
        </p:nvSpPr>
        <p:spPr>
          <a:xfrm>
            <a:off x="6589771" y="1486950"/>
            <a:ext cx="2203122"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Sum results for all households</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19" name="TextBox 18">
            <a:extLst>
              <a:ext uri="{FF2B5EF4-FFF2-40B4-BE49-F238E27FC236}">
                <a16:creationId xmlns:a16="http://schemas.microsoft.com/office/drawing/2014/main" id="{00C50585-1A8C-942B-151F-24ABFCD80F75}"/>
              </a:ext>
            </a:extLst>
          </p:cNvPr>
          <p:cNvSpPr txBox="1"/>
          <p:nvPr/>
        </p:nvSpPr>
        <p:spPr>
          <a:xfrm>
            <a:off x="9761839" y="1271506"/>
            <a:ext cx="2203122"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Calculate cost avoidance ratio</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Tree>
    <p:extLst>
      <p:ext uri="{BB962C8B-B14F-4D97-AF65-F5344CB8AC3E}">
        <p14:creationId xmlns:p14="http://schemas.microsoft.com/office/powerpoint/2010/main" val="230785105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83F89-FD65-E9A7-3B6E-F5C20F1ACE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43C8DA-3100-413C-5005-9260F6EAF52F}"/>
              </a:ext>
            </a:extLst>
          </p:cNvPr>
          <p:cNvSpPr>
            <a:spLocks noGrp="1"/>
          </p:cNvSpPr>
          <p:nvPr>
            <p:ph type="title"/>
          </p:nvPr>
        </p:nvSpPr>
        <p:spPr/>
        <p:txBody>
          <a:bodyPr>
            <a:normAutofit/>
          </a:bodyPr>
          <a:lstStyle/>
          <a:p>
            <a:r>
              <a:rPr lang="en-US" sz="3200" dirty="0"/>
              <a:t>Calculate the Cost Avoidance Ratio</a:t>
            </a:r>
          </a:p>
        </p:txBody>
      </p:sp>
      <p:cxnSp>
        <p:nvCxnSpPr>
          <p:cNvPr id="9" name="Straight Connector 8">
            <a:extLst>
              <a:ext uri="{FF2B5EF4-FFF2-40B4-BE49-F238E27FC236}">
                <a16:creationId xmlns:a16="http://schemas.microsoft.com/office/drawing/2014/main" id="{7D6C1B30-1C6D-2700-20AD-2042D7ACC716}"/>
              </a:ext>
            </a:extLst>
          </p:cNvPr>
          <p:cNvCxnSpPr/>
          <p:nvPr/>
        </p:nvCxnSpPr>
        <p:spPr>
          <a:xfrm>
            <a:off x="609600" y="3447727"/>
            <a:ext cx="109728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409D56A2-AC7E-094C-2C93-69C2E38A9A91}"/>
              </a:ext>
            </a:extLst>
          </p:cNvPr>
          <p:cNvSpPr>
            <a:spLocks noChangeAspect="1"/>
          </p:cNvSpPr>
          <p:nvPr/>
        </p:nvSpPr>
        <p:spPr>
          <a:xfrm>
            <a:off x="1035686"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Oval 10">
            <a:extLst>
              <a:ext uri="{FF2B5EF4-FFF2-40B4-BE49-F238E27FC236}">
                <a16:creationId xmlns:a16="http://schemas.microsoft.com/office/drawing/2014/main" id="{5FFACC5D-8BEF-27C2-A225-CD0B623D2E53}"/>
              </a:ext>
            </a:extLst>
          </p:cNvPr>
          <p:cNvSpPr>
            <a:spLocks noChangeAspect="1"/>
          </p:cNvSpPr>
          <p:nvPr/>
        </p:nvSpPr>
        <p:spPr>
          <a:xfrm>
            <a:off x="7417012"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0D836017-C6B1-F8C9-B596-6B335CA5FDC9}"/>
              </a:ext>
            </a:extLst>
          </p:cNvPr>
          <p:cNvSpPr>
            <a:spLocks noChangeAspect="1"/>
          </p:cNvSpPr>
          <p:nvPr/>
        </p:nvSpPr>
        <p:spPr>
          <a:xfrm>
            <a:off x="4226349"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Oval 12">
            <a:extLst>
              <a:ext uri="{FF2B5EF4-FFF2-40B4-BE49-F238E27FC236}">
                <a16:creationId xmlns:a16="http://schemas.microsoft.com/office/drawing/2014/main" id="{C716DBAA-801D-DFEE-E90B-743B720AC0F6}"/>
              </a:ext>
            </a:extLst>
          </p:cNvPr>
          <p:cNvSpPr>
            <a:spLocks noChangeAspect="1"/>
          </p:cNvSpPr>
          <p:nvPr/>
        </p:nvSpPr>
        <p:spPr>
          <a:xfrm>
            <a:off x="10607674"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03D451B5-4BF1-801C-C397-3745C596268E}"/>
              </a:ext>
            </a:extLst>
          </p:cNvPr>
          <p:cNvSpPr txBox="1"/>
          <p:nvPr/>
        </p:nvSpPr>
        <p:spPr>
          <a:xfrm>
            <a:off x="227039" y="1702394"/>
            <a:ext cx="220312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69CEC"/>
                </a:solidFill>
                <a:effectLst/>
                <a:uLnTx/>
                <a:uFillTx/>
                <a:latin typeface="Lato" panose="020F0502020204030203" pitchFamily="34" charset="77"/>
                <a:ea typeface="+mn-ea"/>
                <a:cs typeface="+mn-cs"/>
              </a:rPr>
              <a:t>Baseline simulation </a:t>
            </a:r>
            <a:endParaRPr kumimoji="0" lang="en-US" sz="2800" b="1" i="0" u="none" strike="noStrike" kern="1200" cap="none" spc="0" normalizeH="0" baseline="0" noProof="0" dirty="0">
              <a:ln>
                <a:noFill/>
              </a:ln>
              <a:solidFill>
                <a:srgbClr val="169CEC"/>
              </a:solidFill>
              <a:effectLst/>
              <a:uLnTx/>
              <a:uFillTx/>
              <a:latin typeface="Arial"/>
              <a:ea typeface="+mn-ea"/>
              <a:cs typeface="+mn-cs"/>
            </a:endParaRPr>
          </a:p>
        </p:txBody>
      </p:sp>
      <p:sp>
        <p:nvSpPr>
          <p:cNvPr id="16" name="TextBox 15">
            <a:extLst>
              <a:ext uri="{FF2B5EF4-FFF2-40B4-BE49-F238E27FC236}">
                <a16:creationId xmlns:a16="http://schemas.microsoft.com/office/drawing/2014/main" id="{6710776C-BDDE-7FC4-83AB-FBD7A523F008}"/>
              </a:ext>
            </a:extLst>
          </p:cNvPr>
          <p:cNvSpPr txBox="1"/>
          <p:nvPr/>
        </p:nvSpPr>
        <p:spPr>
          <a:xfrm>
            <a:off x="3270175" y="1271506"/>
            <a:ext cx="2460988"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Alternative simulation: Zero out child support</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17" name="TextBox 16">
            <a:extLst>
              <a:ext uri="{FF2B5EF4-FFF2-40B4-BE49-F238E27FC236}">
                <a16:creationId xmlns:a16="http://schemas.microsoft.com/office/drawing/2014/main" id="{13CFAAE7-8777-F7E6-969F-5A9A1283FC3E}"/>
              </a:ext>
            </a:extLst>
          </p:cNvPr>
          <p:cNvSpPr txBox="1"/>
          <p:nvPr/>
        </p:nvSpPr>
        <p:spPr>
          <a:xfrm>
            <a:off x="375518" y="3885012"/>
            <a:ext cx="4072496" cy="193899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169CEC"/>
              </a:buClr>
              <a:buSzTx/>
              <a:buFont typeface="Wingdings" pitchFamily="2" charset="2"/>
              <a:buChar char="§"/>
              <a:tabLst/>
              <a:defRPr/>
            </a:pPr>
            <a:r>
              <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Calculate each household’s eligibility and benefits.</a:t>
            </a:r>
          </a:p>
          <a:p>
            <a:pPr marL="285750" marR="0" lvl="0" indent="-285750" algn="l" defTabSz="914400" rtl="0" eaLnBrk="1" fontAlgn="auto" latinLnBrk="0" hangingPunct="1">
              <a:lnSpc>
                <a:spcPct val="100000"/>
              </a:lnSpc>
              <a:spcBef>
                <a:spcPts val="0"/>
              </a:spcBef>
              <a:spcAft>
                <a:spcPts val="0"/>
              </a:spcAft>
              <a:buClr>
                <a:srgbClr val="169CEC"/>
              </a:buClr>
              <a:buSzTx/>
              <a:buFont typeface="Wingdings" pitchFamily="2" charset="2"/>
              <a:buChar char="§"/>
              <a:tabLst/>
              <a:defRPr/>
            </a:pPr>
            <a:r>
              <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Count child support according to the rules of each benefit program.</a:t>
            </a:r>
          </a:p>
        </p:txBody>
      </p:sp>
      <p:sp>
        <p:nvSpPr>
          <p:cNvPr id="18" name="TextBox 17">
            <a:extLst>
              <a:ext uri="{FF2B5EF4-FFF2-40B4-BE49-F238E27FC236}">
                <a16:creationId xmlns:a16="http://schemas.microsoft.com/office/drawing/2014/main" id="{1B686862-212D-2BB1-678B-0D2C784EB529}"/>
              </a:ext>
            </a:extLst>
          </p:cNvPr>
          <p:cNvSpPr txBox="1"/>
          <p:nvPr/>
        </p:nvSpPr>
        <p:spPr>
          <a:xfrm>
            <a:off x="6589771" y="1486950"/>
            <a:ext cx="2203122"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Sum results for all households</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3" name="TextBox 2">
            <a:extLst>
              <a:ext uri="{FF2B5EF4-FFF2-40B4-BE49-F238E27FC236}">
                <a16:creationId xmlns:a16="http://schemas.microsoft.com/office/drawing/2014/main" id="{CAB32AF6-F7E1-C7DF-7355-8DAE4E44E90A}"/>
              </a:ext>
            </a:extLst>
          </p:cNvPr>
          <p:cNvSpPr txBox="1"/>
          <p:nvPr/>
        </p:nvSpPr>
        <p:spPr>
          <a:xfrm>
            <a:off x="9761839" y="1271506"/>
            <a:ext cx="2203122"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Calculate cost avoidance ratio</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Tree>
    <p:extLst>
      <p:ext uri="{BB962C8B-B14F-4D97-AF65-F5344CB8AC3E}">
        <p14:creationId xmlns:p14="http://schemas.microsoft.com/office/powerpoint/2010/main" val="379633452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1104C-2AA8-0989-1CE6-7AE215F491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07614-D48A-56BA-2183-A95B038D4FF7}"/>
              </a:ext>
            </a:extLst>
          </p:cNvPr>
          <p:cNvSpPr>
            <a:spLocks noGrp="1"/>
          </p:cNvSpPr>
          <p:nvPr>
            <p:ph type="title"/>
          </p:nvPr>
        </p:nvSpPr>
        <p:spPr/>
        <p:txBody>
          <a:bodyPr>
            <a:normAutofit/>
          </a:bodyPr>
          <a:lstStyle/>
          <a:p>
            <a:r>
              <a:rPr lang="en-US" sz="3200" dirty="0"/>
              <a:t>Calculate the Cost Avoidance Ratio</a:t>
            </a:r>
          </a:p>
        </p:txBody>
      </p:sp>
      <p:sp>
        <p:nvSpPr>
          <p:cNvPr id="8" name="TextBox 7">
            <a:extLst>
              <a:ext uri="{FF2B5EF4-FFF2-40B4-BE49-F238E27FC236}">
                <a16:creationId xmlns:a16="http://schemas.microsoft.com/office/drawing/2014/main" id="{1AFAB901-F0FA-7CA5-A9CE-861AD5F8A3E2}"/>
              </a:ext>
            </a:extLst>
          </p:cNvPr>
          <p:cNvSpPr txBox="1"/>
          <p:nvPr/>
        </p:nvSpPr>
        <p:spPr>
          <a:xfrm>
            <a:off x="3224651" y="3885012"/>
            <a:ext cx="2726698" cy="193899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169CEC"/>
              </a:buClr>
              <a:buSzTx/>
              <a:buFont typeface="Wingdings" pitchFamily="2" charset="2"/>
              <a:buChar char="§"/>
              <a:tabLst/>
              <a:defRPr/>
            </a:pPr>
            <a:r>
              <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Calculate each household’s eligibility and benefits </a:t>
            </a:r>
            <a:r>
              <a:rPr kumimoji="0" lang="en-US" sz="24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without </a:t>
            </a:r>
            <a:r>
              <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child support.</a:t>
            </a:r>
          </a:p>
        </p:txBody>
      </p:sp>
      <p:cxnSp>
        <p:nvCxnSpPr>
          <p:cNvPr id="9" name="Straight Connector 8">
            <a:extLst>
              <a:ext uri="{FF2B5EF4-FFF2-40B4-BE49-F238E27FC236}">
                <a16:creationId xmlns:a16="http://schemas.microsoft.com/office/drawing/2014/main" id="{59B48265-C2A1-283A-6FBF-AB983D806785}"/>
              </a:ext>
            </a:extLst>
          </p:cNvPr>
          <p:cNvCxnSpPr/>
          <p:nvPr/>
        </p:nvCxnSpPr>
        <p:spPr>
          <a:xfrm>
            <a:off x="609600" y="3447727"/>
            <a:ext cx="109728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BF3295AD-FFED-9FE3-AE61-5A74B5CC8613}"/>
              </a:ext>
            </a:extLst>
          </p:cNvPr>
          <p:cNvSpPr>
            <a:spLocks noChangeAspect="1"/>
          </p:cNvSpPr>
          <p:nvPr/>
        </p:nvSpPr>
        <p:spPr>
          <a:xfrm>
            <a:off x="1035686"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Oval 10">
            <a:extLst>
              <a:ext uri="{FF2B5EF4-FFF2-40B4-BE49-F238E27FC236}">
                <a16:creationId xmlns:a16="http://schemas.microsoft.com/office/drawing/2014/main" id="{2030F267-7979-A109-4DD6-1CC675AFB4AA}"/>
              </a:ext>
            </a:extLst>
          </p:cNvPr>
          <p:cNvSpPr>
            <a:spLocks noChangeAspect="1"/>
          </p:cNvSpPr>
          <p:nvPr/>
        </p:nvSpPr>
        <p:spPr>
          <a:xfrm>
            <a:off x="7417012"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38F80DAF-47F5-830A-3071-28A85674C7EE}"/>
              </a:ext>
            </a:extLst>
          </p:cNvPr>
          <p:cNvSpPr>
            <a:spLocks noChangeAspect="1"/>
          </p:cNvSpPr>
          <p:nvPr/>
        </p:nvSpPr>
        <p:spPr>
          <a:xfrm>
            <a:off x="4226349"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Oval 12">
            <a:extLst>
              <a:ext uri="{FF2B5EF4-FFF2-40B4-BE49-F238E27FC236}">
                <a16:creationId xmlns:a16="http://schemas.microsoft.com/office/drawing/2014/main" id="{CB6B0AFF-FBDD-8830-E59E-37F5A22AD757}"/>
              </a:ext>
            </a:extLst>
          </p:cNvPr>
          <p:cNvSpPr>
            <a:spLocks noChangeAspect="1"/>
          </p:cNvSpPr>
          <p:nvPr/>
        </p:nvSpPr>
        <p:spPr>
          <a:xfrm>
            <a:off x="10607674"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FE02B5AD-FF11-10F5-6C1E-1454509BA1A6}"/>
              </a:ext>
            </a:extLst>
          </p:cNvPr>
          <p:cNvSpPr txBox="1"/>
          <p:nvPr/>
        </p:nvSpPr>
        <p:spPr>
          <a:xfrm>
            <a:off x="227039" y="1702394"/>
            <a:ext cx="220312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Baseline simulation </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16" name="TextBox 15">
            <a:extLst>
              <a:ext uri="{FF2B5EF4-FFF2-40B4-BE49-F238E27FC236}">
                <a16:creationId xmlns:a16="http://schemas.microsoft.com/office/drawing/2014/main" id="{BD78A512-6E62-8104-DA2D-D9D189F485D1}"/>
              </a:ext>
            </a:extLst>
          </p:cNvPr>
          <p:cNvSpPr txBox="1"/>
          <p:nvPr/>
        </p:nvSpPr>
        <p:spPr>
          <a:xfrm>
            <a:off x="3270175" y="1271506"/>
            <a:ext cx="2460988"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69CEC"/>
                </a:solidFill>
                <a:effectLst/>
                <a:uLnTx/>
                <a:uFillTx/>
                <a:latin typeface="Lato" panose="020F0502020204030203" pitchFamily="34" charset="77"/>
                <a:ea typeface="+mn-ea"/>
                <a:cs typeface="+mn-cs"/>
              </a:rPr>
              <a:t>Alternative simulation: Zero out child support</a:t>
            </a:r>
            <a:endParaRPr kumimoji="0" lang="en-US" sz="2800" b="1" i="0" u="none" strike="noStrike" kern="1200" cap="none" spc="0" normalizeH="0" baseline="0" noProof="0" dirty="0">
              <a:ln>
                <a:noFill/>
              </a:ln>
              <a:solidFill>
                <a:srgbClr val="169CEC"/>
              </a:solidFill>
              <a:effectLst/>
              <a:uLnTx/>
              <a:uFillTx/>
              <a:latin typeface="Arial"/>
              <a:ea typeface="+mn-ea"/>
              <a:cs typeface="+mn-cs"/>
            </a:endParaRPr>
          </a:p>
        </p:txBody>
      </p:sp>
      <p:sp>
        <p:nvSpPr>
          <p:cNvPr id="18" name="TextBox 17">
            <a:extLst>
              <a:ext uri="{FF2B5EF4-FFF2-40B4-BE49-F238E27FC236}">
                <a16:creationId xmlns:a16="http://schemas.microsoft.com/office/drawing/2014/main" id="{9767F60D-7247-3398-47BE-40BE13A5C944}"/>
              </a:ext>
            </a:extLst>
          </p:cNvPr>
          <p:cNvSpPr txBox="1"/>
          <p:nvPr/>
        </p:nvSpPr>
        <p:spPr>
          <a:xfrm>
            <a:off x="6589771" y="1486950"/>
            <a:ext cx="2203122"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Sum results for all households</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3" name="TextBox 2">
            <a:extLst>
              <a:ext uri="{FF2B5EF4-FFF2-40B4-BE49-F238E27FC236}">
                <a16:creationId xmlns:a16="http://schemas.microsoft.com/office/drawing/2014/main" id="{5BDC8383-03EF-4D2E-F90C-8B13A1EB9BDF}"/>
              </a:ext>
            </a:extLst>
          </p:cNvPr>
          <p:cNvSpPr txBox="1"/>
          <p:nvPr/>
        </p:nvSpPr>
        <p:spPr>
          <a:xfrm>
            <a:off x="9761839" y="1271506"/>
            <a:ext cx="2203122"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Calculate cost avoidance ratio</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Tree>
    <p:extLst>
      <p:ext uri="{BB962C8B-B14F-4D97-AF65-F5344CB8AC3E}">
        <p14:creationId xmlns:p14="http://schemas.microsoft.com/office/powerpoint/2010/main" val="102276428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2589-F3A2-ED4A-5C3B-8277CF5B55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3B51A9-BEC6-453A-03B0-85128BFE6958}"/>
              </a:ext>
            </a:extLst>
          </p:cNvPr>
          <p:cNvSpPr>
            <a:spLocks noGrp="1"/>
          </p:cNvSpPr>
          <p:nvPr>
            <p:ph type="title"/>
          </p:nvPr>
        </p:nvSpPr>
        <p:spPr/>
        <p:txBody>
          <a:bodyPr>
            <a:normAutofit/>
          </a:bodyPr>
          <a:lstStyle/>
          <a:p>
            <a:r>
              <a:rPr lang="en-US" sz="3200" dirty="0"/>
              <a:t>Calculate the Cost Avoidance Ratio</a:t>
            </a:r>
          </a:p>
        </p:txBody>
      </p:sp>
      <p:cxnSp>
        <p:nvCxnSpPr>
          <p:cNvPr id="9" name="Straight Connector 8">
            <a:extLst>
              <a:ext uri="{FF2B5EF4-FFF2-40B4-BE49-F238E27FC236}">
                <a16:creationId xmlns:a16="http://schemas.microsoft.com/office/drawing/2014/main" id="{90EEB7D1-4397-07BB-28DB-C470891402C3}"/>
              </a:ext>
            </a:extLst>
          </p:cNvPr>
          <p:cNvCxnSpPr/>
          <p:nvPr/>
        </p:nvCxnSpPr>
        <p:spPr>
          <a:xfrm>
            <a:off x="609600" y="3447727"/>
            <a:ext cx="109728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90C6C4EE-B0A5-7D30-A638-0D1E4127BFBF}"/>
              </a:ext>
            </a:extLst>
          </p:cNvPr>
          <p:cNvSpPr>
            <a:spLocks noChangeAspect="1"/>
          </p:cNvSpPr>
          <p:nvPr/>
        </p:nvSpPr>
        <p:spPr>
          <a:xfrm>
            <a:off x="1035686"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Oval 10">
            <a:extLst>
              <a:ext uri="{FF2B5EF4-FFF2-40B4-BE49-F238E27FC236}">
                <a16:creationId xmlns:a16="http://schemas.microsoft.com/office/drawing/2014/main" id="{4A4C4313-A6CF-9C67-69CD-C56685A9B4D1}"/>
              </a:ext>
            </a:extLst>
          </p:cNvPr>
          <p:cNvSpPr>
            <a:spLocks noChangeAspect="1"/>
          </p:cNvSpPr>
          <p:nvPr/>
        </p:nvSpPr>
        <p:spPr>
          <a:xfrm>
            <a:off x="7417012"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8B129366-388F-00ED-A6FE-A00ABF12802E}"/>
              </a:ext>
            </a:extLst>
          </p:cNvPr>
          <p:cNvSpPr>
            <a:spLocks noChangeAspect="1"/>
          </p:cNvSpPr>
          <p:nvPr/>
        </p:nvSpPr>
        <p:spPr>
          <a:xfrm>
            <a:off x="4226349"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Oval 12">
            <a:extLst>
              <a:ext uri="{FF2B5EF4-FFF2-40B4-BE49-F238E27FC236}">
                <a16:creationId xmlns:a16="http://schemas.microsoft.com/office/drawing/2014/main" id="{E052073A-C315-CA74-C610-5FA7DAA6E30C}"/>
              </a:ext>
            </a:extLst>
          </p:cNvPr>
          <p:cNvSpPr>
            <a:spLocks noChangeAspect="1"/>
          </p:cNvSpPr>
          <p:nvPr/>
        </p:nvSpPr>
        <p:spPr>
          <a:xfrm>
            <a:off x="10607674"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00010A36-C90A-6641-052E-B67D36C3FF60}"/>
              </a:ext>
            </a:extLst>
          </p:cNvPr>
          <p:cNvSpPr txBox="1"/>
          <p:nvPr/>
        </p:nvSpPr>
        <p:spPr>
          <a:xfrm>
            <a:off x="227039" y="1702394"/>
            <a:ext cx="220312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Baseline simulation </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16" name="TextBox 15">
            <a:extLst>
              <a:ext uri="{FF2B5EF4-FFF2-40B4-BE49-F238E27FC236}">
                <a16:creationId xmlns:a16="http://schemas.microsoft.com/office/drawing/2014/main" id="{AEBF5C45-70A7-F0AD-6D0E-1E42225997FE}"/>
              </a:ext>
            </a:extLst>
          </p:cNvPr>
          <p:cNvSpPr txBox="1"/>
          <p:nvPr/>
        </p:nvSpPr>
        <p:spPr>
          <a:xfrm>
            <a:off x="3270175" y="1271506"/>
            <a:ext cx="2460988"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Alternative simulation: Zero out child support</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18" name="TextBox 17">
            <a:extLst>
              <a:ext uri="{FF2B5EF4-FFF2-40B4-BE49-F238E27FC236}">
                <a16:creationId xmlns:a16="http://schemas.microsoft.com/office/drawing/2014/main" id="{CE13BC29-599D-A21B-7A9C-6B8315AAF50C}"/>
              </a:ext>
            </a:extLst>
          </p:cNvPr>
          <p:cNvSpPr txBox="1"/>
          <p:nvPr/>
        </p:nvSpPr>
        <p:spPr>
          <a:xfrm>
            <a:off x="6589771" y="1486950"/>
            <a:ext cx="2203122"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69CEC"/>
                </a:solidFill>
                <a:effectLst/>
                <a:uLnTx/>
                <a:uFillTx/>
                <a:latin typeface="Lato" panose="020F0502020204030203" pitchFamily="34" charset="77"/>
                <a:ea typeface="+mn-ea"/>
                <a:cs typeface="+mn-cs"/>
              </a:rPr>
              <a:t>Sum results for all households</a:t>
            </a:r>
            <a:endParaRPr kumimoji="0" lang="en-US" sz="2800" b="1" i="0" u="none" strike="noStrike" kern="1200" cap="none" spc="0" normalizeH="0" baseline="0" noProof="0" dirty="0">
              <a:ln>
                <a:noFill/>
              </a:ln>
              <a:solidFill>
                <a:srgbClr val="169CEC"/>
              </a:solidFill>
              <a:effectLst/>
              <a:uLnTx/>
              <a:uFillTx/>
              <a:latin typeface="Arial"/>
              <a:ea typeface="+mn-ea"/>
              <a:cs typeface="+mn-cs"/>
            </a:endParaRPr>
          </a:p>
        </p:txBody>
      </p:sp>
      <p:sp>
        <p:nvSpPr>
          <p:cNvPr id="3" name="TextBox 2">
            <a:extLst>
              <a:ext uri="{FF2B5EF4-FFF2-40B4-BE49-F238E27FC236}">
                <a16:creationId xmlns:a16="http://schemas.microsoft.com/office/drawing/2014/main" id="{802957C2-E59E-8527-8050-5B576CE0B699}"/>
              </a:ext>
            </a:extLst>
          </p:cNvPr>
          <p:cNvSpPr txBox="1"/>
          <p:nvPr/>
        </p:nvSpPr>
        <p:spPr>
          <a:xfrm>
            <a:off x="9761839" y="1271506"/>
            <a:ext cx="2203122"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Calculate cost avoidance ratio</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Tree>
    <p:extLst>
      <p:ext uri="{BB962C8B-B14F-4D97-AF65-F5344CB8AC3E}">
        <p14:creationId xmlns:p14="http://schemas.microsoft.com/office/powerpoint/2010/main" val="412698726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93112-39DF-5A02-6CF6-E8819142D2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AFE11-44E8-8046-B757-434D873716E5}"/>
              </a:ext>
            </a:extLst>
          </p:cNvPr>
          <p:cNvSpPr>
            <a:spLocks noGrp="1"/>
          </p:cNvSpPr>
          <p:nvPr>
            <p:ph type="title"/>
          </p:nvPr>
        </p:nvSpPr>
        <p:spPr/>
        <p:txBody>
          <a:bodyPr>
            <a:normAutofit/>
          </a:bodyPr>
          <a:lstStyle/>
          <a:p>
            <a:r>
              <a:rPr lang="en-US" sz="3200" dirty="0"/>
              <a:t>Calculate the Cost Avoidance Ratio</a:t>
            </a:r>
          </a:p>
        </p:txBody>
      </p:sp>
      <p:cxnSp>
        <p:nvCxnSpPr>
          <p:cNvPr id="9" name="Straight Connector 8">
            <a:extLst>
              <a:ext uri="{FF2B5EF4-FFF2-40B4-BE49-F238E27FC236}">
                <a16:creationId xmlns:a16="http://schemas.microsoft.com/office/drawing/2014/main" id="{E8A079FB-5D77-58DF-A26D-132E9784BC5C}"/>
              </a:ext>
            </a:extLst>
          </p:cNvPr>
          <p:cNvCxnSpPr/>
          <p:nvPr/>
        </p:nvCxnSpPr>
        <p:spPr>
          <a:xfrm>
            <a:off x="609600" y="3447727"/>
            <a:ext cx="109728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A590F9A-F186-A6BB-999D-C95E84CD41E1}"/>
              </a:ext>
            </a:extLst>
          </p:cNvPr>
          <p:cNvSpPr>
            <a:spLocks noChangeAspect="1"/>
          </p:cNvSpPr>
          <p:nvPr/>
        </p:nvSpPr>
        <p:spPr>
          <a:xfrm>
            <a:off x="1035686"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Oval 10">
            <a:extLst>
              <a:ext uri="{FF2B5EF4-FFF2-40B4-BE49-F238E27FC236}">
                <a16:creationId xmlns:a16="http://schemas.microsoft.com/office/drawing/2014/main" id="{7193ABD7-B1DC-6100-75C8-5CB98EFF34C2}"/>
              </a:ext>
            </a:extLst>
          </p:cNvPr>
          <p:cNvSpPr>
            <a:spLocks noChangeAspect="1"/>
          </p:cNvSpPr>
          <p:nvPr/>
        </p:nvSpPr>
        <p:spPr>
          <a:xfrm>
            <a:off x="7417012"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F1BFC24B-3C1D-8F94-CEE9-9010DEB869D3}"/>
              </a:ext>
            </a:extLst>
          </p:cNvPr>
          <p:cNvSpPr>
            <a:spLocks noChangeAspect="1"/>
          </p:cNvSpPr>
          <p:nvPr/>
        </p:nvSpPr>
        <p:spPr>
          <a:xfrm>
            <a:off x="4226349"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Oval 12">
            <a:extLst>
              <a:ext uri="{FF2B5EF4-FFF2-40B4-BE49-F238E27FC236}">
                <a16:creationId xmlns:a16="http://schemas.microsoft.com/office/drawing/2014/main" id="{BB7A9BEC-0B91-66B2-1AAA-79E4222244C6}"/>
              </a:ext>
            </a:extLst>
          </p:cNvPr>
          <p:cNvSpPr>
            <a:spLocks noChangeAspect="1"/>
          </p:cNvSpPr>
          <p:nvPr/>
        </p:nvSpPr>
        <p:spPr>
          <a:xfrm>
            <a:off x="10607674" y="3183251"/>
            <a:ext cx="548640" cy="548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638A826D-7982-5E9E-1ACF-D89F6826950B}"/>
              </a:ext>
            </a:extLst>
          </p:cNvPr>
          <p:cNvSpPr txBox="1"/>
          <p:nvPr/>
        </p:nvSpPr>
        <p:spPr>
          <a:xfrm>
            <a:off x="227039" y="1702394"/>
            <a:ext cx="220312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Baseline simulation </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16" name="TextBox 15">
            <a:extLst>
              <a:ext uri="{FF2B5EF4-FFF2-40B4-BE49-F238E27FC236}">
                <a16:creationId xmlns:a16="http://schemas.microsoft.com/office/drawing/2014/main" id="{A46F2E6B-0663-DD52-4A8F-5B8B27770515}"/>
              </a:ext>
            </a:extLst>
          </p:cNvPr>
          <p:cNvSpPr txBox="1"/>
          <p:nvPr/>
        </p:nvSpPr>
        <p:spPr>
          <a:xfrm>
            <a:off x="3270175" y="1271506"/>
            <a:ext cx="2460988"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Alternative simulation: Zero out child support</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18" name="TextBox 17">
            <a:extLst>
              <a:ext uri="{FF2B5EF4-FFF2-40B4-BE49-F238E27FC236}">
                <a16:creationId xmlns:a16="http://schemas.microsoft.com/office/drawing/2014/main" id="{1A7A0807-894C-96B3-169D-15270C5BD4CF}"/>
              </a:ext>
            </a:extLst>
          </p:cNvPr>
          <p:cNvSpPr txBox="1"/>
          <p:nvPr/>
        </p:nvSpPr>
        <p:spPr>
          <a:xfrm>
            <a:off x="6589771" y="1486950"/>
            <a:ext cx="2203122"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Sum results for all households</a:t>
            </a:r>
            <a:endParaRPr kumimoji="0" lang="en-US" sz="2800" b="1" i="0" u="none" strike="noStrike" kern="1200" cap="none" spc="0" normalizeH="0" baseline="0" noProof="0" dirty="0">
              <a:ln>
                <a:noFill/>
              </a:ln>
              <a:solidFill>
                <a:srgbClr val="494546"/>
              </a:solidFill>
              <a:effectLst/>
              <a:uLnTx/>
              <a:uFillTx/>
              <a:latin typeface="Arial"/>
              <a:ea typeface="+mn-ea"/>
              <a:cs typeface="+mn-cs"/>
            </a:endParaRPr>
          </a:p>
        </p:txBody>
      </p:sp>
      <p:sp>
        <p:nvSpPr>
          <p:cNvPr id="20" name="TextBox 19">
            <a:extLst>
              <a:ext uri="{FF2B5EF4-FFF2-40B4-BE49-F238E27FC236}">
                <a16:creationId xmlns:a16="http://schemas.microsoft.com/office/drawing/2014/main" id="{31D2F50F-D00D-DE22-F72D-494204FEE71C}"/>
              </a:ext>
            </a:extLst>
          </p:cNvPr>
          <p:cNvSpPr txBox="1"/>
          <p:nvPr/>
        </p:nvSpPr>
        <p:spPr>
          <a:xfrm>
            <a:off x="6350696" y="3892174"/>
            <a:ext cx="60793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169CEC"/>
              </a:buClr>
              <a:buSzTx/>
              <a:buFontTx/>
              <a:buNone/>
              <a:tabLst/>
              <a:defRPr/>
            </a:pPr>
            <a:r>
              <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 (Alternative benefits – Baseline benefits)</a:t>
            </a:r>
          </a:p>
          <a:p>
            <a:pPr marL="236538" marR="0" lvl="0" indent="0" algn="ctr" defTabSz="914400" rtl="0" eaLnBrk="1" fontAlgn="auto" latinLnBrk="0" hangingPunct="1">
              <a:lnSpc>
                <a:spcPct val="100000"/>
              </a:lnSpc>
              <a:spcBef>
                <a:spcPts val="0"/>
              </a:spcBef>
              <a:spcAft>
                <a:spcPts val="0"/>
              </a:spcAft>
              <a:buClr>
                <a:srgbClr val="169CEC"/>
              </a:buClr>
              <a:buSzTx/>
              <a:buFontTx/>
              <a:buNone/>
              <a:tabLst/>
              <a:defRPr/>
            </a:pPr>
            <a:r>
              <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Child Support</a:t>
            </a:r>
          </a:p>
        </p:txBody>
      </p:sp>
      <p:sp>
        <p:nvSpPr>
          <p:cNvPr id="3" name="TextBox 2">
            <a:extLst>
              <a:ext uri="{FF2B5EF4-FFF2-40B4-BE49-F238E27FC236}">
                <a16:creationId xmlns:a16="http://schemas.microsoft.com/office/drawing/2014/main" id="{72D568FA-C298-1AC6-A7EF-0DF36240AB84}"/>
              </a:ext>
            </a:extLst>
          </p:cNvPr>
          <p:cNvSpPr txBox="1"/>
          <p:nvPr/>
        </p:nvSpPr>
        <p:spPr>
          <a:xfrm>
            <a:off x="9761839" y="1271506"/>
            <a:ext cx="2203122"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69CEC"/>
                </a:solidFill>
                <a:effectLst/>
                <a:uLnTx/>
                <a:uFillTx/>
                <a:latin typeface="Lato" panose="020F0502020204030203" pitchFamily="34" charset="77"/>
                <a:ea typeface="+mn-ea"/>
                <a:cs typeface="+mn-cs"/>
              </a:rPr>
              <a:t>Calculate cost avoidance ratio</a:t>
            </a:r>
            <a:endParaRPr kumimoji="0" lang="en-US" sz="2800" b="1" i="0" u="none" strike="noStrike" kern="1200" cap="none" spc="0" normalizeH="0" baseline="0" noProof="0" dirty="0">
              <a:ln>
                <a:noFill/>
              </a:ln>
              <a:solidFill>
                <a:srgbClr val="169CEC"/>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C0DAE6C9-8144-CFB5-7163-480201004111}"/>
              </a:ext>
            </a:extLst>
          </p:cNvPr>
          <p:cNvCxnSpPr/>
          <p:nvPr/>
        </p:nvCxnSpPr>
        <p:spPr>
          <a:xfrm>
            <a:off x="6602297" y="4308953"/>
            <a:ext cx="5486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7432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32F27-AC9A-C94D-0E83-12FB3D6D76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15ACEB-17FB-5172-570D-544B055365B7}"/>
              </a:ext>
            </a:extLst>
          </p:cNvPr>
          <p:cNvSpPr>
            <a:spLocks noGrp="1"/>
          </p:cNvSpPr>
          <p:nvPr>
            <p:ph type="title"/>
          </p:nvPr>
        </p:nvSpPr>
        <p:spPr/>
        <p:txBody>
          <a:bodyPr>
            <a:normAutofit/>
          </a:bodyPr>
          <a:lstStyle/>
          <a:p>
            <a:r>
              <a:rPr lang="en-US" sz="3200" dirty="0"/>
              <a:t>Data for this Study</a:t>
            </a:r>
          </a:p>
        </p:txBody>
      </p:sp>
      <p:sp>
        <p:nvSpPr>
          <p:cNvPr id="3" name="Content Placeholder 2">
            <a:extLst>
              <a:ext uri="{FF2B5EF4-FFF2-40B4-BE49-F238E27FC236}">
                <a16:creationId xmlns:a16="http://schemas.microsoft.com/office/drawing/2014/main" id="{20402B7E-7465-F3D3-4AD7-0B8A79D34A34}"/>
              </a:ext>
            </a:extLst>
          </p:cNvPr>
          <p:cNvSpPr>
            <a:spLocks noGrp="1"/>
          </p:cNvSpPr>
          <p:nvPr>
            <p:ph idx="1"/>
          </p:nvPr>
        </p:nvSpPr>
        <p:spPr/>
        <p:txBody>
          <a:bodyPr>
            <a:normAutofit/>
          </a:bodyPr>
          <a:lstStyle/>
          <a:p>
            <a:pPr marL="342900" indent="-342900"/>
            <a:r>
              <a:rPr lang="en-US" sz="2800" dirty="0">
                <a:latin typeface="Lato" panose="020F0502020204030203" pitchFamily="34" charset="77"/>
              </a:rPr>
              <a:t>We combine 5 years of data to build the sample size needed for state estimates.</a:t>
            </a:r>
          </a:p>
          <a:p>
            <a:pPr marL="342900" indent="-342900"/>
            <a:r>
              <a:rPr lang="en-US" sz="2800" dirty="0">
                <a:latin typeface="Lato" panose="020F0502020204030203" pitchFamily="34" charset="77"/>
              </a:rPr>
              <a:t>2016 to 2020 CPS ASEC, reflecting income and policies in        2015 to 2019</a:t>
            </a:r>
          </a:p>
          <a:p>
            <a:pPr marL="800100" lvl="1" indent="-342900"/>
            <a:r>
              <a:rPr lang="en-US" sz="2400" dirty="0">
                <a:latin typeface="Lato" panose="020F0502020204030203" pitchFamily="34" charset="77"/>
              </a:rPr>
              <a:t>Avoids years affected by the COVID-19 Pandemic</a:t>
            </a:r>
          </a:p>
          <a:p>
            <a:pPr marL="800100" lvl="1" indent="-342900"/>
            <a:r>
              <a:rPr lang="en-US" sz="2400" dirty="0">
                <a:latin typeface="Lato" panose="020F0502020204030203" pitchFamily="34" charset="77"/>
              </a:rPr>
              <a:t>We apply cost avoidance ratios to data from the OCSS FY 2023 Preliminary Data Report and Tables.</a:t>
            </a:r>
          </a:p>
          <a:p>
            <a:pPr marL="914400" indent="-457200"/>
            <a:endParaRPr lang="en-US" dirty="0">
              <a:latin typeface="Lato" panose="020F0502020204030203" pitchFamily="34" charset="77"/>
            </a:endParaRPr>
          </a:p>
          <a:p>
            <a:pPr lvl="1"/>
            <a:endParaRPr lang="en-US" dirty="0">
              <a:latin typeface="Lato" panose="020F0502020204030203" pitchFamily="34" charset="77"/>
            </a:endParaRPr>
          </a:p>
          <a:p>
            <a:pPr algn="r"/>
            <a:endParaRPr lang="en-US" dirty="0">
              <a:latin typeface="Lato" panose="020F0502020204030203" pitchFamily="34" charset="77"/>
            </a:endParaRPr>
          </a:p>
        </p:txBody>
      </p:sp>
    </p:spTree>
    <p:extLst>
      <p:ext uri="{BB962C8B-B14F-4D97-AF65-F5344CB8AC3E}">
        <p14:creationId xmlns:p14="http://schemas.microsoft.com/office/powerpoint/2010/main" val="344560154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12CB8F-60B3-40EF-B6E5-27F469808657}"/>
              </a:ext>
            </a:extLst>
          </p:cNvPr>
          <p:cNvSpPr>
            <a:spLocks noGrp="1"/>
          </p:cNvSpPr>
          <p:nvPr>
            <p:ph type="title"/>
          </p:nvPr>
        </p:nvSpPr>
        <p:spPr/>
        <p:txBody>
          <a:bodyPr>
            <a:normAutofit fontScale="90000"/>
          </a:bodyPr>
          <a:lstStyle/>
          <a:p>
            <a:pPr>
              <a:defRPr/>
            </a:pPr>
            <a:r>
              <a:rPr lang="en-US" sz="3600" dirty="0">
                <a:ea typeface="ＭＳ Ｐゴシック" charset="0"/>
              </a:rPr>
              <a:t>National Cost Avoidance Ratios, 2015-2019</a:t>
            </a:r>
            <a:br>
              <a:rPr lang="en-US" sz="3600" dirty="0">
                <a:ea typeface="ＭＳ Ｐゴシック" charset="0"/>
              </a:rPr>
            </a:br>
            <a:endParaRPr lang="en-US" sz="3600" dirty="0">
              <a:ea typeface="ＭＳ Ｐゴシック" charset="0"/>
            </a:endParaRPr>
          </a:p>
        </p:txBody>
      </p:sp>
      <p:sp>
        <p:nvSpPr>
          <p:cNvPr id="3" name="Rectangle 2">
            <a:extLst>
              <a:ext uri="{FF2B5EF4-FFF2-40B4-BE49-F238E27FC236}">
                <a16:creationId xmlns:a16="http://schemas.microsoft.com/office/drawing/2014/main" id="{656C9A32-9B5C-6C0B-071E-E89695383250}"/>
              </a:ext>
            </a:extLst>
          </p:cNvPr>
          <p:cNvSpPr/>
          <p:nvPr/>
        </p:nvSpPr>
        <p:spPr>
          <a:xfrm>
            <a:off x="609602" y="1625600"/>
            <a:ext cx="5400805"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D7C311A7-C29F-90DF-C656-AF4B38D8F14C}"/>
              </a:ext>
            </a:extLst>
          </p:cNvPr>
          <p:cNvSpPr/>
          <p:nvPr/>
        </p:nvSpPr>
        <p:spPr>
          <a:xfrm>
            <a:off x="609602" y="3200400"/>
            <a:ext cx="1588472"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Rectangle 6">
            <a:extLst>
              <a:ext uri="{FF2B5EF4-FFF2-40B4-BE49-F238E27FC236}">
                <a16:creationId xmlns:a16="http://schemas.microsoft.com/office/drawing/2014/main" id="{28102059-F1F0-AC04-6B48-92BFDAC71651}"/>
              </a:ext>
            </a:extLst>
          </p:cNvPr>
          <p:cNvSpPr/>
          <p:nvPr/>
        </p:nvSpPr>
        <p:spPr>
          <a:xfrm>
            <a:off x="609599" y="4775200"/>
            <a:ext cx="1008334"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FDC76F6E-3457-A365-B259-AF9F9A0834E6}"/>
              </a:ext>
            </a:extLst>
          </p:cNvPr>
          <p:cNvSpPr txBox="1"/>
          <p:nvPr/>
        </p:nvSpPr>
        <p:spPr>
          <a:xfrm>
            <a:off x="6071367" y="1497578"/>
            <a:ext cx="6073036" cy="1261884"/>
          </a:xfrm>
          <a:prstGeom prst="rect">
            <a:avLst/>
          </a:prstGeom>
          <a:noFill/>
        </p:spPr>
        <p:txBody>
          <a:bodyPr wrap="square">
            <a:spAutoFit/>
          </a:bodyPr>
          <a:lstStyle/>
          <a:p>
            <a:pPr marL="11113" marR="0" lvl="1" indent="0" algn="l"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Current assistance families</a:t>
            </a:r>
          </a:p>
          <a:p>
            <a:pPr marL="11113" marR="0" lvl="1" indent="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$1 of child support transferred to family = </a:t>
            </a:r>
            <a:r>
              <a:rPr kumimoji="0" lang="en-US" altLang="en-US" sz="2800" b="1" i="0" u="none" strike="noStrike" kern="1200" cap="none" spc="0" normalizeH="0" baseline="0" noProof="0" dirty="0">
                <a:ln>
                  <a:noFill/>
                </a:ln>
                <a:solidFill>
                  <a:srgbClr val="169CEC"/>
                </a:solidFill>
                <a:effectLst/>
                <a:uLnTx/>
                <a:uFillTx/>
                <a:latin typeface="Lato Regular" panose="020F0502020204030203" pitchFamily="34" charset="0"/>
                <a:ea typeface="+mn-ea"/>
                <a:cs typeface="Lato Regular" panose="020F0502020204030203" pitchFamily="34" charset="0"/>
              </a:rPr>
              <a:t>39.1 cents </a:t>
            </a:r>
            <a:r>
              <a:rPr kumimoji="0" lang="en-US" altLang="en-US" sz="2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avoided in other programs</a:t>
            </a:r>
          </a:p>
        </p:txBody>
      </p:sp>
      <p:sp>
        <p:nvSpPr>
          <p:cNvPr id="10" name="TextBox 9">
            <a:extLst>
              <a:ext uri="{FF2B5EF4-FFF2-40B4-BE49-F238E27FC236}">
                <a16:creationId xmlns:a16="http://schemas.microsoft.com/office/drawing/2014/main" id="{9446A5F9-4C5C-1BB2-A5CC-6C4A201BA413}"/>
              </a:ext>
            </a:extLst>
          </p:cNvPr>
          <p:cNvSpPr txBox="1"/>
          <p:nvPr/>
        </p:nvSpPr>
        <p:spPr>
          <a:xfrm>
            <a:off x="2259034" y="3072378"/>
            <a:ext cx="5400805" cy="1261884"/>
          </a:xfrm>
          <a:prstGeom prst="rect">
            <a:avLst/>
          </a:prstGeom>
          <a:noFill/>
        </p:spPr>
        <p:txBody>
          <a:bodyPr wrap="square">
            <a:spAutoFit/>
          </a:bodyPr>
          <a:lstStyle/>
          <a:p>
            <a:pPr marL="11113" marR="0" lvl="1" indent="0" algn="l"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Former and never assistance families</a:t>
            </a:r>
          </a:p>
          <a:p>
            <a:pPr marL="11113" marR="0" lvl="1" indent="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$1 of child support to family =       	  </a:t>
            </a:r>
            <a:r>
              <a:rPr kumimoji="0" lang="en-US" altLang="en-US" sz="2800" b="1" i="0" u="none" strike="noStrike" kern="1200" cap="none" spc="0" normalizeH="0" baseline="0" noProof="0" dirty="0">
                <a:ln>
                  <a:noFill/>
                </a:ln>
                <a:solidFill>
                  <a:srgbClr val="169CEC"/>
                </a:solidFill>
                <a:effectLst/>
                <a:uLnTx/>
                <a:uFillTx/>
                <a:latin typeface="Lato Regular" panose="020F0502020204030203" pitchFamily="34" charset="0"/>
                <a:ea typeface="+mn-ea"/>
                <a:cs typeface="Lato Regular" panose="020F0502020204030203" pitchFamily="34" charset="0"/>
              </a:rPr>
              <a:t>11.5 cents </a:t>
            </a:r>
            <a:r>
              <a:rPr kumimoji="0" lang="en-US" altLang="en-US" sz="2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avoided in other programs</a:t>
            </a:r>
          </a:p>
        </p:txBody>
      </p:sp>
      <p:sp>
        <p:nvSpPr>
          <p:cNvPr id="12" name="TextBox 11">
            <a:extLst>
              <a:ext uri="{FF2B5EF4-FFF2-40B4-BE49-F238E27FC236}">
                <a16:creationId xmlns:a16="http://schemas.microsoft.com/office/drawing/2014/main" id="{4AF7CFC0-0E60-6147-13F2-85C7BFFF4B56}"/>
              </a:ext>
            </a:extLst>
          </p:cNvPr>
          <p:cNvSpPr txBox="1"/>
          <p:nvPr/>
        </p:nvSpPr>
        <p:spPr>
          <a:xfrm>
            <a:off x="1678893" y="4647178"/>
            <a:ext cx="5163867" cy="1261884"/>
          </a:xfrm>
          <a:prstGeom prst="rect">
            <a:avLst/>
          </a:prstGeom>
          <a:noFill/>
        </p:spPr>
        <p:txBody>
          <a:bodyPr wrap="square">
            <a:spAutoFit/>
          </a:bodyPr>
          <a:lstStyle/>
          <a:p>
            <a:pPr marL="11113" marR="0" lvl="1" indent="0" algn="l"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Non-IV-D Families</a:t>
            </a:r>
          </a:p>
          <a:p>
            <a:pPr marL="11113" marR="0" lvl="1" indent="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$1 of child support to family =          </a:t>
            </a:r>
            <a:r>
              <a:rPr kumimoji="0" lang="en-US" altLang="en-US" sz="2800" b="1" i="0" u="none" strike="noStrike" kern="1200" cap="none" spc="0" normalizeH="0" baseline="0" noProof="0" dirty="0">
                <a:ln>
                  <a:noFill/>
                </a:ln>
                <a:solidFill>
                  <a:srgbClr val="169CEC"/>
                </a:solidFill>
                <a:effectLst/>
                <a:uLnTx/>
                <a:uFillTx/>
                <a:latin typeface="Lato Regular" panose="020F0502020204030203" pitchFamily="34" charset="0"/>
                <a:ea typeface="+mn-ea"/>
                <a:cs typeface="Lato Regular" panose="020F0502020204030203" pitchFamily="34" charset="0"/>
              </a:rPr>
              <a:t>7.3 cents</a:t>
            </a:r>
            <a:r>
              <a:rPr kumimoji="0" lang="en-US" altLang="en-US" sz="2800" b="0" i="0" u="none" strike="noStrike" kern="1200" cap="none" spc="0" normalizeH="0" baseline="0" noProof="0" dirty="0">
                <a:ln>
                  <a:noFill/>
                </a:ln>
                <a:solidFill>
                  <a:srgbClr val="169CEC"/>
                </a:solidFill>
                <a:effectLst/>
                <a:uLnTx/>
                <a:uFillTx/>
                <a:latin typeface="Lato Regular" panose="020F0502020204030203" pitchFamily="34" charset="0"/>
                <a:ea typeface="+mn-ea"/>
                <a:cs typeface="Lato Regular" panose="020F0502020204030203" pitchFamily="34" charset="0"/>
              </a:rPr>
              <a:t> </a:t>
            </a:r>
            <a:r>
              <a:rPr kumimoji="0" lang="en-US" altLang="en-US" sz="24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avoided in other programs</a:t>
            </a:r>
          </a:p>
        </p:txBody>
      </p:sp>
    </p:spTree>
    <p:extLst>
      <p:ext uri="{BB962C8B-B14F-4D97-AF65-F5344CB8AC3E}">
        <p14:creationId xmlns:p14="http://schemas.microsoft.com/office/powerpoint/2010/main" val="30651947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DB361-BB42-4FE3-507A-62892D7689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EA430F-027A-F833-995D-FD042CA156E9}"/>
              </a:ext>
            </a:extLst>
          </p:cNvPr>
          <p:cNvSpPr>
            <a:spLocks noGrp="1"/>
          </p:cNvSpPr>
          <p:nvPr>
            <p:ph type="title"/>
          </p:nvPr>
        </p:nvSpPr>
        <p:spPr>
          <a:xfrm>
            <a:off x="609601" y="533400"/>
            <a:ext cx="8231187" cy="1219200"/>
          </a:xfrm>
        </p:spPr>
        <p:txBody>
          <a:bodyPr>
            <a:normAutofit/>
          </a:bodyPr>
          <a:lstStyle/>
          <a:p>
            <a:r>
              <a:rPr lang="en-US" sz="3200" dirty="0"/>
              <a:t>Cost Avoidance Ratios, 2015-2019</a:t>
            </a:r>
            <a:br>
              <a:rPr lang="en-US" sz="3600" dirty="0"/>
            </a:br>
            <a:endParaRPr lang="en-US" sz="2400" dirty="0">
              <a:latin typeface="Lato" panose="020F0502020204030203" pitchFamily="34" charset="0"/>
            </a:endParaRPr>
          </a:p>
        </p:txBody>
      </p:sp>
      <p:graphicFrame>
        <p:nvGraphicFramePr>
          <p:cNvPr id="4" name="Table 4">
            <a:extLst>
              <a:ext uri="{FF2B5EF4-FFF2-40B4-BE49-F238E27FC236}">
                <a16:creationId xmlns:a16="http://schemas.microsoft.com/office/drawing/2014/main" id="{468D8C62-1326-560A-8D13-6BB9161C27D1}"/>
              </a:ext>
            </a:extLst>
          </p:cNvPr>
          <p:cNvGraphicFramePr>
            <a:graphicFrameLocks noGrp="1"/>
          </p:cNvGraphicFramePr>
          <p:nvPr>
            <p:ph idx="1"/>
          </p:nvPr>
        </p:nvGraphicFramePr>
        <p:xfrm>
          <a:off x="609600" y="1370767"/>
          <a:ext cx="9029700" cy="4766346"/>
        </p:xfrm>
        <a:graphic>
          <a:graphicData uri="http://schemas.openxmlformats.org/drawingml/2006/table">
            <a:tbl>
              <a:tblPr firstRow="1" bandRow="1">
                <a:tableStyleId>{5C22544A-7EE6-4342-B048-85BDC9FD1C3A}</a:tableStyleId>
              </a:tblPr>
              <a:tblGrid>
                <a:gridCol w="2000560">
                  <a:extLst>
                    <a:ext uri="{9D8B030D-6E8A-4147-A177-3AD203B41FA5}">
                      <a16:colId xmlns:a16="http://schemas.microsoft.com/office/drawing/2014/main" val="331819238"/>
                    </a:ext>
                  </a:extLst>
                </a:gridCol>
                <a:gridCol w="2087541">
                  <a:extLst>
                    <a:ext uri="{9D8B030D-6E8A-4147-A177-3AD203B41FA5}">
                      <a16:colId xmlns:a16="http://schemas.microsoft.com/office/drawing/2014/main" val="1609338948"/>
                    </a:ext>
                  </a:extLst>
                </a:gridCol>
                <a:gridCol w="2435464">
                  <a:extLst>
                    <a:ext uri="{9D8B030D-6E8A-4147-A177-3AD203B41FA5}">
                      <a16:colId xmlns:a16="http://schemas.microsoft.com/office/drawing/2014/main" val="2742431708"/>
                    </a:ext>
                  </a:extLst>
                </a:gridCol>
                <a:gridCol w="2506135">
                  <a:extLst>
                    <a:ext uri="{9D8B030D-6E8A-4147-A177-3AD203B41FA5}">
                      <a16:colId xmlns:a16="http://schemas.microsoft.com/office/drawing/2014/main" val="20003"/>
                    </a:ext>
                  </a:extLst>
                </a:gridCol>
              </a:tblGrid>
              <a:tr h="1256602">
                <a:tc>
                  <a:txBody>
                    <a:bodyPr/>
                    <a:lstStyle/>
                    <a:p>
                      <a:pPr algn="ctr"/>
                      <a:endParaRPr lang="en-US" sz="2400" dirty="0">
                        <a:latin typeface="Lato" panose="020F0502020204030203" pitchFamily="34" charset="77"/>
                      </a:endParaRPr>
                    </a:p>
                  </a:txBody>
                  <a:tcPr/>
                </a:tc>
                <a:tc>
                  <a:txBody>
                    <a:bodyPr/>
                    <a:lstStyle/>
                    <a:p>
                      <a:pPr algn="ctr"/>
                      <a:r>
                        <a:rPr lang="en-US" sz="2400" dirty="0">
                          <a:latin typeface="Lato" panose="020F0502020204030203" pitchFamily="34" charset="77"/>
                        </a:rPr>
                        <a:t>Current Assistance</a:t>
                      </a:r>
                    </a:p>
                  </a:txBody>
                  <a:tcPr anchor="ctr"/>
                </a:tc>
                <a:tc>
                  <a:txBody>
                    <a:bodyPr/>
                    <a:lstStyle/>
                    <a:p>
                      <a:pPr algn="ctr"/>
                      <a:r>
                        <a:rPr lang="en-US" sz="2400" dirty="0">
                          <a:latin typeface="Lato" panose="020F0502020204030203" pitchFamily="34" charset="77"/>
                        </a:rPr>
                        <a:t>Former and Never Assistance</a:t>
                      </a:r>
                    </a:p>
                  </a:txBody>
                  <a:tcPr anchor="ctr"/>
                </a:tc>
                <a:tc>
                  <a:txBody>
                    <a:bodyPr/>
                    <a:lstStyle/>
                    <a:p>
                      <a:pPr algn="ctr"/>
                      <a:r>
                        <a:rPr lang="en-US" sz="2400" dirty="0">
                          <a:latin typeface="Lato" panose="020F0502020204030203" pitchFamily="34" charset="77"/>
                        </a:rPr>
                        <a:t>Non</a:t>
                      </a:r>
                      <a:r>
                        <a:rPr lang="en-US" sz="2400" baseline="0" dirty="0">
                          <a:latin typeface="Lato" panose="020F0502020204030203" pitchFamily="34" charset="77"/>
                        </a:rPr>
                        <a:t>-IV-D</a:t>
                      </a:r>
                      <a:endParaRPr lang="en-US" sz="2400" dirty="0">
                        <a:latin typeface="Lato" panose="020F0502020204030203" pitchFamily="34" charset="77"/>
                      </a:endParaRPr>
                    </a:p>
                  </a:txBody>
                  <a:tcPr anchor="ctr"/>
                </a:tc>
                <a:extLst>
                  <a:ext uri="{0D108BD9-81ED-4DB2-BD59-A6C34878D82A}">
                    <a16:rowId xmlns:a16="http://schemas.microsoft.com/office/drawing/2014/main" val="465112901"/>
                  </a:ext>
                </a:extLst>
              </a:tr>
              <a:tr h="501392">
                <a:tc>
                  <a:txBody>
                    <a:bodyPr/>
                    <a:lstStyle/>
                    <a:p>
                      <a:pPr algn="l"/>
                      <a:r>
                        <a:rPr lang="en-US" sz="2400" dirty="0">
                          <a:latin typeface="Lato" panose="020F0502020204030203" pitchFamily="34" charset="77"/>
                        </a:rPr>
                        <a:t>SSI</a:t>
                      </a:r>
                    </a:p>
                  </a:txBody>
                  <a:tcPr/>
                </a:tc>
                <a:tc>
                  <a:txBody>
                    <a:bodyPr/>
                    <a:lstStyle/>
                    <a:p>
                      <a:pPr algn="ctr"/>
                      <a:r>
                        <a:rPr lang="en-US" sz="2400" dirty="0">
                          <a:latin typeface="Lato" panose="020F0502020204030203" pitchFamily="34" charset="77"/>
                        </a:rPr>
                        <a:t>0.111</a:t>
                      </a:r>
                    </a:p>
                  </a:txBody>
                  <a:tcPr/>
                </a:tc>
                <a:tc>
                  <a:txBody>
                    <a:bodyPr/>
                    <a:lstStyle/>
                    <a:p>
                      <a:pPr algn="ctr"/>
                      <a:r>
                        <a:rPr lang="en-US" sz="2400" dirty="0">
                          <a:latin typeface="Lato" panose="020F0502020204030203" pitchFamily="34" charset="77"/>
                        </a:rPr>
                        <a:t>0.012</a:t>
                      </a:r>
                    </a:p>
                  </a:txBody>
                  <a:tcPr/>
                </a:tc>
                <a:tc>
                  <a:txBody>
                    <a:bodyPr/>
                    <a:lstStyle/>
                    <a:p>
                      <a:pPr algn="ctr"/>
                      <a:r>
                        <a:rPr lang="en-US" sz="2400" dirty="0">
                          <a:latin typeface="Lato" panose="020F0502020204030203" pitchFamily="34" charset="77"/>
                        </a:rPr>
                        <a:t>0.011</a:t>
                      </a:r>
                    </a:p>
                  </a:txBody>
                  <a:tcPr/>
                </a:tc>
                <a:extLst>
                  <a:ext uri="{0D108BD9-81ED-4DB2-BD59-A6C34878D82A}">
                    <a16:rowId xmlns:a16="http://schemas.microsoft.com/office/drawing/2014/main" val="10001"/>
                  </a:ext>
                </a:extLst>
              </a:tr>
              <a:tr h="501392">
                <a:tc>
                  <a:txBody>
                    <a:bodyPr/>
                    <a:lstStyle/>
                    <a:p>
                      <a:pPr algn="l"/>
                      <a:r>
                        <a:rPr lang="en-US" sz="2400" dirty="0">
                          <a:latin typeface="Lato" panose="020F0502020204030203" pitchFamily="34" charset="77"/>
                        </a:rPr>
                        <a:t>TANF</a:t>
                      </a:r>
                    </a:p>
                  </a:txBody>
                  <a:tcPr/>
                </a:tc>
                <a:tc>
                  <a:txBody>
                    <a:bodyPr/>
                    <a:lstStyle/>
                    <a:p>
                      <a:pPr algn="ctr"/>
                      <a:r>
                        <a:rPr lang="en-US" sz="2400" dirty="0">
                          <a:latin typeface="Lato" panose="020F0502020204030203" pitchFamily="34" charset="77"/>
                        </a:rPr>
                        <a:t>0.038</a:t>
                      </a:r>
                    </a:p>
                  </a:txBody>
                  <a:tcPr/>
                </a:tc>
                <a:tc>
                  <a:txBody>
                    <a:bodyPr/>
                    <a:lstStyle/>
                    <a:p>
                      <a:pPr algn="ctr"/>
                      <a:r>
                        <a:rPr lang="en-US" sz="2400" dirty="0">
                          <a:latin typeface="Lato" panose="020F0502020204030203" pitchFamily="34" charset="77"/>
                        </a:rPr>
                        <a:t>0.016</a:t>
                      </a:r>
                    </a:p>
                  </a:txBody>
                  <a:tcPr/>
                </a:tc>
                <a:tc>
                  <a:txBody>
                    <a:bodyPr/>
                    <a:lstStyle/>
                    <a:p>
                      <a:pPr algn="ctr"/>
                      <a:r>
                        <a:rPr lang="en-US" sz="2400" dirty="0">
                          <a:latin typeface="Lato" panose="020F0502020204030203" pitchFamily="34" charset="77"/>
                        </a:rPr>
                        <a:t>0.007</a:t>
                      </a:r>
                    </a:p>
                  </a:txBody>
                  <a:tcPr/>
                </a:tc>
                <a:extLst>
                  <a:ext uri="{0D108BD9-81ED-4DB2-BD59-A6C34878D82A}">
                    <a16:rowId xmlns:a16="http://schemas.microsoft.com/office/drawing/2014/main" val="10002"/>
                  </a:ext>
                </a:extLst>
              </a:tr>
              <a:tr h="501392">
                <a:tc>
                  <a:txBody>
                    <a:bodyPr/>
                    <a:lstStyle/>
                    <a:p>
                      <a:pPr algn="l"/>
                      <a:r>
                        <a:rPr lang="en-US" sz="2400" dirty="0">
                          <a:latin typeface="Lato" panose="020F0502020204030203" pitchFamily="34" charset="77"/>
                        </a:rPr>
                        <a:t>CCDF</a:t>
                      </a:r>
                    </a:p>
                  </a:txBody>
                  <a:tcPr/>
                </a:tc>
                <a:tc>
                  <a:txBody>
                    <a:bodyPr/>
                    <a:lstStyle/>
                    <a:p>
                      <a:pPr algn="ctr"/>
                      <a:r>
                        <a:rPr lang="en-US" sz="2400" dirty="0">
                          <a:latin typeface="Lato" panose="020F0502020204030203" pitchFamily="34" charset="77"/>
                        </a:rPr>
                        <a:t>0.000</a:t>
                      </a:r>
                    </a:p>
                  </a:txBody>
                  <a:tcPr/>
                </a:tc>
                <a:tc>
                  <a:txBody>
                    <a:bodyPr/>
                    <a:lstStyle/>
                    <a:p>
                      <a:pPr algn="ctr"/>
                      <a:r>
                        <a:rPr lang="en-US" sz="2400" dirty="0">
                          <a:latin typeface="Lato" panose="020F0502020204030203" pitchFamily="34" charset="77"/>
                        </a:rPr>
                        <a:t>0.002</a:t>
                      </a:r>
                    </a:p>
                  </a:txBody>
                  <a:tcPr/>
                </a:tc>
                <a:tc>
                  <a:txBody>
                    <a:bodyPr/>
                    <a:lstStyle/>
                    <a:p>
                      <a:pPr algn="ctr"/>
                      <a:r>
                        <a:rPr lang="en-US" sz="2400" dirty="0">
                          <a:latin typeface="Lato" panose="020F0502020204030203" pitchFamily="34" charset="77"/>
                        </a:rPr>
                        <a:t>0.001</a:t>
                      </a:r>
                    </a:p>
                  </a:txBody>
                  <a:tcPr/>
                </a:tc>
                <a:extLst>
                  <a:ext uri="{0D108BD9-81ED-4DB2-BD59-A6C34878D82A}">
                    <a16:rowId xmlns:a16="http://schemas.microsoft.com/office/drawing/2014/main" val="10003"/>
                  </a:ext>
                </a:extLst>
              </a:tr>
              <a:tr h="501392">
                <a:tc>
                  <a:txBody>
                    <a:bodyPr/>
                    <a:lstStyle/>
                    <a:p>
                      <a:pPr algn="l"/>
                      <a:r>
                        <a:rPr lang="en-US" sz="2400" dirty="0">
                          <a:latin typeface="Lato" panose="020F0502020204030203" pitchFamily="34" charset="77"/>
                        </a:rPr>
                        <a:t>Housing</a:t>
                      </a:r>
                    </a:p>
                  </a:txBody>
                  <a:tcPr/>
                </a:tc>
                <a:tc>
                  <a:txBody>
                    <a:bodyPr/>
                    <a:lstStyle/>
                    <a:p>
                      <a:pPr algn="ctr"/>
                      <a:r>
                        <a:rPr lang="en-US" sz="2400" dirty="0">
                          <a:latin typeface="Lato" panose="020F0502020204030203" pitchFamily="34" charset="77"/>
                        </a:rPr>
                        <a:t>0.064</a:t>
                      </a:r>
                    </a:p>
                  </a:txBody>
                  <a:tcPr/>
                </a:tc>
                <a:tc>
                  <a:txBody>
                    <a:bodyPr/>
                    <a:lstStyle/>
                    <a:p>
                      <a:pPr algn="ctr"/>
                      <a:r>
                        <a:rPr lang="en-US" sz="2400" dirty="0">
                          <a:latin typeface="Lato" panose="020F0502020204030203" pitchFamily="34" charset="77"/>
                        </a:rPr>
                        <a:t>0.016</a:t>
                      </a:r>
                    </a:p>
                  </a:txBody>
                  <a:tcPr/>
                </a:tc>
                <a:tc>
                  <a:txBody>
                    <a:bodyPr/>
                    <a:lstStyle/>
                    <a:p>
                      <a:pPr algn="ctr"/>
                      <a:r>
                        <a:rPr lang="en-US" sz="2400" dirty="0">
                          <a:latin typeface="Lato" panose="020F0502020204030203" pitchFamily="34" charset="77"/>
                        </a:rPr>
                        <a:t>0.009</a:t>
                      </a:r>
                    </a:p>
                  </a:txBody>
                  <a:tcPr/>
                </a:tc>
                <a:extLst>
                  <a:ext uri="{0D108BD9-81ED-4DB2-BD59-A6C34878D82A}">
                    <a16:rowId xmlns:a16="http://schemas.microsoft.com/office/drawing/2014/main" val="10004"/>
                  </a:ext>
                </a:extLst>
              </a:tr>
              <a:tr h="501392">
                <a:tc>
                  <a:txBody>
                    <a:bodyPr/>
                    <a:lstStyle/>
                    <a:p>
                      <a:pPr algn="l"/>
                      <a:r>
                        <a:rPr lang="en-US" sz="2400" dirty="0">
                          <a:latin typeface="Lato" panose="020F0502020204030203" pitchFamily="34" charset="77"/>
                        </a:rPr>
                        <a:t>SNAP</a:t>
                      </a:r>
                    </a:p>
                  </a:txBody>
                  <a:tcPr/>
                </a:tc>
                <a:tc>
                  <a:txBody>
                    <a:bodyPr/>
                    <a:lstStyle/>
                    <a:p>
                      <a:pPr algn="ctr"/>
                      <a:r>
                        <a:rPr lang="en-US" sz="2400" dirty="0">
                          <a:latin typeface="Lato" panose="020F0502020204030203" pitchFamily="34" charset="77"/>
                        </a:rPr>
                        <a:t>0.183</a:t>
                      </a:r>
                    </a:p>
                  </a:txBody>
                  <a:tcPr/>
                </a:tc>
                <a:tc>
                  <a:txBody>
                    <a:bodyPr/>
                    <a:lstStyle/>
                    <a:p>
                      <a:pPr algn="ctr"/>
                      <a:r>
                        <a:rPr lang="en-US" sz="2400" dirty="0">
                          <a:latin typeface="Lato" panose="020F0502020204030203" pitchFamily="34" charset="77"/>
                        </a:rPr>
                        <a:t>0.064</a:t>
                      </a:r>
                    </a:p>
                  </a:txBody>
                  <a:tcPr/>
                </a:tc>
                <a:tc>
                  <a:txBody>
                    <a:bodyPr/>
                    <a:lstStyle/>
                    <a:p>
                      <a:pPr algn="ctr"/>
                      <a:r>
                        <a:rPr lang="en-US" sz="2400" dirty="0">
                          <a:latin typeface="Lato" panose="020F0502020204030203" pitchFamily="34" charset="77"/>
                        </a:rPr>
                        <a:t>0.040</a:t>
                      </a:r>
                    </a:p>
                  </a:txBody>
                  <a:tcPr/>
                </a:tc>
                <a:extLst>
                  <a:ext uri="{0D108BD9-81ED-4DB2-BD59-A6C34878D82A}">
                    <a16:rowId xmlns:a16="http://schemas.microsoft.com/office/drawing/2014/main" val="10005"/>
                  </a:ext>
                </a:extLst>
              </a:tr>
              <a:tr h="501392">
                <a:tc>
                  <a:txBody>
                    <a:bodyPr/>
                    <a:lstStyle/>
                    <a:p>
                      <a:pPr algn="l"/>
                      <a:r>
                        <a:rPr lang="en-US" sz="2400" dirty="0">
                          <a:latin typeface="Lato" panose="020F0502020204030203" pitchFamily="34" charset="77"/>
                        </a:rPr>
                        <a:t>NSLP</a:t>
                      </a:r>
                    </a:p>
                  </a:txBody>
                  <a:tcPr/>
                </a:tc>
                <a:tc>
                  <a:txBody>
                    <a:bodyPr/>
                    <a:lstStyle/>
                    <a:p>
                      <a:pPr algn="ctr"/>
                      <a:r>
                        <a:rPr lang="en-US" sz="2400" dirty="0">
                          <a:latin typeface="Lato" panose="020F0502020204030203" pitchFamily="34" charset="77"/>
                        </a:rPr>
                        <a:t>0.000</a:t>
                      </a:r>
                    </a:p>
                  </a:txBody>
                  <a:tcPr/>
                </a:tc>
                <a:tc>
                  <a:txBody>
                    <a:bodyPr/>
                    <a:lstStyle/>
                    <a:p>
                      <a:pPr algn="ctr"/>
                      <a:r>
                        <a:rPr lang="en-US" sz="2400" dirty="0">
                          <a:latin typeface="Lato" panose="020F0502020204030203" pitchFamily="34" charset="77"/>
                        </a:rPr>
                        <a:t>0.005</a:t>
                      </a:r>
                    </a:p>
                  </a:txBody>
                  <a:tcPr/>
                </a:tc>
                <a:tc>
                  <a:txBody>
                    <a:bodyPr/>
                    <a:lstStyle/>
                    <a:p>
                      <a:pPr algn="ctr"/>
                      <a:r>
                        <a:rPr lang="en-US" sz="2400" dirty="0">
                          <a:latin typeface="Lato" panose="020F0502020204030203" pitchFamily="34" charset="77"/>
                        </a:rPr>
                        <a:t>0.004</a:t>
                      </a:r>
                    </a:p>
                  </a:txBody>
                  <a:tcPr/>
                </a:tc>
                <a:extLst>
                  <a:ext uri="{0D108BD9-81ED-4DB2-BD59-A6C34878D82A}">
                    <a16:rowId xmlns:a16="http://schemas.microsoft.com/office/drawing/2014/main" val="308977502"/>
                  </a:ext>
                </a:extLst>
              </a:tr>
              <a:tr h="501392">
                <a:tc>
                  <a:txBody>
                    <a:bodyPr/>
                    <a:lstStyle/>
                    <a:p>
                      <a:pPr algn="l"/>
                      <a:r>
                        <a:rPr lang="en-US" sz="2400" b="1" dirty="0">
                          <a:latin typeface="Lato" panose="020F0502020204030203" pitchFamily="34" charset="77"/>
                        </a:rPr>
                        <a:t>Total</a:t>
                      </a:r>
                    </a:p>
                  </a:txBody>
                  <a:tcPr/>
                </a:tc>
                <a:tc>
                  <a:txBody>
                    <a:bodyPr/>
                    <a:lstStyle/>
                    <a:p>
                      <a:pPr algn="ctr"/>
                      <a:r>
                        <a:rPr lang="en-US" sz="2400" b="1" dirty="0">
                          <a:latin typeface="Lato" panose="020F0502020204030203" pitchFamily="34" charset="77"/>
                        </a:rPr>
                        <a:t>0.391</a:t>
                      </a:r>
                    </a:p>
                  </a:txBody>
                  <a:tcPr/>
                </a:tc>
                <a:tc>
                  <a:txBody>
                    <a:bodyPr/>
                    <a:lstStyle/>
                    <a:p>
                      <a:pPr algn="ctr"/>
                      <a:r>
                        <a:rPr lang="en-US" sz="2400" b="1" dirty="0">
                          <a:latin typeface="Lato" panose="020F0502020204030203" pitchFamily="34" charset="77"/>
                        </a:rPr>
                        <a:t>0.115</a:t>
                      </a:r>
                    </a:p>
                  </a:txBody>
                  <a:tcPr/>
                </a:tc>
                <a:tc>
                  <a:txBody>
                    <a:bodyPr/>
                    <a:lstStyle/>
                    <a:p>
                      <a:pPr algn="ctr"/>
                      <a:r>
                        <a:rPr lang="en-US" sz="2400" b="1" dirty="0">
                          <a:latin typeface="Lato" panose="020F0502020204030203" pitchFamily="34" charset="77"/>
                        </a:rPr>
                        <a:t>0.073</a:t>
                      </a:r>
                    </a:p>
                  </a:txBody>
                  <a:tcPr/>
                </a:tc>
                <a:extLst>
                  <a:ext uri="{0D108BD9-81ED-4DB2-BD59-A6C34878D82A}">
                    <a16:rowId xmlns:a16="http://schemas.microsoft.com/office/drawing/2014/main" val="2101082037"/>
                  </a:ext>
                </a:extLst>
              </a:tr>
            </a:tbl>
          </a:graphicData>
        </a:graphic>
      </p:graphicFrame>
      <p:sp>
        <p:nvSpPr>
          <p:cNvPr id="5" name="Title 1">
            <a:extLst>
              <a:ext uri="{FF2B5EF4-FFF2-40B4-BE49-F238E27FC236}">
                <a16:creationId xmlns:a16="http://schemas.microsoft.com/office/drawing/2014/main" id="{2D761E90-78FC-1D8B-65DF-DE6861A4872E}"/>
              </a:ext>
            </a:extLst>
          </p:cNvPr>
          <p:cNvSpPr txBox="1">
            <a:spLocks/>
          </p:cNvSpPr>
          <p:nvPr/>
        </p:nvSpPr>
        <p:spPr>
          <a:xfrm>
            <a:off x="8367260" y="6374599"/>
            <a:ext cx="3824740" cy="4834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600" b="0" i="1" u="none" strike="noStrike" kern="1200" cap="none" spc="0" normalizeH="0" baseline="0" noProof="0" dirty="0">
                <a:ln>
                  <a:noFill/>
                </a:ln>
                <a:solidFill>
                  <a:srgbClr val="494546"/>
                </a:solidFill>
                <a:effectLst/>
                <a:uLnTx/>
                <a:uFillTx/>
                <a:latin typeface="Lato"/>
                <a:ea typeface="+mj-ea"/>
                <a:cs typeface="+mj-cs"/>
              </a:rPr>
              <a:t>*WIC and LIHEAP included in the estimates but have no measurable effect.</a:t>
            </a:r>
            <a:endParaRPr kumimoji="0" lang="en-US" sz="1100" b="0" i="1" u="none" strike="noStrike" kern="1200" cap="none" spc="0" normalizeH="0" baseline="0" noProof="0" dirty="0">
              <a:ln>
                <a:noFill/>
              </a:ln>
              <a:solidFill>
                <a:srgbClr val="494546"/>
              </a:solidFill>
              <a:effectLst/>
              <a:uLnTx/>
              <a:uFillTx/>
              <a:latin typeface="Lato" panose="020F0502020204030203" pitchFamily="34" charset="0"/>
              <a:ea typeface="+mj-ea"/>
              <a:cs typeface="+mj-cs"/>
            </a:endParaRPr>
          </a:p>
        </p:txBody>
      </p:sp>
    </p:spTree>
    <p:extLst>
      <p:ext uri="{BB962C8B-B14F-4D97-AF65-F5344CB8AC3E}">
        <p14:creationId xmlns:p14="http://schemas.microsoft.com/office/powerpoint/2010/main" val="176729923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18602-A393-A948-B142-1C30E05FD071}"/>
              </a:ext>
            </a:extLst>
          </p:cNvPr>
          <p:cNvSpPr>
            <a:spLocks noGrp="1"/>
          </p:cNvSpPr>
          <p:nvPr>
            <p:ph type="title"/>
          </p:nvPr>
        </p:nvSpPr>
        <p:spPr/>
        <p:txBody>
          <a:bodyPr>
            <a:noAutofit/>
          </a:bodyPr>
          <a:lstStyle/>
          <a:p>
            <a:r>
              <a:rPr lang="en-US" sz="3200" dirty="0"/>
              <a:t>State Cost Avoidance Ratios</a:t>
            </a:r>
          </a:p>
        </p:txBody>
      </p:sp>
      <p:sp>
        <p:nvSpPr>
          <p:cNvPr id="3" name="Content Placeholder 2">
            <a:extLst>
              <a:ext uri="{FF2B5EF4-FFF2-40B4-BE49-F238E27FC236}">
                <a16:creationId xmlns:a16="http://schemas.microsoft.com/office/drawing/2014/main" id="{ECEA535F-9623-0EBE-7993-99BC17480582}"/>
              </a:ext>
            </a:extLst>
          </p:cNvPr>
          <p:cNvSpPr>
            <a:spLocks noGrp="1"/>
          </p:cNvSpPr>
          <p:nvPr>
            <p:ph idx="1"/>
          </p:nvPr>
        </p:nvSpPr>
        <p:spPr/>
        <p:txBody>
          <a:bodyPr>
            <a:normAutofit/>
          </a:bodyPr>
          <a:lstStyle/>
          <a:p>
            <a:pPr marL="349250" indent="-349250"/>
            <a:r>
              <a:rPr lang="en-US" sz="2800" dirty="0">
                <a:latin typeface="Lato" panose="020F0502020204030203" pitchFamily="34" charset="77"/>
              </a:rPr>
              <a:t>We use state specific cost avoidance ratios for former/never assistance cases and for non-IVD families in most states.</a:t>
            </a:r>
          </a:p>
          <a:p>
            <a:pPr marL="349250" indent="-349250"/>
            <a:r>
              <a:rPr lang="en-US" sz="2800" dirty="0">
                <a:latin typeface="Lato" panose="020F0502020204030203" pitchFamily="34" charset="77"/>
              </a:rPr>
              <a:t>Due to sample size limitations, we use national average cost avoidance ratios for:</a:t>
            </a:r>
          </a:p>
          <a:p>
            <a:pPr marL="803275" lvl="1" indent="-346075"/>
            <a:r>
              <a:rPr lang="en-US" sz="2400" dirty="0">
                <a:latin typeface="Lato" panose="020F0502020204030203" pitchFamily="34" charset="77"/>
              </a:rPr>
              <a:t>Current assistance families in all states</a:t>
            </a:r>
          </a:p>
          <a:p>
            <a:pPr marL="803275" lvl="1" indent="-346075"/>
            <a:r>
              <a:rPr lang="en-US" sz="2400" dirty="0">
                <a:latin typeface="Lato" panose="020F0502020204030203" pitchFamily="34" charset="77"/>
              </a:rPr>
              <a:t>Non-IVD families in CT, DE, DC, HI, KY, ME, NH, RI, and SD</a:t>
            </a:r>
          </a:p>
        </p:txBody>
      </p:sp>
    </p:spTree>
    <p:extLst>
      <p:ext uri="{BB962C8B-B14F-4D97-AF65-F5344CB8AC3E}">
        <p14:creationId xmlns:p14="http://schemas.microsoft.com/office/powerpoint/2010/main" val="216882502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F3A833-7BBB-FA38-8788-5BBBD30881B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solidFill>
                    <a:srgbClr val="FFFFFF"/>
                  </a:solid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000" b="0" i="0" u="none" strike="noStrike" kern="1200" cap="none" spc="0" normalizeH="0" baseline="0" noProof="0" dirty="0">
              <a:ln>
                <a:solidFill>
                  <a:srgbClr val="FFFFFF"/>
                </a:solid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1641F4E6-279B-2F43-3669-EACF54F703AA}"/>
              </a:ext>
            </a:extLst>
          </p:cNvPr>
          <p:cNvSpPr>
            <a:spLocks noGrp="1"/>
          </p:cNvSpPr>
          <p:nvPr>
            <p:ph type="title"/>
          </p:nvPr>
        </p:nvSpPr>
        <p:spPr/>
        <p:txBody>
          <a:bodyPr/>
          <a:lstStyle/>
          <a:p>
            <a:r>
              <a:rPr lang="en-US" dirty="0"/>
              <a:t>Applying Cost Avoidance Ratios to OCSS Data</a:t>
            </a:r>
          </a:p>
        </p:txBody>
      </p:sp>
    </p:spTree>
    <p:extLst>
      <p:ext uri="{BB962C8B-B14F-4D97-AF65-F5344CB8AC3E}">
        <p14:creationId xmlns:p14="http://schemas.microsoft.com/office/powerpoint/2010/main" val="250081213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19C55-2E15-ADC5-1042-E8F8B87B0405}"/>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2BE5D954-9BCD-1108-E911-5A8EEE8A9184}"/>
              </a:ext>
            </a:extLst>
          </p:cNvPr>
          <p:cNvSpPr>
            <a:spLocks noGrp="1"/>
          </p:cNvSpPr>
          <p:nvPr>
            <p:ph type="title"/>
          </p:nvPr>
        </p:nvSpPr>
        <p:spPr>
          <a:xfrm>
            <a:off x="609601" y="533400"/>
            <a:ext cx="10080811" cy="568325"/>
          </a:xfrm>
        </p:spPr>
        <p:txBody>
          <a:bodyPr>
            <a:normAutofit/>
          </a:bodyPr>
          <a:lstStyle/>
          <a:p>
            <a:pPr eaLnBrk="1" hangingPunct="1">
              <a:defRPr/>
            </a:pPr>
            <a:r>
              <a:rPr lang="en-US" altLang="en-US" sz="3200" dirty="0"/>
              <a:t>Applying the Cost Avoidance Ratios to OCSS Data</a:t>
            </a:r>
          </a:p>
        </p:txBody>
      </p:sp>
      <p:sp>
        <p:nvSpPr>
          <p:cNvPr id="35843" name="Content Placeholder 2">
            <a:extLst>
              <a:ext uri="{FF2B5EF4-FFF2-40B4-BE49-F238E27FC236}">
                <a16:creationId xmlns:a16="http://schemas.microsoft.com/office/drawing/2014/main" id="{BC90B46B-50A5-9F2B-AC2C-A85E14AC63D0}"/>
              </a:ext>
            </a:extLst>
          </p:cNvPr>
          <p:cNvSpPr>
            <a:spLocks noGrp="1"/>
          </p:cNvSpPr>
          <p:nvPr>
            <p:ph idx="1"/>
          </p:nvPr>
        </p:nvSpPr>
        <p:spPr>
          <a:xfrm>
            <a:off x="609601" y="1371600"/>
            <a:ext cx="9959787" cy="4776788"/>
          </a:xfrm>
        </p:spPr>
        <p:txBody>
          <a:bodyPr/>
          <a:lstStyle/>
          <a:p>
            <a:pPr marL="457200" lvl="1" indent="-457200">
              <a:buFont typeface="Wingdings" pitchFamily="2" charset="2"/>
              <a:buChar char="§"/>
              <a:defRPr/>
            </a:pPr>
            <a:r>
              <a:rPr lang="en-US" altLang="en-US" sz="2800" dirty="0">
                <a:latin typeface="Lato Regular" panose="020F0502020204030203" pitchFamily="34" charset="0"/>
                <a:cs typeface="Lato Regular" panose="020F0502020204030203" pitchFamily="34" charset="0"/>
              </a:rPr>
              <a:t>Obtain data from OCSS FY 2023 Preliminary Data Report and Tables, adjusted to remove:</a:t>
            </a:r>
          </a:p>
          <a:p>
            <a:pPr marL="914400" lvl="2" indent="-457200">
              <a:buFont typeface="Wingdings" pitchFamily="2" charset="2"/>
              <a:buChar char="§"/>
              <a:defRPr/>
            </a:pPr>
            <a:r>
              <a:rPr lang="en-US" altLang="en-US" sz="2600" dirty="0">
                <a:latin typeface="Lato Regular" panose="020F0502020204030203" pitchFamily="34" charset="0"/>
                <a:cs typeface="Lato Regular" panose="020F0502020204030203" pitchFamily="34" charset="0"/>
              </a:rPr>
              <a:t>Lump sum/occasionally distributed child support (e.g., tax offsets and administrative enforcement)</a:t>
            </a:r>
          </a:p>
          <a:p>
            <a:pPr marL="914400" lvl="2" indent="-457200">
              <a:buFont typeface="Wingdings" pitchFamily="2" charset="2"/>
              <a:buChar char="§"/>
              <a:defRPr/>
            </a:pPr>
            <a:r>
              <a:rPr lang="en-US" altLang="en-US" sz="2600" dirty="0">
                <a:latin typeface="Lato Regular" panose="020F0502020204030203" pitchFamily="34" charset="0"/>
                <a:cs typeface="Lato Regular" panose="020F0502020204030203" pitchFamily="34" charset="0"/>
              </a:rPr>
              <a:t>Cash medical support assigned to Medicaid</a:t>
            </a:r>
          </a:p>
          <a:p>
            <a:pPr marL="457200" lvl="1" indent="-457200">
              <a:buFont typeface="Wingdings" pitchFamily="2" charset="2"/>
              <a:buChar char="§"/>
              <a:defRPr/>
            </a:pPr>
            <a:r>
              <a:rPr lang="en-US" altLang="en-US" sz="2800" dirty="0">
                <a:latin typeface="Lato Regular" panose="020F0502020204030203" pitchFamily="34" charset="0"/>
              </a:rPr>
              <a:t>Multiply by cost avoidance ratio</a:t>
            </a:r>
          </a:p>
          <a:p>
            <a:pPr marL="457200" lvl="1" indent="-457200">
              <a:buFont typeface="Wingdings" pitchFamily="2" charset="2"/>
              <a:buChar char="§"/>
              <a:defRPr/>
            </a:pPr>
            <a:r>
              <a:rPr lang="en-US" altLang="en-US" sz="2600" dirty="0">
                <a:latin typeface="Lato Regular" panose="020F0502020204030203" pitchFamily="34" charset="0"/>
              </a:rPr>
              <a:t>Calculate separately by state and current assistance, former/never assistance, and non-IVD status</a:t>
            </a:r>
          </a:p>
          <a:p>
            <a:pPr marL="457200" lvl="1" indent="-457200">
              <a:buFont typeface="Wingdings" pitchFamily="2" charset="2"/>
              <a:buChar char="§"/>
              <a:defRPr/>
            </a:pPr>
            <a:endParaRPr lang="en-US" altLang="en-US" sz="2800" dirty="0">
              <a:latin typeface="Lato Regular" panose="020F0502020204030203" pitchFamily="34" charset="0"/>
              <a:cs typeface="Lato Regular" panose="020F0502020204030203" pitchFamily="34" charset="0"/>
            </a:endParaRPr>
          </a:p>
          <a:p>
            <a:pPr marL="457200" lvl="1" indent="-457200">
              <a:buFont typeface="Wingdings" pitchFamily="2" charset="2"/>
              <a:buChar char="§"/>
              <a:defRPr/>
            </a:pPr>
            <a:endParaRPr lang="en-US" altLang="en-US" sz="2800" dirty="0">
              <a:latin typeface="Lato Regular" panose="020F0502020204030203" pitchFamily="34" charset="0"/>
            </a:endParaRPr>
          </a:p>
        </p:txBody>
      </p:sp>
    </p:spTree>
    <p:extLst>
      <p:ext uri="{BB962C8B-B14F-4D97-AF65-F5344CB8AC3E}">
        <p14:creationId xmlns:p14="http://schemas.microsoft.com/office/powerpoint/2010/main" val="100071131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C86D2-D8DA-E173-1F94-BB5A423DF14A}"/>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04B30A1A-8DDF-80F6-5617-7CA5395F1F98}"/>
              </a:ext>
            </a:extLst>
          </p:cNvPr>
          <p:cNvSpPr>
            <a:spLocks noGrp="1"/>
          </p:cNvSpPr>
          <p:nvPr>
            <p:ph type="title"/>
          </p:nvPr>
        </p:nvSpPr>
        <p:spPr>
          <a:xfrm>
            <a:off x="609601" y="533401"/>
            <a:ext cx="8226425" cy="568325"/>
          </a:xfrm>
        </p:spPr>
        <p:txBody>
          <a:bodyPr>
            <a:normAutofit/>
          </a:bodyPr>
          <a:lstStyle/>
          <a:p>
            <a:pPr eaLnBrk="1" hangingPunct="1">
              <a:defRPr/>
            </a:pPr>
            <a:r>
              <a:rPr lang="en-US" altLang="en-US" sz="3200" dirty="0"/>
              <a:t>Why remove occasional/lump sum income?</a:t>
            </a:r>
          </a:p>
        </p:txBody>
      </p:sp>
      <p:sp>
        <p:nvSpPr>
          <p:cNvPr id="35843" name="Content Placeholder 2">
            <a:extLst>
              <a:ext uri="{FF2B5EF4-FFF2-40B4-BE49-F238E27FC236}">
                <a16:creationId xmlns:a16="http://schemas.microsoft.com/office/drawing/2014/main" id="{B42909AB-ADEA-FE23-2C98-B86B5B7E41E1}"/>
              </a:ext>
            </a:extLst>
          </p:cNvPr>
          <p:cNvSpPr>
            <a:spLocks noGrp="1"/>
          </p:cNvSpPr>
          <p:nvPr>
            <p:ph idx="1"/>
          </p:nvPr>
        </p:nvSpPr>
        <p:spPr>
          <a:xfrm>
            <a:off x="609601" y="1371600"/>
            <a:ext cx="10255623" cy="4776788"/>
          </a:xfrm>
        </p:spPr>
        <p:txBody>
          <a:bodyPr>
            <a:normAutofit lnSpcReduction="10000"/>
          </a:bodyPr>
          <a:lstStyle/>
          <a:p>
            <a:pPr marL="346075" lvl="1" indent="-346075">
              <a:buFont typeface="Wingdings" pitchFamily="2" charset="2"/>
              <a:buChar char="§"/>
              <a:defRPr/>
            </a:pPr>
            <a:r>
              <a:rPr lang="en-US" altLang="en-US" sz="2800" dirty="0">
                <a:latin typeface="Lato Regular" panose="020F0502020204030203" pitchFamily="34" charset="0"/>
                <a:cs typeface="Lato Regular" panose="020F0502020204030203" pitchFamily="34" charset="0"/>
              </a:rPr>
              <a:t>Occasional/lump sum income is typically not counted as income in government benefit programs.</a:t>
            </a:r>
          </a:p>
          <a:p>
            <a:pPr marL="346075" lvl="1" indent="-346075">
              <a:buFont typeface="Wingdings" pitchFamily="2" charset="2"/>
              <a:buChar char="§"/>
              <a:defRPr/>
            </a:pPr>
            <a:r>
              <a:rPr lang="en-US" altLang="en-US" sz="2800" dirty="0">
                <a:latin typeface="Lato Regular" panose="020F0502020204030203" pitchFamily="34" charset="0"/>
                <a:cs typeface="Lato Regular" panose="020F0502020204030203" pitchFamily="34" charset="0"/>
              </a:rPr>
              <a:t>A lump sum amount might temporarily increase family </a:t>
            </a:r>
            <a:r>
              <a:rPr lang="en-US" altLang="en-US" sz="2800" i="1" dirty="0">
                <a:latin typeface="Lato Regular" panose="020F0502020204030203" pitchFamily="34" charset="0"/>
                <a:cs typeface="Lato Regular" panose="020F0502020204030203" pitchFamily="34" charset="0"/>
              </a:rPr>
              <a:t>assets</a:t>
            </a:r>
            <a:r>
              <a:rPr lang="en-US" altLang="en-US" sz="2800" dirty="0">
                <a:latin typeface="Lato Regular" panose="020F0502020204030203" pitchFamily="34" charset="0"/>
                <a:cs typeface="Lato Regular" panose="020F0502020204030203" pitchFamily="34" charset="0"/>
              </a:rPr>
              <a:t>  which might cause them to lose eligibility for some programs under an asset test.</a:t>
            </a:r>
          </a:p>
          <a:p>
            <a:pPr marL="346075" lvl="1" indent="-346075">
              <a:buFont typeface="Wingdings" pitchFamily="2" charset="2"/>
              <a:buChar char="§"/>
              <a:defRPr/>
            </a:pPr>
            <a:r>
              <a:rPr lang="en-US" altLang="en-US" sz="2800" dirty="0">
                <a:latin typeface="Lato Regular" panose="020F0502020204030203" pitchFamily="34" charset="0"/>
                <a:cs typeface="Lato Regular" panose="020F0502020204030203" pitchFamily="34" charset="0"/>
              </a:rPr>
              <a:t>Effect is not captured in these estimates:</a:t>
            </a:r>
          </a:p>
          <a:p>
            <a:pPr marL="747713" lvl="2" indent="-290513">
              <a:buFont typeface="Wingdings" pitchFamily="2" charset="2"/>
              <a:buChar char="§"/>
              <a:defRPr/>
            </a:pPr>
            <a:r>
              <a:rPr lang="en-US" altLang="en-US" sz="2600" dirty="0">
                <a:latin typeface="Lato Regular" panose="020F0502020204030203" pitchFamily="34" charset="0"/>
                <a:cs typeface="Lato Regular" panose="020F0502020204030203" pitchFamily="34" charset="0"/>
              </a:rPr>
              <a:t>Many states have dropped the SNAP assets test.</a:t>
            </a:r>
          </a:p>
          <a:p>
            <a:pPr marL="747713" lvl="2" indent="-290513">
              <a:buFont typeface="Wingdings" pitchFamily="2" charset="2"/>
              <a:buChar char="§"/>
              <a:defRPr/>
            </a:pPr>
            <a:r>
              <a:rPr lang="en-US" altLang="en-US" sz="2600" dirty="0">
                <a:latin typeface="Lato Regular" panose="020F0502020204030203" pitchFamily="34" charset="0"/>
                <a:cs typeface="Lato Regular" panose="020F0502020204030203" pitchFamily="34" charset="0"/>
              </a:rPr>
              <a:t>Some of the benefit savings would be offset by administrative costs in closing and reopening the case.</a:t>
            </a:r>
          </a:p>
          <a:p>
            <a:pPr marL="914400" lvl="2" indent="-457200">
              <a:buFont typeface="Wingdings" pitchFamily="2" charset="2"/>
              <a:buChar char="§"/>
              <a:defRPr/>
            </a:pPr>
            <a:endParaRPr lang="en-US" altLang="en-US" sz="2600" dirty="0">
              <a:latin typeface="Lato Regular" panose="020F0502020204030203" pitchFamily="34" charset="0"/>
              <a:cs typeface="Lato Regular" panose="020F0502020204030203" pitchFamily="34" charset="0"/>
            </a:endParaRPr>
          </a:p>
          <a:p>
            <a:pPr marL="457200" lvl="1" indent="-457200">
              <a:buFont typeface="Wingdings" pitchFamily="2" charset="2"/>
              <a:buChar char="§"/>
              <a:defRPr/>
            </a:pPr>
            <a:endParaRPr lang="en-US" altLang="en-US" sz="2800" dirty="0">
              <a:latin typeface="Lato Regular" panose="020F0502020204030203" pitchFamily="34" charset="0"/>
              <a:cs typeface="Lato Regular" panose="020F0502020204030203" pitchFamily="34" charset="0"/>
            </a:endParaRPr>
          </a:p>
          <a:p>
            <a:pPr marL="457200" lvl="1" indent="-457200">
              <a:buFont typeface="Wingdings" pitchFamily="2" charset="2"/>
              <a:buChar char="§"/>
              <a:defRPr/>
            </a:pPr>
            <a:endParaRPr lang="en-US" altLang="en-US" sz="2800" dirty="0">
              <a:latin typeface="Lato Regular" panose="020F0502020204030203" pitchFamily="34" charset="0"/>
            </a:endParaRPr>
          </a:p>
        </p:txBody>
      </p:sp>
    </p:spTree>
    <p:extLst>
      <p:ext uri="{BB962C8B-B14F-4D97-AF65-F5344CB8AC3E}">
        <p14:creationId xmlns:p14="http://schemas.microsoft.com/office/powerpoint/2010/main" val="191387066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656D-35DC-33B0-CD7C-BC8C67810BB5}"/>
              </a:ext>
            </a:extLst>
          </p:cNvPr>
          <p:cNvSpPr>
            <a:spLocks noGrp="1"/>
          </p:cNvSpPr>
          <p:nvPr>
            <p:ph type="title"/>
          </p:nvPr>
        </p:nvSpPr>
        <p:spPr>
          <a:xfrm>
            <a:off x="609601" y="533401"/>
            <a:ext cx="10968567" cy="568325"/>
          </a:xfrm>
        </p:spPr>
        <p:txBody>
          <a:bodyPr>
            <a:normAutofit/>
          </a:bodyPr>
          <a:lstStyle/>
          <a:p>
            <a:r>
              <a:rPr lang="en-US" sz="3200" dirty="0"/>
              <a:t>How do we remove irregular/lump sum child support?</a:t>
            </a:r>
          </a:p>
        </p:txBody>
      </p:sp>
      <p:sp>
        <p:nvSpPr>
          <p:cNvPr id="3" name="Content Placeholder 2">
            <a:extLst>
              <a:ext uri="{FF2B5EF4-FFF2-40B4-BE49-F238E27FC236}">
                <a16:creationId xmlns:a16="http://schemas.microsoft.com/office/drawing/2014/main" id="{F5B3C176-2C30-D6AA-D55A-6A1232AEA1D0}"/>
              </a:ext>
            </a:extLst>
          </p:cNvPr>
          <p:cNvSpPr>
            <a:spLocks noGrp="1"/>
          </p:cNvSpPr>
          <p:nvPr>
            <p:ph idx="1"/>
          </p:nvPr>
        </p:nvSpPr>
        <p:spPr>
          <a:xfrm>
            <a:off x="607484" y="1219200"/>
            <a:ext cx="11333504" cy="5273040"/>
          </a:xfrm>
        </p:spPr>
        <p:txBody>
          <a:bodyPr>
            <a:normAutofit/>
          </a:bodyPr>
          <a:lstStyle/>
          <a:p>
            <a:pPr marL="0" indent="0">
              <a:buNone/>
            </a:pPr>
            <a:r>
              <a:rPr lang="en-US" sz="2800" dirty="0">
                <a:latin typeface="Lato" panose="020F0502020204030203" pitchFamily="34" charset="77"/>
              </a:rPr>
              <a:t>We estimate the share that is irregular/lump sum using data from:</a:t>
            </a:r>
          </a:p>
          <a:p>
            <a:pPr lvl="1"/>
            <a:r>
              <a:rPr lang="en-US" sz="2600" dirty="0">
                <a:latin typeface="Lato" panose="020F0502020204030203" pitchFamily="34" charset="77"/>
              </a:rPr>
              <a:t>California and Virginia (fiscal year 2022 data)</a:t>
            </a:r>
          </a:p>
          <a:p>
            <a:pPr lvl="1"/>
            <a:r>
              <a:rPr lang="en-US" sz="2600" dirty="0">
                <a:latin typeface="Lato" panose="020F0502020204030203" pitchFamily="34" charset="77"/>
              </a:rPr>
              <a:t>Massachusetts, Michigan, and North Dakota (fiscal year 2023 data)</a:t>
            </a:r>
          </a:p>
          <a:p>
            <a:pPr lvl="1"/>
            <a:r>
              <a:rPr lang="en-US" sz="2600" dirty="0">
                <a:latin typeface="Lato" panose="020F0502020204030203" pitchFamily="34" charset="77"/>
              </a:rPr>
              <a:t>We use the average shares from these states to “back out” irregular/lump sum distributions from OCSS totals for other states:</a:t>
            </a:r>
          </a:p>
          <a:p>
            <a:pPr lvl="2"/>
            <a:r>
              <a:rPr lang="en-US" sz="2200" dirty="0">
                <a:latin typeface="Lato" panose="020F0502020204030203" pitchFamily="34" charset="77"/>
              </a:rPr>
              <a:t>Pass-through amounts (13% is irregular/lump sum)</a:t>
            </a:r>
          </a:p>
          <a:p>
            <a:pPr lvl="2"/>
            <a:r>
              <a:rPr lang="en-US" sz="2200" dirty="0">
                <a:latin typeface="Lato" panose="020F0502020204030203" pitchFamily="34" charset="77"/>
              </a:rPr>
              <a:t>Distributed to current assistance families (25% is irregular/lump sum)</a:t>
            </a:r>
          </a:p>
          <a:p>
            <a:pPr lvl="2"/>
            <a:r>
              <a:rPr lang="en-US" sz="2200" dirty="0">
                <a:latin typeface="Lato" panose="020F0502020204030203" pitchFamily="34" charset="77"/>
              </a:rPr>
              <a:t>Distributed to former/never assistance families (8% is irregular/lump sum)</a:t>
            </a:r>
          </a:p>
        </p:txBody>
      </p:sp>
    </p:spTree>
    <p:extLst>
      <p:ext uri="{BB962C8B-B14F-4D97-AF65-F5344CB8AC3E}">
        <p14:creationId xmlns:p14="http://schemas.microsoft.com/office/powerpoint/2010/main" val="277299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BE54D-A807-EF34-4CFA-BB1E17021336}"/>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EA5A2A65-91A7-DF36-D364-5B382236DA6E}"/>
              </a:ext>
            </a:extLst>
          </p:cNvPr>
          <p:cNvSpPr>
            <a:spLocks noGrp="1"/>
          </p:cNvSpPr>
          <p:nvPr>
            <p:ph type="title"/>
          </p:nvPr>
        </p:nvSpPr>
        <p:spPr>
          <a:xfrm>
            <a:off x="607484" y="533401"/>
            <a:ext cx="10674598" cy="568325"/>
          </a:xfrm>
        </p:spPr>
        <p:txBody>
          <a:bodyPr>
            <a:noAutofit/>
          </a:bodyPr>
          <a:lstStyle/>
          <a:p>
            <a:pPr eaLnBrk="1" hangingPunct="1">
              <a:defRPr/>
            </a:pPr>
            <a:r>
              <a:rPr lang="en-US" altLang="en-US" sz="3200" dirty="0"/>
              <a:t>Why remove cash medical support assigned to Medicaid?</a:t>
            </a:r>
          </a:p>
        </p:txBody>
      </p:sp>
      <p:sp>
        <p:nvSpPr>
          <p:cNvPr id="35843" name="Content Placeholder 2">
            <a:extLst>
              <a:ext uri="{FF2B5EF4-FFF2-40B4-BE49-F238E27FC236}">
                <a16:creationId xmlns:a16="http://schemas.microsoft.com/office/drawing/2014/main" id="{34408205-A20B-D42F-0AB2-CA38090E04E3}"/>
              </a:ext>
            </a:extLst>
          </p:cNvPr>
          <p:cNvSpPr>
            <a:spLocks noGrp="1"/>
          </p:cNvSpPr>
          <p:nvPr>
            <p:ph idx="1"/>
          </p:nvPr>
        </p:nvSpPr>
        <p:spPr>
          <a:xfrm>
            <a:off x="607484" y="1371600"/>
            <a:ext cx="9598834" cy="4776788"/>
          </a:xfrm>
        </p:spPr>
        <p:txBody>
          <a:bodyPr>
            <a:normAutofit/>
          </a:bodyPr>
          <a:lstStyle/>
          <a:p>
            <a:pPr marL="346075" lvl="2" indent="-346075">
              <a:lnSpc>
                <a:spcPct val="110000"/>
              </a:lnSpc>
              <a:spcAft>
                <a:spcPts val="1200"/>
              </a:spcAft>
              <a:defRPr/>
            </a:pPr>
            <a:r>
              <a:rPr lang="en-US" altLang="en-US" sz="2600" dirty="0">
                <a:latin typeface="Lato Regular" panose="020F0502020204030203" pitchFamily="34" charset="0"/>
                <a:cs typeface="Lato Regular" panose="020F0502020204030203" pitchFamily="34" charset="0"/>
              </a:rPr>
              <a:t>The OCSS annual report includes the total amount distributed as cash medical support.</a:t>
            </a:r>
          </a:p>
          <a:p>
            <a:pPr marL="801688" lvl="3" indent="-334963">
              <a:lnSpc>
                <a:spcPct val="110000"/>
              </a:lnSpc>
              <a:spcAft>
                <a:spcPts val="1200"/>
              </a:spcAft>
              <a:defRPr/>
            </a:pPr>
            <a:r>
              <a:rPr lang="en-US" altLang="en-US" sz="2600" dirty="0">
                <a:latin typeface="Lato Regular" panose="020F0502020204030203" pitchFamily="34" charset="0"/>
                <a:cs typeface="Lato Regular" panose="020F0502020204030203" pitchFamily="34" charset="0"/>
              </a:rPr>
              <a:t>Does not separate assigned medical support forwarded to Medicaid or the General Fund from medical support sent to families</a:t>
            </a:r>
          </a:p>
          <a:p>
            <a:pPr marL="346075" lvl="2" indent="-346075">
              <a:lnSpc>
                <a:spcPct val="110000"/>
              </a:lnSpc>
              <a:spcAft>
                <a:spcPts val="1200"/>
              </a:spcAft>
              <a:defRPr/>
            </a:pPr>
            <a:r>
              <a:rPr lang="en-US" altLang="en-US" sz="2600" dirty="0">
                <a:latin typeface="Lato Regular" panose="020F0502020204030203" pitchFamily="34" charset="0"/>
                <a:cs typeface="Lato Regular" panose="020F0502020204030203" pitchFamily="34" charset="0"/>
              </a:rPr>
              <a:t>We count medical support forwarded to Medicaid or the General Fund as 100% cost avoidance.</a:t>
            </a:r>
          </a:p>
          <a:p>
            <a:pPr marL="346075" lvl="2" indent="-346075">
              <a:lnSpc>
                <a:spcPct val="110000"/>
              </a:lnSpc>
              <a:spcAft>
                <a:spcPts val="1200"/>
              </a:spcAft>
              <a:defRPr/>
            </a:pPr>
            <a:r>
              <a:rPr lang="en-US" altLang="en-US" sz="2600" dirty="0">
                <a:latin typeface="Lato Regular" panose="020F0502020204030203" pitchFamily="34" charset="0"/>
                <a:cs typeface="Lato Regular" panose="020F0502020204030203" pitchFamily="34" charset="0"/>
              </a:rPr>
              <a:t>Medical support forwarded to families is counted as “income” and treated the same as child support income in our estimates.</a:t>
            </a:r>
            <a:endParaRPr lang="en-US" altLang="en-US" sz="2800" dirty="0">
              <a:latin typeface="Lato Regular" panose="020F0502020204030203" pitchFamily="34" charset="0"/>
            </a:endParaRPr>
          </a:p>
        </p:txBody>
      </p:sp>
    </p:spTree>
    <p:extLst>
      <p:ext uri="{BB962C8B-B14F-4D97-AF65-F5344CB8AC3E}">
        <p14:creationId xmlns:p14="http://schemas.microsoft.com/office/powerpoint/2010/main" val="300373756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8D7C8-300F-5808-7F7D-41BF69113AA7}"/>
            </a:ext>
          </a:extLst>
        </p:cNvPr>
        <p:cNvGrpSpPr/>
        <p:nvPr/>
      </p:nvGrpSpPr>
      <p:grpSpPr>
        <a:xfrm>
          <a:off x="0" y="0"/>
          <a:ext cx="0" cy="0"/>
          <a:chOff x="0" y="0"/>
          <a:chExt cx="0" cy="0"/>
        </a:xfrm>
      </p:grpSpPr>
      <p:pic>
        <p:nvPicPr>
          <p:cNvPr id="5" name="Picture 4" descr="A map of the united states&#10;&#10;AI-generated content may be incorrect.">
            <a:extLst>
              <a:ext uri="{FF2B5EF4-FFF2-40B4-BE49-F238E27FC236}">
                <a16:creationId xmlns:a16="http://schemas.microsoft.com/office/drawing/2014/main" id="{BD21EC39-E6DA-34EA-F4C7-083F16509588}"/>
              </a:ext>
            </a:extLst>
          </p:cNvPr>
          <p:cNvPicPr>
            <a:picLocks noChangeAspect="1"/>
          </p:cNvPicPr>
          <p:nvPr/>
        </p:nvPicPr>
        <p:blipFill>
          <a:blip r:embed="rId2"/>
          <a:stretch>
            <a:fillRect/>
          </a:stretch>
        </p:blipFill>
        <p:spPr>
          <a:xfrm>
            <a:off x="6205629" y="3035933"/>
            <a:ext cx="5986371" cy="3822067"/>
          </a:xfrm>
          <a:prstGeom prst="rect">
            <a:avLst/>
          </a:prstGeom>
        </p:spPr>
      </p:pic>
      <p:sp>
        <p:nvSpPr>
          <p:cNvPr id="21506" name="Title 1">
            <a:extLst>
              <a:ext uri="{FF2B5EF4-FFF2-40B4-BE49-F238E27FC236}">
                <a16:creationId xmlns:a16="http://schemas.microsoft.com/office/drawing/2014/main" id="{8612106B-8C20-B6DC-7E3D-A26AA68693BA}"/>
              </a:ext>
            </a:extLst>
          </p:cNvPr>
          <p:cNvSpPr>
            <a:spLocks noGrp="1"/>
          </p:cNvSpPr>
          <p:nvPr>
            <p:ph type="title"/>
          </p:nvPr>
        </p:nvSpPr>
        <p:spPr>
          <a:xfrm>
            <a:off x="607484" y="533401"/>
            <a:ext cx="9948457" cy="568325"/>
          </a:xfrm>
        </p:spPr>
        <p:txBody>
          <a:bodyPr>
            <a:noAutofit/>
          </a:bodyPr>
          <a:lstStyle/>
          <a:p>
            <a:pPr eaLnBrk="1" hangingPunct="1">
              <a:defRPr/>
            </a:pPr>
            <a:r>
              <a:rPr lang="en-US" altLang="en-US" sz="3200" dirty="0"/>
              <a:t>How do we estimate what share of Medical support goes to Medicaid or the General Fund?</a:t>
            </a:r>
            <a:br>
              <a:rPr lang="en-US" altLang="en-US" sz="3200" dirty="0"/>
            </a:br>
            <a:endParaRPr lang="en-US" altLang="en-US" sz="3200" dirty="0"/>
          </a:p>
        </p:txBody>
      </p:sp>
      <p:sp>
        <p:nvSpPr>
          <p:cNvPr id="35843" name="Content Placeholder 2">
            <a:extLst>
              <a:ext uri="{FF2B5EF4-FFF2-40B4-BE49-F238E27FC236}">
                <a16:creationId xmlns:a16="http://schemas.microsoft.com/office/drawing/2014/main" id="{198AE322-3CCD-89B8-84DF-FF121EC14284}"/>
              </a:ext>
            </a:extLst>
          </p:cNvPr>
          <p:cNvSpPr>
            <a:spLocks noGrp="1"/>
          </p:cNvSpPr>
          <p:nvPr>
            <p:ph idx="1"/>
          </p:nvPr>
        </p:nvSpPr>
        <p:spPr>
          <a:xfrm>
            <a:off x="607484" y="1811895"/>
            <a:ext cx="8180387" cy="4776788"/>
          </a:xfrm>
        </p:spPr>
        <p:txBody>
          <a:bodyPr>
            <a:normAutofit/>
          </a:bodyPr>
          <a:lstStyle/>
          <a:p>
            <a:pPr marL="346075" lvl="2" indent="-333375">
              <a:defRPr/>
            </a:pPr>
            <a:r>
              <a:rPr lang="en-US" altLang="en-US" sz="2600" dirty="0">
                <a:latin typeface="Lato Regular" panose="020F0502020204030203" pitchFamily="34" charset="0"/>
                <a:cs typeface="Lato Regular" panose="020F0502020204030203" pitchFamily="34" charset="0"/>
              </a:rPr>
              <a:t>We use information provided by 19 states to disaggregate the OCSS medical support total into shares that are forwarded to Medicaid, regularly received, and irregular/lump sum</a:t>
            </a:r>
          </a:p>
          <a:p>
            <a:pPr marL="346075" lvl="2" indent="-333375">
              <a:defRPr/>
            </a:pPr>
            <a:r>
              <a:rPr lang="en-US" altLang="en-US" sz="2800" dirty="0">
                <a:latin typeface="Lato Regular" panose="020F0502020204030203" pitchFamily="34" charset="0"/>
              </a:rPr>
              <a:t>We apply the average shares from    		 these states to all other states</a:t>
            </a:r>
          </a:p>
        </p:txBody>
      </p:sp>
    </p:spTree>
    <p:extLst>
      <p:ext uri="{BB962C8B-B14F-4D97-AF65-F5344CB8AC3E}">
        <p14:creationId xmlns:p14="http://schemas.microsoft.com/office/powerpoint/2010/main" val="351590854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7E893-6649-05F1-32CD-4BE30F4BA9EC}"/>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452BF4A7-3EA4-295B-268F-1AA3D1805580}"/>
              </a:ext>
            </a:extLst>
          </p:cNvPr>
          <p:cNvSpPr>
            <a:spLocks noGrp="1"/>
          </p:cNvSpPr>
          <p:nvPr>
            <p:ph type="title"/>
          </p:nvPr>
        </p:nvSpPr>
        <p:spPr>
          <a:xfrm>
            <a:off x="607484" y="533401"/>
            <a:ext cx="8226425" cy="568325"/>
          </a:xfrm>
        </p:spPr>
        <p:txBody>
          <a:bodyPr>
            <a:noAutofit/>
          </a:bodyPr>
          <a:lstStyle/>
          <a:p>
            <a:pPr eaLnBrk="1" hangingPunct="1">
              <a:defRPr/>
            </a:pPr>
            <a:r>
              <a:rPr lang="en-US" altLang="en-US" sz="3200" dirty="0"/>
              <a:t>How do we estimate what share of Medical support goes to Medicaid? (continued)</a:t>
            </a:r>
          </a:p>
        </p:txBody>
      </p:sp>
      <p:sp>
        <p:nvSpPr>
          <p:cNvPr id="3" name="Rectangle 2">
            <a:extLst>
              <a:ext uri="{FF2B5EF4-FFF2-40B4-BE49-F238E27FC236}">
                <a16:creationId xmlns:a16="http://schemas.microsoft.com/office/drawing/2014/main" id="{E5F50AD7-F7EA-ECCE-17C1-6F171A62708F}"/>
              </a:ext>
            </a:extLst>
          </p:cNvPr>
          <p:cNvSpPr/>
          <p:nvPr/>
        </p:nvSpPr>
        <p:spPr>
          <a:xfrm>
            <a:off x="607484" y="2424316"/>
            <a:ext cx="4572000" cy="7678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D3E944E1-227D-3EB1-3E57-898865130B72}"/>
              </a:ext>
            </a:extLst>
          </p:cNvPr>
          <p:cNvSpPr/>
          <p:nvPr/>
        </p:nvSpPr>
        <p:spPr>
          <a:xfrm>
            <a:off x="607484" y="5092029"/>
            <a:ext cx="4023360" cy="7678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Rectangle 4">
            <a:extLst>
              <a:ext uri="{FF2B5EF4-FFF2-40B4-BE49-F238E27FC236}">
                <a16:creationId xmlns:a16="http://schemas.microsoft.com/office/drawing/2014/main" id="{19C3ABAE-061D-0D8D-97B4-A30E8931584F}"/>
              </a:ext>
            </a:extLst>
          </p:cNvPr>
          <p:cNvSpPr/>
          <p:nvPr/>
        </p:nvSpPr>
        <p:spPr>
          <a:xfrm>
            <a:off x="607484" y="3758173"/>
            <a:ext cx="91440" cy="7678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Content Placeholder 2, chunk 1">
            <a:extLst>
              <a:ext uri="{FF2B5EF4-FFF2-40B4-BE49-F238E27FC236}">
                <a16:creationId xmlns:a16="http://schemas.microsoft.com/office/drawing/2014/main" id="{03AECD47-CD59-AFE8-7609-D660F77436C6}"/>
              </a:ext>
            </a:extLst>
          </p:cNvPr>
          <p:cNvSpPr txBox="1"/>
          <p:nvPr/>
        </p:nvSpPr>
        <p:spPr>
          <a:xfrm>
            <a:off x="607484" y="1867708"/>
            <a:ext cx="8180387" cy="492443"/>
          </a:xfrm>
          <a:prstGeom prst="rect">
            <a:avLst/>
          </a:prstGeom>
        </p:spPr>
        <p:txBody>
          <a:bodyPr vert="horz" wrap="square" lIns="0" tIns="45720" rIns="0" bIns="45720" numCol="1" rtlCol="0">
            <a:spAutoFit/>
          </a:bodyPr>
          <a:lstStyle>
            <a:lvl1pPr marL="228600" indent="-228600">
              <a:lnSpc>
                <a:spcPct val="100000"/>
              </a:lnSpc>
              <a:spcBef>
                <a:spcPts val="0"/>
              </a:spcBef>
              <a:spcAft>
                <a:spcPts val="1600"/>
              </a:spcAft>
              <a:buClr>
                <a:schemeClr val="accent1"/>
              </a:buClr>
              <a:buFont typeface="Wingdings" charset="2"/>
              <a:buChar char="§"/>
            </a:lvl1pPr>
            <a:lvl2pPr marL="685800" indent="-228600">
              <a:lnSpc>
                <a:spcPct val="100000"/>
              </a:lnSpc>
              <a:spcBef>
                <a:spcPts val="0"/>
              </a:spcBef>
              <a:spcAft>
                <a:spcPts val="1600"/>
              </a:spcAft>
              <a:buClr>
                <a:schemeClr val="accent1"/>
              </a:buClr>
              <a:buFont typeface="Wingdings" charset="2"/>
              <a:buChar char="§"/>
              <a:defRPr sz="2000"/>
            </a:lvl2pPr>
            <a:lvl3pPr marL="457200" lvl="2" indent="0">
              <a:lnSpc>
                <a:spcPct val="100000"/>
              </a:lnSpc>
              <a:spcBef>
                <a:spcPts val="0"/>
              </a:spcBef>
              <a:spcAft>
                <a:spcPts val="1600"/>
              </a:spcAft>
              <a:buClr>
                <a:schemeClr val="accent1"/>
              </a:buClr>
              <a:buFont typeface="Wingdings" charset="2"/>
              <a:buNone/>
              <a:defRPr sz="2600">
                <a:latin typeface="Lato Regular" panose="020F0502020204030203" pitchFamily="34" charset="0"/>
                <a:cs typeface="Lato Regular" panose="020F0502020204030203" pitchFamily="34" charset="0"/>
              </a:defRP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700" marR="0" lvl="2" indent="0" algn="l" defTabSz="914400" rtl="0" eaLnBrk="1" fontAlgn="auto" latinLnBrk="0" hangingPunct="1">
              <a:lnSpc>
                <a:spcPct val="100000"/>
              </a:lnSpc>
              <a:spcBef>
                <a:spcPts val="0"/>
              </a:spcBef>
              <a:spcAft>
                <a:spcPts val="1600"/>
              </a:spcAft>
              <a:buClr>
                <a:srgbClr val="169CEC"/>
              </a:buClr>
              <a:buSzTx/>
              <a:buFont typeface="Wingdings" charset="2"/>
              <a:buNone/>
              <a:tabLst/>
              <a:defRPr/>
            </a:pPr>
            <a:r>
              <a:rPr kumimoji="0" lang="en-US" altLang="en-US" sz="26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Average shares</a:t>
            </a:r>
          </a:p>
        </p:txBody>
      </p:sp>
      <p:sp>
        <p:nvSpPr>
          <p:cNvPr id="7" name="Content Placeholder 2, chunk 2">
            <a:extLst>
              <a:ext uri="{FF2B5EF4-FFF2-40B4-BE49-F238E27FC236}">
                <a16:creationId xmlns:a16="http://schemas.microsoft.com/office/drawing/2014/main" id="{7376FE91-B042-8779-205F-F392FE2162F6}"/>
              </a:ext>
            </a:extLst>
          </p:cNvPr>
          <p:cNvSpPr txBox="1"/>
          <p:nvPr/>
        </p:nvSpPr>
        <p:spPr>
          <a:xfrm>
            <a:off x="5323771" y="2335174"/>
            <a:ext cx="4169853" cy="984885"/>
          </a:xfrm>
          <a:prstGeom prst="rect">
            <a:avLst/>
          </a:prstGeom>
        </p:spPr>
        <p:txBody>
          <a:bodyPr vert="horz" wrap="square" lIns="0" tIns="45720" rIns="0" bIns="45720" numCol="1" rtlCol="0">
            <a:spAutoFit/>
          </a:bodyPr>
          <a:lstStyle>
            <a:lvl1pPr marL="228600" indent="-228600">
              <a:lnSpc>
                <a:spcPct val="100000"/>
              </a:lnSpc>
              <a:spcBef>
                <a:spcPts val="0"/>
              </a:spcBef>
              <a:spcAft>
                <a:spcPts val="1600"/>
              </a:spcAft>
              <a:buClr>
                <a:schemeClr val="accent1"/>
              </a:buClr>
              <a:buFont typeface="Wingdings" charset="2"/>
              <a:buChar char="§"/>
            </a:lvl1pPr>
            <a:lvl2pPr marL="685800" indent="-228600">
              <a:lnSpc>
                <a:spcPct val="100000"/>
              </a:lnSpc>
              <a:spcBef>
                <a:spcPts val="0"/>
              </a:spcBef>
              <a:spcAft>
                <a:spcPts val="1600"/>
              </a:spcAft>
              <a:buClr>
                <a:schemeClr val="accent1"/>
              </a:buClr>
              <a:buFont typeface="Wingdings" charset="2"/>
              <a:buChar char="§"/>
              <a:defRPr sz="2000"/>
            </a:lvl2pPr>
            <a:lvl3pPr marL="457200" lvl="2" indent="0">
              <a:lnSpc>
                <a:spcPct val="100000"/>
              </a:lnSpc>
              <a:spcBef>
                <a:spcPts val="0"/>
              </a:spcBef>
              <a:spcAft>
                <a:spcPts val="1600"/>
              </a:spcAft>
              <a:buClr>
                <a:schemeClr val="accent1"/>
              </a:buClr>
              <a:buFont typeface="Wingdings" charset="2"/>
              <a:buNone/>
              <a:defRPr sz="2600">
                <a:latin typeface="Lato Regular" panose="020F0502020204030203" pitchFamily="34" charset="0"/>
                <a:cs typeface="Lato Regular" panose="020F0502020204030203" pitchFamily="34" charset="0"/>
              </a:defRP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700" marR="0" lvl="2" indent="0" algn="l" defTabSz="914400" rtl="0" eaLnBrk="1" fontAlgn="auto" latinLnBrk="0" hangingPunct="1">
              <a:lnSpc>
                <a:spcPct val="100000"/>
              </a:lnSpc>
              <a:spcBef>
                <a:spcPts val="0"/>
              </a:spcBef>
              <a:spcAft>
                <a:spcPts val="0"/>
              </a:spcAft>
              <a:buClr>
                <a:srgbClr val="169CEC"/>
              </a:buClr>
              <a:buSzTx/>
              <a:buFont typeface="Wingdings" charset="2"/>
              <a:buNone/>
              <a:tabLst/>
              <a:defRPr/>
            </a:pPr>
            <a:r>
              <a:rPr kumimoji="0" lang="en-US" altLang="en-US" sz="32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50% </a:t>
            </a:r>
          </a:p>
          <a:p>
            <a:pPr marL="12700" marR="0" lvl="2" indent="0" algn="l" defTabSz="914400" rtl="0" eaLnBrk="1" fontAlgn="auto" latinLnBrk="0" hangingPunct="1">
              <a:lnSpc>
                <a:spcPct val="100000"/>
              </a:lnSpc>
              <a:spcBef>
                <a:spcPts val="0"/>
              </a:spcBef>
              <a:spcAft>
                <a:spcPts val="0"/>
              </a:spcAft>
              <a:buClr>
                <a:srgbClr val="169CEC"/>
              </a:buClr>
              <a:buSzTx/>
              <a:buFont typeface="Wingdings" charset="2"/>
              <a:buNone/>
              <a:tabLst/>
              <a:defRPr/>
            </a:pPr>
            <a:r>
              <a:rPr kumimoji="0" lang="en-US" altLang="en-US" sz="26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Medicaid/General Fund</a:t>
            </a:r>
          </a:p>
        </p:txBody>
      </p:sp>
      <p:sp>
        <p:nvSpPr>
          <p:cNvPr id="8" name="Content Placeholder 2, chunk 3">
            <a:extLst>
              <a:ext uri="{FF2B5EF4-FFF2-40B4-BE49-F238E27FC236}">
                <a16:creationId xmlns:a16="http://schemas.microsoft.com/office/drawing/2014/main" id="{359B36C9-8764-C181-B184-1DDC15B26622}"/>
              </a:ext>
            </a:extLst>
          </p:cNvPr>
          <p:cNvSpPr txBox="1"/>
          <p:nvPr/>
        </p:nvSpPr>
        <p:spPr>
          <a:xfrm>
            <a:off x="804023" y="3649638"/>
            <a:ext cx="8180387" cy="984885"/>
          </a:xfrm>
          <a:prstGeom prst="rect">
            <a:avLst/>
          </a:prstGeom>
        </p:spPr>
        <p:txBody>
          <a:bodyPr vert="horz" wrap="square" lIns="0" tIns="45720" rIns="0" bIns="45720" numCol="1" rtlCol="0">
            <a:spAutoFit/>
          </a:bodyPr>
          <a:lstStyle>
            <a:lvl1pPr marL="228600" indent="-228600">
              <a:lnSpc>
                <a:spcPct val="100000"/>
              </a:lnSpc>
              <a:spcBef>
                <a:spcPts val="0"/>
              </a:spcBef>
              <a:spcAft>
                <a:spcPts val="1600"/>
              </a:spcAft>
              <a:buClr>
                <a:schemeClr val="accent1"/>
              </a:buClr>
              <a:buFont typeface="Wingdings" charset="2"/>
              <a:buChar char="§"/>
            </a:lvl1pPr>
            <a:lvl2pPr marL="685800" indent="-228600">
              <a:lnSpc>
                <a:spcPct val="100000"/>
              </a:lnSpc>
              <a:spcBef>
                <a:spcPts val="0"/>
              </a:spcBef>
              <a:spcAft>
                <a:spcPts val="1600"/>
              </a:spcAft>
              <a:buClr>
                <a:schemeClr val="accent1"/>
              </a:buClr>
              <a:buFont typeface="Wingdings" charset="2"/>
              <a:buChar char="§"/>
              <a:defRPr sz="2000"/>
            </a:lvl2pPr>
            <a:lvl3pPr marL="457200" lvl="2" indent="0">
              <a:lnSpc>
                <a:spcPct val="100000"/>
              </a:lnSpc>
              <a:spcBef>
                <a:spcPts val="0"/>
              </a:spcBef>
              <a:spcAft>
                <a:spcPts val="1600"/>
              </a:spcAft>
              <a:buClr>
                <a:schemeClr val="accent1"/>
              </a:buClr>
              <a:buFont typeface="Wingdings" charset="2"/>
              <a:buNone/>
              <a:defRPr sz="2600">
                <a:latin typeface="Lato Regular" panose="020F0502020204030203" pitchFamily="34" charset="0"/>
                <a:cs typeface="Lato Regular" panose="020F0502020204030203" pitchFamily="34" charset="0"/>
              </a:defRP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12700" marR="0" lvl="2" indent="0" algn="l" defTabSz="914400" rtl="0" eaLnBrk="1" fontAlgn="auto" latinLnBrk="0" hangingPunct="1">
              <a:lnSpc>
                <a:spcPct val="100000"/>
              </a:lnSpc>
              <a:spcBef>
                <a:spcPts val="0"/>
              </a:spcBef>
              <a:spcAft>
                <a:spcPts val="0"/>
              </a:spcAft>
              <a:buClr>
                <a:srgbClr val="169CEC"/>
              </a:buClr>
              <a:buSzTx/>
              <a:buFont typeface="Wingdings" charset="2"/>
              <a:buNone/>
              <a:tabLst/>
              <a:defRPr/>
            </a:pPr>
            <a:r>
              <a:rPr kumimoji="0" lang="en-US" altLang="en-US" sz="32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1% </a:t>
            </a:r>
          </a:p>
          <a:p>
            <a:pPr marL="12700" marR="0" lvl="2" indent="0" algn="l" defTabSz="914400" rtl="0" eaLnBrk="1" fontAlgn="auto" latinLnBrk="0" hangingPunct="1">
              <a:lnSpc>
                <a:spcPct val="100000"/>
              </a:lnSpc>
              <a:spcBef>
                <a:spcPts val="0"/>
              </a:spcBef>
              <a:spcAft>
                <a:spcPts val="0"/>
              </a:spcAft>
              <a:buClr>
                <a:srgbClr val="169CEC"/>
              </a:buClr>
              <a:buSzTx/>
              <a:buFont typeface="Wingdings" charset="2"/>
              <a:buNone/>
              <a:tabLst/>
              <a:defRPr/>
            </a:pPr>
            <a:r>
              <a:rPr kumimoji="0" lang="en-US" altLang="en-US" sz="26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Lato Regular" panose="020F0502020204030203" pitchFamily="34" charset="0"/>
              </a:rPr>
              <a:t>regular support to current assistance families</a:t>
            </a:r>
          </a:p>
        </p:txBody>
      </p:sp>
      <p:sp>
        <p:nvSpPr>
          <p:cNvPr id="9" name="Content Placeholder 2, chunk 4">
            <a:extLst>
              <a:ext uri="{FF2B5EF4-FFF2-40B4-BE49-F238E27FC236}">
                <a16:creationId xmlns:a16="http://schemas.microsoft.com/office/drawing/2014/main" id="{65A2B13D-F94D-5F4F-CF1D-903C4E925E91}"/>
              </a:ext>
            </a:extLst>
          </p:cNvPr>
          <p:cNvSpPr txBox="1"/>
          <p:nvPr/>
        </p:nvSpPr>
        <p:spPr>
          <a:xfrm>
            <a:off x="4720696" y="4783439"/>
            <a:ext cx="4926224" cy="1384995"/>
          </a:xfrm>
          <a:prstGeom prst="rect">
            <a:avLst/>
          </a:prstGeom>
        </p:spPr>
        <p:txBody>
          <a:bodyPr vert="horz" wrap="square" lIns="0" tIns="45720" rIns="0" bIns="45720" numCol="1" rtlCol="0">
            <a:spAutoFit/>
          </a:bodyPr>
          <a:lstStyle>
            <a:lvl1pPr marL="228600" indent="-228600">
              <a:lnSpc>
                <a:spcPct val="100000"/>
              </a:lnSpc>
              <a:spcBef>
                <a:spcPts val="0"/>
              </a:spcBef>
              <a:spcAft>
                <a:spcPts val="1600"/>
              </a:spcAft>
              <a:buClr>
                <a:schemeClr val="accent1"/>
              </a:buClr>
              <a:buFont typeface="Wingdings" charset="2"/>
              <a:buChar char="§"/>
            </a:lvl1pPr>
            <a:lvl2pPr marL="685800" indent="-228600">
              <a:lnSpc>
                <a:spcPct val="100000"/>
              </a:lnSpc>
              <a:spcBef>
                <a:spcPts val="0"/>
              </a:spcBef>
              <a:spcAft>
                <a:spcPts val="1600"/>
              </a:spcAft>
              <a:buClr>
                <a:schemeClr val="accent1"/>
              </a:buClr>
              <a:buFont typeface="Wingdings" charset="2"/>
              <a:buChar char="§"/>
              <a:defRPr sz="2000"/>
            </a:lvl2pPr>
            <a:lvl3pPr marL="457200" lvl="2" indent="0">
              <a:lnSpc>
                <a:spcPct val="100000"/>
              </a:lnSpc>
              <a:spcBef>
                <a:spcPts val="0"/>
              </a:spcBef>
              <a:spcAft>
                <a:spcPts val="1600"/>
              </a:spcAft>
              <a:buClr>
                <a:schemeClr val="accent1"/>
              </a:buClr>
              <a:buFont typeface="Wingdings" charset="2"/>
              <a:buNone/>
              <a:defRPr sz="2600">
                <a:latin typeface="Lato Regular" panose="020F0502020204030203" pitchFamily="34" charset="0"/>
                <a:cs typeface="Lato Regular" panose="020F0502020204030203" pitchFamily="34" charset="0"/>
              </a:defRPr>
            </a:lvl3pPr>
            <a:lvl4pPr marL="1600200" indent="-228600">
              <a:lnSpc>
                <a:spcPct val="100000"/>
              </a:lnSpc>
              <a:spcBef>
                <a:spcPts val="0"/>
              </a:spcBef>
              <a:spcAft>
                <a:spcPts val="1600"/>
              </a:spcAft>
              <a:buClr>
                <a:schemeClr val="accent1"/>
              </a:buClr>
              <a:buFont typeface="Wingdings" charset="2"/>
              <a:buChar char="§"/>
            </a:lvl4pPr>
            <a:lvl5pPr marL="2057400" indent="-228600">
              <a:lnSpc>
                <a:spcPct val="100000"/>
              </a:lnSpc>
              <a:spcBef>
                <a:spcPts val="0"/>
              </a:spcBef>
              <a:spcAft>
                <a:spcPts val="1600"/>
              </a:spcAft>
              <a:buClr>
                <a:schemeClr val="accent1"/>
              </a:buClr>
              <a:buFont typeface="Wingdings" charset="2"/>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0" marR="0" lvl="0" indent="0" algn="l" defTabSz="914400" rtl="0" eaLnBrk="1" fontAlgn="auto" latinLnBrk="0" hangingPunct="1">
              <a:lnSpc>
                <a:spcPct val="100000"/>
              </a:lnSpc>
              <a:spcBef>
                <a:spcPts val="0"/>
              </a:spcBef>
              <a:spcAft>
                <a:spcPts val="0"/>
              </a:spcAft>
              <a:buClr>
                <a:srgbClr val="169CEC"/>
              </a:buClr>
              <a:buSzTx/>
              <a:buFont typeface="Wingdings" charset="2"/>
              <a:buNone/>
              <a:tabLst/>
              <a:defRPr/>
            </a:pPr>
            <a:r>
              <a:rPr kumimoji="0" lang="en-US" altLang="en-US" sz="3200" b="1" i="0" u="none" strike="noStrike" kern="1200" cap="none" spc="0" normalizeH="0" baseline="0" noProof="0" dirty="0">
                <a:ln>
                  <a:noFill/>
                </a:ln>
                <a:solidFill>
                  <a:srgbClr val="494546"/>
                </a:solidFill>
                <a:effectLst/>
                <a:uLnTx/>
                <a:uFillTx/>
                <a:latin typeface="Lato Regular" panose="020F0502020204030203" pitchFamily="34" charset="0"/>
                <a:ea typeface="+mn-ea"/>
                <a:cs typeface="+mn-cs"/>
              </a:rPr>
              <a:t>44%</a:t>
            </a:r>
          </a:p>
          <a:p>
            <a:pPr marL="0" marR="0" lvl="0" indent="0" algn="l" defTabSz="914400" rtl="0" eaLnBrk="1" fontAlgn="auto" latinLnBrk="0" hangingPunct="1">
              <a:lnSpc>
                <a:spcPct val="100000"/>
              </a:lnSpc>
              <a:spcBef>
                <a:spcPts val="0"/>
              </a:spcBef>
              <a:spcAft>
                <a:spcPts val="0"/>
              </a:spcAft>
              <a:buClr>
                <a:srgbClr val="169CEC"/>
              </a:buClr>
              <a:buSzTx/>
              <a:buFont typeface="Wingdings" charset="2"/>
              <a:buNone/>
              <a:tabLst/>
              <a:defRPr/>
            </a:pPr>
            <a:r>
              <a:rPr kumimoji="0" lang="en-US" altLang="en-US" sz="2600" b="0" i="0" u="none" strike="noStrike" kern="1200" cap="none" spc="0" normalizeH="0" baseline="0" noProof="0" dirty="0">
                <a:ln>
                  <a:noFill/>
                </a:ln>
                <a:solidFill>
                  <a:srgbClr val="494546"/>
                </a:solidFill>
                <a:effectLst/>
                <a:uLnTx/>
                <a:uFillTx/>
                <a:latin typeface="Lato Regular" panose="020F0502020204030203" pitchFamily="34" charset="0"/>
                <a:ea typeface="+mn-ea"/>
                <a:cs typeface="+mn-cs"/>
              </a:rPr>
              <a:t>regular support to former and never assistance families</a:t>
            </a:r>
            <a:endParaRPr kumimoji="0" lang="en-US" sz="1800" b="0" i="0" u="none" strike="noStrike" kern="1200" cap="none" spc="0" normalizeH="0" baseline="0" noProof="0" dirty="0">
              <a:ln>
                <a:noFill/>
              </a:ln>
              <a:solidFill>
                <a:srgbClr val="494546"/>
              </a:solidFill>
              <a:effectLst/>
              <a:uLnTx/>
              <a:uFillTx/>
              <a:latin typeface="Arial"/>
              <a:ea typeface="+mn-ea"/>
              <a:cs typeface="+mn-cs"/>
            </a:endParaRPr>
          </a:p>
        </p:txBody>
      </p:sp>
    </p:spTree>
    <p:extLst>
      <p:ext uri="{BB962C8B-B14F-4D97-AF65-F5344CB8AC3E}">
        <p14:creationId xmlns:p14="http://schemas.microsoft.com/office/powerpoint/2010/main" val="190582050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E58E7-2089-2727-C56D-59651B99F753}"/>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21338857-FB86-0B01-583B-B67267C1FFF1}"/>
              </a:ext>
            </a:extLst>
          </p:cNvPr>
          <p:cNvSpPr>
            <a:spLocks noGrp="1"/>
          </p:cNvSpPr>
          <p:nvPr>
            <p:ph type="title"/>
          </p:nvPr>
        </p:nvSpPr>
        <p:spPr>
          <a:xfrm>
            <a:off x="607484" y="533401"/>
            <a:ext cx="8226425" cy="568325"/>
          </a:xfrm>
        </p:spPr>
        <p:txBody>
          <a:bodyPr>
            <a:normAutofit fontScale="90000"/>
          </a:bodyPr>
          <a:lstStyle/>
          <a:p>
            <a:pPr eaLnBrk="1" hangingPunct="1">
              <a:defRPr/>
            </a:pPr>
            <a:r>
              <a:rPr lang="en-US" altLang="en-US" dirty="0"/>
              <a:t>National Cost Avoidance, FY 2023</a:t>
            </a:r>
            <a:br>
              <a:rPr lang="en-US" altLang="en-US" dirty="0"/>
            </a:br>
            <a:r>
              <a:rPr lang="en-US" altLang="en-US" sz="2000" b="0" i="1" dirty="0"/>
              <a:t>(Thousands of dollars)</a:t>
            </a:r>
            <a:endParaRPr lang="en-US" altLang="en-US" b="0" i="1" dirty="0"/>
          </a:p>
        </p:txBody>
      </p:sp>
      <p:graphicFrame>
        <p:nvGraphicFramePr>
          <p:cNvPr id="2" name="Content Placeholder 1">
            <a:extLst>
              <a:ext uri="{FF2B5EF4-FFF2-40B4-BE49-F238E27FC236}">
                <a16:creationId xmlns:a16="http://schemas.microsoft.com/office/drawing/2014/main" id="{5C2CD842-4FD1-1D2B-396C-1D9064B95DE4}"/>
              </a:ext>
            </a:extLst>
          </p:cNvPr>
          <p:cNvGraphicFramePr>
            <a:graphicFrameLocks noGrp="1"/>
          </p:cNvGraphicFramePr>
          <p:nvPr>
            <p:ph idx="1"/>
          </p:nvPr>
        </p:nvGraphicFramePr>
        <p:xfrm>
          <a:off x="363152" y="1359964"/>
          <a:ext cx="11465696" cy="6739834"/>
        </p:xfrm>
        <a:graphic>
          <a:graphicData uri="http://schemas.openxmlformats.org/drawingml/2006/table">
            <a:tbl>
              <a:tblPr/>
              <a:tblGrid>
                <a:gridCol w="571896">
                  <a:extLst>
                    <a:ext uri="{9D8B030D-6E8A-4147-A177-3AD203B41FA5}">
                      <a16:colId xmlns:a16="http://schemas.microsoft.com/office/drawing/2014/main" val="581549106"/>
                    </a:ext>
                  </a:extLst>
                </a:gridCol>
                <a:gridCol w="357702">
                  <a:extLst>
                    <a:ext uri="{9D8B030D-6E8A-4147-A177-3AD203B41FA5}">
                      <a16:colId xmlns:a16="http://schemas.microsoft.com/office/drawing/2014/main" val="979478620"/>
                    </a:ext>
                  </a:extLst>
                </a:gridCol>
                <a:gridCol w="2996694">
                  <a:extLst>
                    <a:ext uri="{9D8B030D-6E8A-4147-A177-3AD203B41FA5}">
                      <a16:colId xmlns:a16="http://schemas.microsoft.com/office/drawing/2014/main" val="3278265739"/>
                    </a:ext>
                  </a:extLst>
                </a:gridCol>
                <a:gridCol w="1696543">
                  <a:extLst>
                    <a:ext uri="{9D8B030D-6E8A-4147-A177-3AD203B41FA5}">
                      <a16:colId xmlns:a16="http://schemas.microsoft.com/office/drawing/2014/main" val="154982044"/>
                    </a:ext>
                  </a:extLst>
                </a:gridCol>
                <a:gridCol w="2073159">
                  <a:extLst>
                    <a:ext uri="{9D8B030D-6E8A-4147-A177-3AD203B41FA5}">
                      <a16:colId xmlns:a16="http://schemas.microsoft.com/office/drawing/2014/main" val="3502785228"/>
                    </a:ext>
                  </a:extLst>
                </a:gridCol>
                <a:gridCol w="1884851">
                  <a:extLst>
                    <a:ext uri="{9D8B030D-6E8A-4147-A177-3AD203B41FA5}">
                      <a16:colId xmlns:a16="http://schemas.microsoft.com/office/drawing/2014/main" val="2259809614"/>
                    </a:ext>
                  </a:extLst>
                </a:gridCol>
                <a:gridCol w="1884851">
                  <a:extLst>
                    <a:ext uri="{9D8B030D-6E8A-4147-A177-3AD203B41FA5}">
                      <a16:colId xmlns:a16="http://schemas.microsoft.com/office/drawing/2014/main" val="497735981"/>
                    </a:ext>
                  </a:extLst>
                </a:gridCol>
              </a:tblGrid>
              <a:tr h="456660">
                <a:tc gridSpan="2">
                  <a:txBody>
                    <a:bodyPr/>
                    <a:lstStyle/>
                    <a:p>
                      <a:pPr algn="l" fontAlgn="b"/>
                      <a:r>
                        <a:rPr lang="en-US" sz="1800" b="0" i="0" u="none" strike="noStrike" dirty="0">
                          <a:solidFill>
                            <a:schemeClr val="tx1"/>
                          </a:solidFill>
                          <a:effectLst/>
                          <a:latin typeface="Lato" panose="020F0502020204030203" pitchFamily="34" charset="77"/>
                        </a:rPr>
                        <a:t> </a:t>
                      </a:r>
                    </a:p>
                  </a:txBody>
                  <a:tcPr marL="6350" marR="6350" marT="6350" marB="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endParaRPr lang="en-US" sz="2000" b="0" i="0" u="none" strike="noStrike">
                        <a:solidFill>
                          <a:srgbClr val="000000"/>
                        </a:solidFill>
                        <a:effectLst/>
                        <a:latin typeface="Lato" panose="020F0502020204030203" pitchFamily="34" charset="77"/>
                      </a:endParaRPr>
                    </a:p>
                  </a:txBody>
                  <a:tcPr marL="6350" marR="6350" marT="6350" marB="0" anchor="b">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r>
                        <a:rPr lang="en-US" sz="1800" b="0" i="0" u="none" strike="noStrike" dirty="0">
                          <a:solidFill>
                            <a:schemeClr val="tx1"/>
                          </a:solidFill>
                          <a:effectLst/>
                          <a:latin typeface="Lato" panose="020F0502020204030203" pitchFamily="34" charset="77"/>
                        </a:rPr>
                        <a:t> </a:t>
                      </a: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Current Assistance</a:t>
                      </a: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Former and </a:t>
                      </a:r>
                    </a:p>
                    <a:p>
                      <a:pPr algn="r" fontAlgn="b"/>
                      <a:r>
                        <a:rPr lang="en-US" sz="1800" b="1" i="0" u="none" strike="noStrike" dirty="0">
                          <a:solidFill>
                            <a:schemeClr val="tx1"/>
                          </a:solidFill>
                          <a:effectLst/>
                          <a:latin typeface="Lato" panose="020F0502020204030203" pitchFamily="34" charset="77"/>
                        </a:rPr>
                        <a:t>Never Assistance</a:t>
                      </a: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Non-IV-D </a:t>
                      </a:r>
                      <a:br>
                        <a:rPr lang="en-US" sz="1800" b="1" i="0" u="none" strike="noStrike" dirty="0">
                          <a:solidFill>
                            <a:schemeClr val="tx1"/>
                          </a:solidFill>
                          <a:effectLst/>
                          <a:latin typeface="Lato" panose="020F0502020204030203" pitchFamily="34" charset="77"/>
                        </a:rPr>
                      </a:br>
                      <a:r>
                        <a:rPr lang="en-US" sz="1800" b="1" i="0" u="none" strike="noStrike" dirty="0">
                          <a:solidFill>
                            <a:schemeClr val="tx1"/>
                          </a:solidFill>
                          <a:effectLst/>
                          <a:latin typeface="Lato" panose="020F0502020204030203" pitchFamily="34" charset="77"/>
                        </a:rPr>
                        <a:t>Families</a:t>
                      </a: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All Families</a:t>
                      </a: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9727378"/>
                  </a:ext>
                </a:extLst>
              </a:tr>
              <a:tr h="607512">
                <a:tc gridSpan="3">
                  <a:txBody>
                    <a:bodyPr/>
                    <a:lstStyle/>
                    <a:p>
                      <a:pPr algn="l" fontAlgn="b"/>
                      <a:r>
                        <a:rPr lang="en-US" sz="1800" b="0" i="0" u="none" strike="noStrike" dirty="0">
                          <a:solidFill>
                            <a:schemeClr val="tx1"/>
                          </a:solidFill>
                          <a:effectLst/>
                          <a:latin typeface="Lato" panose="020F0502020204030203" pitchFamily="34" charset="77"/>
                        </a:rPr>
                        <a:t>Collections Distributed to Families (excluding lump sum)</a:t>
                      </a:r>
                    </a:p>
                  </a:txBody>
                  <a:tcPr marL="6350" marR="6350" marT="6350" marB="0" anchor="b">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l" fontAlgn="b"/>
                      <a:endParaRPr lang="en-US" sz="1800" b="0" i="0" u="none" strike="noStrike">
                        <a:solidFill>
                          <a:schemeClr val="tx1"/>
                        </a:solidFill>
                        <a:effectLst/>
                        <a:latin typeface="Lato" panose="020F0502020204030203" pitchFamily="34" charset="77"/>
                      </a:endParaRPr>
                    </a:p>
                  </a:txBody>
                  <a:tcPr marL="6350" marR="6350" marT="6350" marB="0" anchor="b">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180,843 </a:t>
                      </a: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22,948,955 </a:t>
                      </a: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2,921,687 </a:t>
                      </a: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26,051,485 </a:t>
                      </a:r>
                    </a:p>
                  </a:txBody>
                  <a:tcPr marL="6350" marR="6350" marT="6350" marB="0" anchor="b">
                    <a:lnL>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660620328"/>
                  </a:ext>
                </a:extLst>
              </a:tr>
              <a:tr h="301752">
                <a:tc gridSpan="3">
                  <a:txBody>
                    <a:bodyPr/>
                    <a:lstStyle/>
                    <a:p>
                      <a:pPr algn="l" fontAlgn="b"/>
                      <a:r>
                        <a:rPr lang="en-US" sz="1800" b="0" i="0" u="none" strike="noStrike" dirty="0">
                          <a:solidFill>
                            <a:schemeClr val="tx1"/>
                          </a:solidFill>
                          <a:effectLst/>
                          <a:latin typeface="Lato" panose="020F0502020204030203" pitchFamily="34" charset="77"/>
                        </a:rPr>
                        <a:t>Cost Avoidance</a:t>
                      </a:r>
                    </a:p>
                  </a:txBody>
                  <a:tcPr marL="6350" marR="6350" marT="6350"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hMerge="1">
                  <a:txBody>
                    <a:bodyPr/>
                    <a:lstStyle/>
                    <a:p>
                      <a:endParaRPr lang="en-US"/>
                    </a:p>
                  </a:txBody>
                  <a:tcPr marL="6350" marR="6350" marT="6350" marB="0" anchor="b">
                    <a:lnL>
                      <a:noFill/>
                    </a:lnL>
                    <a:lnR>
                      <a:noFill/>
                    </a:lnR>
                    <a:lnT>
                      <a:noFill/>
                    </a:lnT>
                    <a:lnB>
                      <a:noFill/>
                    </a:lnB>
                    <a:noFill/>
                  </a:tcPr>
                </a:tc>
                <a:tc hMerge="1">
                  <a:txBody>
                    <a:bodyPr/>
                    <a:lstStyle/>
                    <a:p>
                      <a:pPr algn="l" fontAlgn="b"/>
                      <a:endParaRPr lang="en-US" sz="1800" b="0" i="0" u="none" strike="noStrike" dirty="0">
                        <a:solidFill>
                          <a:schemeClr val="tx1"/>
                        </a:solidFill>
                        <a:effectLst/>
                        <a:latin typeface="Lato" panose="020F0502020204030203" pitchFamily="34" charset="77"/>
                      </a:endParaRPr>
                    </a:p>
                  </a:txBody>
                  <a:tcPr marL="6350" marR="6350" marT="6350"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pPr algn="r" fontAlgn="b"/>
                      <a:endParaRPr lang="en-US" sz="1800" b="0" i="0" u="none" strike="noStrike" dirty="0">
                        <a:solidFill>
                          <a:schemeClr val="tx1"/>
                        </a:solidFill>
                        <a:effectLst/>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endParaRPr lang="en-US" sz="1800" b="0" i="0" u="none" strike="noStrike" dirty="0">
                        <a:solidFill>
                          <a:schemeClr val="tx1"/>
                        </a:solidFill>
                        <a:effectLst/>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endParaRPr lang="en-US" sz="1800" b="0" i="0" u="none" strike="noStrike" dirty="0">
                        <a:solidFill>
                          <a:schemeClr val="tx1"/>
                        </a:solidFill>
                        <a:effectLst/>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   </a:t>
                      </a:r>
                    </a:p>
                  </a:txBody>
                  <a:tcPr marL="6350" marR="6350" marT="6350"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42909784"/>
                  </a:ext>
                </a:extLst>
              </a:tr>
              <a:tr h="0">
                <a:tc>
                  <a:txBody>
                    <a:bodyPr/>
                    <a:lstStyle/>
                    <a:p>
                      <a:pPr algn="l" fontAlgn="b"/>
                      <a:r>
                        <a:rPr lang="en-US" sz="1800" b="0" i="0" u="none" strike="noStrike" dirty="0">
                          <a:solidFill>
                            <a:schemeClr val="tx1"/>
                          </a:solidFill>
                          <a:effectLst/>
                          <a:latin typeface="Lato" panose="020F0502020204030203" pitchFamily="34" charset="77"/>
                        </a:rPr>
                        <a:t> </a:t>
                      </a:r>
                    </a:p>
                  </a:txBody>
                  <a:tcPr marL="6350" marR="6350" marT="6350"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2">
                  <a:txBody>
                    <a:bodyPr/>
                    <a:lstStyle/>
                    <a:p>
                      <a:r>
                        <a:rPr lang="en-US" sz="1800" b="0" i="0" u="none" strike="noStrike" dirty="0">
                          <a:solidFill>
                            <a:schemeClr val="tx1"/>
                          </a:solidFill>
                          <a:effectLst/>
                          <a:latin typeface="Lato" panose="020F0502020204030203" pitchFamily="34" charset="77"/>
                        </a:rPr>
                        <a:t>SSI</a:t>
                      </a:r>
                      <a:endParaRPr lang="en-US" sz="1800" dirty="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hMerge="1">
                  <a:txBody>
                    <a:bodyPr/>
                    <a:lstStyle/>
                    <a:p>
                      <a:endParaRPr lang="en-US" sz="180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19,079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282,272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30,678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332,029 </a:t>
                      </a:r>
                    </a:p>
                  </a:txBody>
                  <a:tcPr marL="6350" marR="6350" marT="6350"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162033131"/>
                  </a:ext>
                </a:extLst>
              </a:tr>
              <a:tr h="0">
                <a:tc>
                  <a:txBody>
                    <a:bodyPr/>
                    <a:lstStyle/>
                    <a:p>
                      <a:pPr algn="l" fontAlgn="b"/>
                      <a:r>
                        <a:rPr lang="en-US" sz="1800" b="0" i="0" u="none" strike="noStrike" dirty="0">
                          <a:solidFill>
                            <a:schemeClr val="tx1"/>
                          </a:solidFill>
                          <a:effectLst/>
                          <a:latin typeface="Lato" panose="020F0502020204030203" pitchFamily="34" charset="77"/>
                        </a:rPr>
                        <a:t> </a:t>
                      </a:r>
                    </a:p>
                  </a:txBody>
                  <a:tcPr marL="6350" marR="6350" marT="6350"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2">
                  <a:txBody>
                    <a:bodyPr/>
                    <a:lstStyle/>
                    <a:p>
                      <a:r>
                        <a:rPr lang="en-US" sz="1800" b="0" i="0" u="none" strike="noStrike" dirty="0">
                          <a:solidFill>
                            <a:schemeClr val="tx1"/>
                          </a:solidFill>
                          <a:effectLst/>
                          <a:latin typeface="Lato" panose="020F0502020204030203" pitchFamily="34" charset="77"/>
                        </a:rPr>
                        <a:t>TANF</a:t>
                      </a:r>
                      <a:endParaRPr lang="en-US" sz="1800" dirty="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hMerge="1">
                  <a:txBody>
                    <a:bodyPr/>
                    <a:lstStyle/>
                    <a:p>
                      <a:endParaRPr lang="en-US" sz="180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6,782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369,478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20,452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396,712 </a:t>
                      </a:r>
                    </a:p>
                  </a:txBody>
                  <a:tcPr marL="6350" marR="6350" marT="6350"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99525626"/>
                  </a:ext>
                </a:extLst>
              </a:tr>
              <a:tr h="0">
                <a:tc>
                  <a:txBody>
                    <a:bodyPr/>
                    <a:lstStyle/>
                    <a:p>
                      <a:pPr algn="l" fontAlgn="b"/>
                      <a:r>
                        <a:rPr lang="en-US" sz="1800" b="0" i="0" u="none" strike="noStrike" dirty="0">
                          <a:solidFill>
                            <a:schemeClr val="tx1"/>
                          </a:solidFill>
                          <a:effectLst/>
                          <a:latin typeface="Lato" panose="020F0502020204030203" pitchFamily="34" charset="77"/>
                        </a:rPr>
                        <a:t> </a:t>
                      </a:r>
                    </a:p>
                  </a:txBody>
                  <a:tcPr marL="6350" marR="6350" marT="6350"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2">
                  <a:txBody>
                    <a:bodyPr/>
                    <a:lstStyle/>
                    <a:p>
                      <a:r>
                        <a:rPr lang="en-US" sz="1800" b="0" i="0" u="none" strike="noStrike" dirty="0">
                          <a:solidFill>
                            <a:schemeClr val="tx1"/>
                          </a:solidFill>
                          <a:effectLst/>
                          <a:latin typeface="Lato" panose="020F0502020204030203" pitchFamily="34" charset="77"/>
                        </a:rPr>
                        <a:t>CCDF</a:t>
                      </a:r>
                      <a:endParaRPr lang="en-US" sz="1800" dirty="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hMerge="1">
                  <a:txBody>
                    <a:bodyPr/>
                    <a:lstStyle/>
                    <a:p>
                      <a:endParaRPr lang="en-US" sz="180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163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36,718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2,922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39,803 </a:t>
                      </a:r>
                    </a:p>
                  </a:txBody>
                  <a:tcPr marL="6350" marR="6350" marT="6350"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580960726"/>
                  </a:ext>
                </a:extLst>
              </a:tr>
              <a:tr h="0">
                <a:tc>
                  <a:txBody>
                    <a:bodyPr/>
                    <a:lstStyle/>
                    <a:p>
                      <a:pPr algn="l" fontAlgn="b"/>
                      <a:r>
                        <a:rPr lang="en-US" sz="1800" b="0" i="0" u="none" strike="noStrike" dirty="0">
                          <a:solidFill>
                            <a:schemeClr val="tx1"/>
                          </a:solidFill>
                          <a:effectLst/>
                          <a:latin typeface="Lato" panose="020F0502020204030203" pitchFamily="34" charset="77"/>
                        </a:rPr>
                        <a:t> </a:t>
                      </a:r>
                    </a:p>
                  </a:txBody>
                  <a:tcPr marL="6350" marR="6350" marT="6350"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2">
                  <a:txBody>
                    <a:bodyPr/>
                    <a:lstStyle/>
                    <a:p>
                      <a:r>
                        <a:rPr lang="en-US" sz="1800" b="0" i="0" u="none" strike="noStrike" dirty="0">
                          <a:solidFill>
                            <a:schemeClr val="tx1"/>
                          </a:solidFill>
                          <a:effectLst/>
                          <a:latin typeface="Lato" panose="020F0502020204030203" pitchFamily="34" charset="77"/>
                        </a:rPr>
                        <a:t>Housing Subsidies</a:t>
                      </a:r>
                      <a:endParaRPr lang="en-US" sz="1800" dirty="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hMerge="1">
                  <a:txBody>
                    <a:bodyPr/>
                    <a:lstStyle/>
                    <a:p>
                      <a:endParaRPr lang="en-US" sz="180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11,628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371,773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25,419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408,820 </a:t>
                      </a:r>
                    </a:p>
                  </a:txBody>
                  <a:tcPr marL="6350" marR="6350" marT="6350"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02056912"/>
                  </a:ext>
                </a:extLst>
              </a:tr>
              <a:tr h="0">
                <a:tc>
                  <a:txBody>
                    <a:bodyPr/>
                    <a:lstStyle/>
                    <a:p>
                      <a:pPr algn="l" fontAlgn="b"/>
                      <a:r>
                        <a:rPr lang="en-US" sz="1800" b="0" i="0" u="none" strike="noStrike" dirty="0">
                          <a:solidFill>
                            <a:schemeClr val="tx1"/>
                          </a:solidFill>
                          <a:effectLst/>
                          <a:latin typeface="Lato" panose="020F0502020204030203" pitchFamily="34" charset="77"/>
                        </a:rPr>
                        <a:t> </a:t>
                      </a:r>
                    </a:p>
                  </a:txBody>
                  <a:tcPr marL="6350" marR="6350" marT="6350"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2">
                  <a:txBody>
                    <a:bodyPr/>
                    <a:lstStyle/>
                    <a:p>
                      <a:r>
                        <a:rPr lang="en-US" sz="1800" b="0" i="0" u="none" strike="noStrike" dirty="0">
                          <a:solidFill>
                            <a:schemeClr val="tx1"/>
                          </a:solidFill>
                          <a:effectLst/>
                          <a:latin typeface="Lato" panose="020F0502020204030203" pitchFamily="34" charset="77"/>
                        </a:rPr>
                        <a:t>SNAP</a:t>
                      </a:r>
                      <a:endParaRPr lang="en-US" sz="1800" dirty="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hMerge="1">
                  <a:txBody>
                    <a:bodyPr/>
                    <a:lstStyle/>
                    <a:p>
                      <a:endParaRPr lang="en-US" sz="180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33,094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1,464,143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120,374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1,617,611 </a:t>
                      </a:r>
                    </a:p>
                  </a:txBody>
                  <a:tcPr marL="6350" marR="6350" marT="6350"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13449322"/>
                  </a:ext>
                </a:extLst>
              </a:tr>
              <a:tr h="0">
                <a:tc>
                  <a:txBody>
                    <a:bodyPr/>
                    <a:lstStyle/>
                    <a:p>
                      <a:pPr algn="l" fontAlgn="b"/>
                      <a:endParaRPr lang="en-US" sz="1800" b="0" i="0" u="none" strike="noStrike" dirty="0">
                        <a:solidFill>
                          <a:schemeClr val="tx1"/>
                        </a:solidFill>
                        <a:effectLst/>
                        <a:latin typeface="Lato" panose="020F0502020204030203" pitchFamily="34" charset="77"/>
                      </a:endParaRPr>
                    </a:p>
                  </a:txBody>
                  <a:tcPr marL="6350" marR="6350" marT="6350"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3">
                  <a:txBody>
                    <a:bodyPr/>
                    <a:lstStyle/>
                    <a:p>
                      <a:r>
                        <a:rPr lang="en-US" sz="1800" dirty="0">
                          <a:solidFill>
                            <a:schemeClr val="tx1"/>
                          </a:solidFill>
                          <a:latin typeface="Lato" panose="020F0502020204030203" pitchFamily="34" charset="77"/>
                        </a:rPr>
                        <a:t>SNAP offset (CS payment deduction)</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hMerge="1">
                  <a:txBody>
                    <a:bodyPr/>
                    <a:lstStyle/>
                    <a:p>
                      <a:endParaRPr lang="en-US" sz="180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hMerge="1">
                  <a:txBody>
                    <a:bodyPr/>
                    <a:lstStyle/>
                    <a:p>
                      <a:pPr algn="r" fontAlgn="b"/>
                      <a:endParaRPr lang="en-US" sz="1800" b="0" i="0" u="none" strike="noStrike" dirty="0">
                        <a:solidFill>
                          <a:schemeClr val="tx1"/>
                        </a:solidFill>
                        <a:effectLst/>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endParaRPr lang="en-US" sz="1800" b="0" i="0" u="none" strike="noStrike" dirty="0">
                        <a:solidFill>
                          <a:schemeClr val="tx1"/>
                        </a:solidFill>
                        <a:effectLst/>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endParaRPr lang="en-US" sz="1800" b="0" i="0" u="none" strike="noStrike" dirty="0">
                        <a:solidFill>
                          <a:schemeClr val="tx1"/>
                        </a:solidFill>
                        <a:effectLst/>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(375,757)</a:t>
                      </a:r>
                    </a:p>
                  </a:txBody>
                  <a:tcPr marL="6350" marR="6350" marT="6350"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42594831"/>
                  </a:ext>
                </a:extLst>
              </a:tr>
              <a:tr h="0">
                <a:tc>
                  <a:txBody>
                    <a:bodyPr/>
                    <a:lstStyle/>
                    <a:p>
                      <a:pPr algn="l" fontAlgn="b"/>
                      <a:r>
                        <a:rPr lang="en-US" sz="1800" b="0" i="0" u="none" strike="noStrike" dirty="0">
                          <a:solidFill>
                            <a:schemeClr val="tx1"/>
                          </a:solidFill>
                          <a:effectLst/>
                          <a:latin typeface="Lato" panose="020F0502020204030203" pitchFamily="34" charset="77"/>
                        </a:rPr>
                        <a:t> </a:t>
                      </a:r>
                    </a:p>
                  </a:txBody>
                  <a:tcPr marL="6350" marR="6350" marT="6350"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gridSpan="2">
                  <a:txBody>
                    <a:bodyPr/>
                    <a:lstStyle/>
                    <a:p>
                      <a:r>
                        <a:rPr lang="en-US" sz="1800" b="0" i="0" u="none" strike="noStrike" dirty="0">
                          <a:solidFill>
                            <a:schemeClr val="tx1"/>
                          </a:solidFill>
                          <a:effectLst/>
                          <a:latin typeface="Lato" panose="020F0502020204030203" pitchFamily="34" charset="77"/>
                        </a:rPr>
                        <a:t>NSLP</a:t>
                      </a:r>
                      <a:endParaRPr lang="en-US" sz="1800" dirty="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hMerge="1">
                  <a:txBody>
                    <a:bodyPr/>
                    <a:lstStyle/>
                    <a:p>
                      <a:endParaRPr lang="en-US" sz="1800">
                        <a:solidFill>
                          <a:schemeClr val="tx1"/>
                        </a:solidFill>
                        <a:latin typeface="Lato" panose="020F0502020204030203" pitchFamily="34" charset="77"/>
                      </a:endParaRP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119,335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12,563 </a:t>
                      </a:r>
                    </a:p>
                  </a:txBody>
                  <a:tcPr marL="6350" marR="6350" marT="6350" marB="0" anchor="b">
                    <a:lnL>
                      <a:noFill/>
                    </a:lnL>
                    <a:lnR>
                      <a:noFill/>
                    </a:lnR>
                    <a:lnT>
                      <a:noFill/>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                      131,898 </a:t>
                      </a:r>
                    </a:p>
                  </a:txBody>
                  <a:tcPr marL="6350" marR="6350" marT="6350"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046710188"/>
                  </a:ext>
                </a:extLst>
              </a:tr>
              <a:tr h="0">
                <a:tc>
                  <a:txBody>
                    <a:bodyPr/>
                    <a:lstStyle/>
                    <a:p>
                      <a:pPr algn="l" fontAlgn="b"/>
                      <a:r>
                        <a:rPr lang="en-US" sz="1800" b="0" i="0" u="none" strike="noStrike" dirty="0">
                          <a:solidFill>
                            <a:schemeClr val="tx1"/>
                          </a:solidFill>
                          <a:effectLst/>
                          <a:latin typeface="Lato" panose="020F0502020204030203" pitchFamily="34" charset="77"/>
                        </a:rPr>
                        <a:t> </a:t>
                      </a:r>
                    </a:p>
                  </a:txBody>
                  <a:tcPr marL="6350" marR="6350" marT="6350" marB="0" anchor="b">
                    <a:lnL w="6350" cap="flat" cmpd="sng" algn="ctr">
                      <a:no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sz="1800" b="1" i="0" u="none" strike="noStrike" dirty="0">
                        <a:solidFill>
                          <a:schemeClr val="tx1"/>
                        </a:solidFill>
                        <a:effectLst/>
                        <a:latin typeface="Lato" panose="020F0502020204030203" pitchFamily="34" charset="77"/>
                      </a:endParaRPr>
                    </a:p>
                    <a:p>
                      <a:r>
                        <a:rPr lang="en-US" sz="1800" b="1" i="0" u="none" strike="noStrike" dirty="0">
                          <a:solidFill>
                            <a:schemeClr val="tx1"/>
                          </a:solidFill>
                          <a:effectLst/>
                          <a:latin typeface="Lato" panose="020F0502020204030203" pitchFamily="34" charset="77"/>
                        </a:rPr>
                        <a:t>Total </a:t>
                      </a:r>
                      <a:endParaRPr lang="en-US" sz="1800" b="1" dirty="0">
                        <a:solidFill>
                          <a:schemeClr val="tx1"/>
                        </a:solidFill>
                        <a:latin typeface="Lato" panose="020F0502020204030203" pitchFamily="34" charset="77"/>
                      </a:endParaRP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800" b="1">
                        <a:solidFill>
                          <a:schemeClr val="tx1"/>
                        </a:solidFill>
                        <a:latin typeface="Lato" panose="020F0502020204030203" pitchFamily="34" charset="77"/>
                      </a:endParaRP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               70,746 </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2,643,720 </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                  212,407 </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                 2,551,115 </a:t>
                      </a:r>
                    </a:p>
                  </a:txBody>
                  <a:tcPr marL="6350" marR="6350" marT="6350" marB="0" anchor="b">
                    <a:lnL>
                      <a:noFill/>
                    </a:lnL>
                    <a:lnR w="635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0589358"/>
                  </a:ext>
                </a:extLst>
              </a:tr>
              <a:tr h="301752">
                <a:tc gridSpan="3">
                  <a:txBody>
                    <a:bodyPr/>
                    <a:lstStyle/>
                    <a:p>
                      <a:pPr marL="0" algn="l" defTabSz="914400" rtl="0" eaLnBrk="1" fontAlgn="b" latinLnBrk="0" hangingPunct="1"/>
                      <a:r>
                        <a:rPr lang="en-US" sz="1800" b="0" i="0" u="none" strike="noStrike" kern="1200" dirty="0">
                          <a:solidFill>
                            <a:schemeClr val="tx1"/>
                          </a:solidFill>
                          <a:effectLst/>
                          <a:latin typeface="Lato" panose="020F0502020204030203" pitchFamily="34" charset="77"/>
                          <a:ea typeface="+mn-ea"/>
                          <a:cs typeface="+mn-cs"/>
                        </a:rPr>
                        <a:t>Estimated Medicaid Reimbursement</a:t>
                      </a:r>
                    </a:p>
                  </a:txBody>
                  <a:tcPr marL="6350" marR="6350" marT="6350" marB="0" anchor="b">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pPr marL="0" algn="l" defTabSz="914400" rtl="0" eaLnBrk="1" fontAlgn="b" latinLnBrk="0" hangingPunct="1"/>
                      <a:endParaRPr lang="en-US" sz="1800" b="0" i="0" u="none" strike="noStrike" kern="1200" dirty="0">
                        <a:solidFill>
                          <a:schemeClr val="tx1"/>
                        </a:solidFill>
                        <a:effectLst/>
                        <a:latin typeface="Lato" panose="020F0502020204030203" pitchFamily="34" charset="77"/>
                        <a:ea typeface="+mn-ea"/>
                        <a:cs typeface="+mn-cs"/>
                      </a:endParaRPr>
                    </a:p>
                  </a:txBody>
                  <a:tcPr marL="6350" marR="6350" marT="6350" marB="0" anchor="b">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endParaRPr lang="en-US" sz="1800" b="0" i="0" u="none" strike="noStrike" dirty="0">
                        <a:solidFill>
                          <a:schemeClr val="tx1"/>
                        </a:solidFill>
                        <a:effectLst/>
                        <a:latin typeface="Lato" panose="020F0502020204030203" pitchFamily="34" charset="77"/>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endParaRPr lang="en-US" sz="1800" b="0" i="0" u="none" strike="noStrike" dirty="0">
                        <a:solidFill>
                          <a:schemeClr val="tx1"/>
                        </a:solidFill>
                        <a:effectLst/>
                        <a:latin typeface="Lato" panose="020F0502020204030203" pitchFamily="34" charset="77"/>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endParaRPr lang="en-US" sz="1800" b="0" i="0" u="none" strike="noStrike" dirty="0">
                        <a:solidFill>
                          <a:schemeClr val="tx1"/>
                        </a:solidFill>
                        <a:effectLst/>
                        <a:latin typeface="Lato" panose="020F0502020204030203" pitchFamily="34" charset="77"/>
                      </a:endParaRPr>
                    </a:p>
                  </a:txBody>
                  <a:tcPr marL="6350" marR="6350" marT="6350"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fontAlgn="b"/>
                      <a:r>
                        <a:rPr lang="en-US" sz="1800" b="0" i="0" u="none" strike="noStrike" dirty="0">
                          <a:solidFill>
                            <a:schemeClr val="tx1"/>
                          </a:solidFill>
                          <a:effectLst/>
                          <a:latin typeface="Lato" panose="020F0502020204030203" pitchFamily="34" charset="77"/>
                        </a:rPr>
                        <a:t>365,780 </a:t>
                      </a:r>
                    </a:p>
                  </a:txBody>
                  <a:tcPr marL="6350" marR="6350" marT="6350" marB="0" anchor="b">
                    <a:lnL>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17026822"/>
                  </a:ext>
                </a:extLst>
              </a:tr>
              <a:tr h="301752">
                <a:tc gridSpan="3">
                  <a:txBody>
                    <a:bodyPr/>
                    <a:lstStyle/>
                    <a:p>
                      <a:pPr algn="l" fontAlgn="b"/>
                      <a:r>
                        <a:rPr lang="en-US" sz="1800" b="1" i="0" u="none" strike="noStrike" dirty="0">
                          <a:solidFill>
                            <a:schemeClr val="tx1"/>
                          </a:solidFill>
                          <a:effectLst/>
                          <a:latin typeface="Lato" panose="020F0502020204030203" pitchFamily="34" charset="77"/>
                        </a:rPr>
                        <a:t>Total cost avoidance</a:t>
                      </a:r>
                    </a:p>
                  </a:txBody>
                  <a:tcPr marL="6350" marR="6350" marT="6350" marB="0" anchor="b">
                    <a:lnL w="6350" cap="flat" cmpd="sng" algn="ctr">
                      <a:no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l" fontAlgn="b"/>
                      <a:endParaRPr lang="en-US" sz="1800" b="1" i="0" u="none" strike="noStrike" dirty="0">
                        <a:solidFill>
                          <a:schemeClr val="tx1"/>
                        </a:solidFill>
                        <a:effectLst/>
                        <a:latin typeface="Lato" panose="020F0502020204030203" pitchFamily="34" charset="77"/>
                      </a:endParaRPr>
                    </a:p>
                  </a:txBody>
                  <a:tcPr marL="6350" marR="6350" marT="6350" marB="0" anchor="b">
                    <a:lnL w="6350" cap="flat" cmpd="sng" algn="ctr">
                      <a:no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 </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 </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 </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1" i="0" u="none" strike="noStrike" dirty="0">
                          <a:solidFill>
                            <a:schemeClr val="tx1"/>
                          </a:solidFill>
                          <a:effectLst/>
                          <a:latin typeface="Lato" panose="020F0502020204030203" pitchFamily="34" charset="77"/>
                        </a:rPr>
                        <a:t>                   2,916,896 </a:t>
                      </a:r>
                    </a:p>
                  </a:txBody>
                  <a:tcPr marL="6350" marR="6350" marT="6350" marB="0" anchor="b">
                    <a:lnL>
                      <a:noFill/>
                    </a:lnL>
                    <a:lnR w="635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754572"/>
                  </a:ext>
                </a:extLst>
              </a:tr>
            </a:tbl>
          </a:graphicData>
        </a:graphic>
      </p:graphicFrame>
    </p:spTree>
    <p:extLst>
      <p:ext uri="{BB962C8B-B14F-4D97-AF65-F5344CB8AC3E}">
        <p14:creationId xmlns:p14="http://schemas.microsoft.com/office/powerpoint/2010/main" val="378746444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43BA3-A423-45C7-1A98-1331BF3CA95F}"/>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5B913F8A-A820-D8D5-E19B-5E89E9ADD4E4}"/>
              </a:ext>
            </a:extLst>
          </p:cNvPr>
          <p:cNvSpPr>
            <a:spLocks noGrp="1"/>
          </p:cNvSpPr>
          <p:nvPr>
            <p:ph type="title"/>
          </p:nvPr>
        </p:nvSpPr>
        <p:spPr>
          <a:xfrm>
            <a:off x="607484" y="533401"/>
            <a:ext cx="8226425" cy="568325"/>
          </a:xfrm>
        </p:spPr>
        <p:txBody>
          <a:bodyPr>
            <a:normAutofit/>
          </a:bodyPr>
          <a:lstStyle/>
          <a:p>
            <a:pPr eaLnBrk="1" hangingPunct="1">
              <a:defRPr/>
            </a:pPr>
            <a:r>
              <a:rPr lang="en-US" altLang="en-US" sz="3200" dirty="0"/>
              <a:t>State Cost Avoidance Estimates</a:t>
            </a:r>
          </a:p>
        </p:txBody>
      </p:sp>
      <p:sp>
        <p:nvSpPr>
          <p:cNvPr id="35843" name="Content Placeholder 2">
            <a:extLst>
              <a:ext uri="{FF2B5EF4-FFF2-40B4-BE49-F238E27FC236}">
                <a16:creationId xmlns:a16="http://schemas.microsoft.com/office/drawing/2014/main" id="{68FF5FB1-1304-5ADB-0F82-5B589167F3D1}"/>
              </a:ext>
            </a:extLst>
          </p:cNvPr>
          <p:cNvSpPr>
            <a:spLocks noGrp="1"/>
          </p:cNvSpPr>
          <p:nvPr>
            <p:ph idx="1"/>
          </p:nvPr>
        </p:nvSpPr>
        <p:spPr>
          <a:xfrm>
            <a:off x="607484" y="1371600"/>
            <a:ext cx="11122962" cy="4776788"/>
          </a:xfrm>
        </p:spPr>
        <p:txBody>
          <a:bodyPr>
            <a:normAutofit/>
          </a:bodyPr>
          <a:lstStyle/>
          <a:p>
            <a:pPr marL="465138" lvl="2" indent="-465138">
              <a:buNone/>
              <a:defRPr/>
            </a:pPr>
            <a:r>
              <a:rPr lang="en-US" altLang="en-US" sz="2800" dirty="0">
                <a:latin typeface="Lato Regular" panose="020F0502020204030203" pitchFamily="34" charset="0"/>
                <a:cs typeface="Lato Regular" panose="020F0502020204030203" pitchFamily="34" charset="0"/>
              </a:rPr>
              <a:t>For each state we include:</a:t>
            </a:r>
          </a:p>
          <a:p>
            <a:pPr marL="514350" lvl="2" indent="-514350">
              <a:buFont typeface="+mj-lt"/>
              <a:buAutoNum type="arabicPeriod"/>
              <a:defRPr/>
            </a:pPr>
            <a:r>
              <a:rPr lang="en-US" altLang="en-US" sz="2800" dirty="0">
                <a:latin typeface="Lato Regular" panose="020F0502020204030203" pitchFamily="34" charset="0"/>
                <a:cs typeface="Lato Regular" panose="020F0502020204030203" pitchFamily="34" charset="0"/>
              </a:rPr>
              <a:t> Cost avoidance on distributions </a:t>
            </a:r>
            <a:r>
              <a:rPr lang="en-US" altLang="en-US" sz="2800" b="1" dirty="0">
                <a:latin typeface="Lato Regular" panose="020F0502020204030203" pitchFamily="34" charset="0"/>
                <a:cs typeface="Lato Regular" panose="020F0502020204030203" pitchFamily="34" charset="0"/>
              </a:rPr>
              <a:t>within state</a:t>
            </a:r>
          </a:p>
          <a:p>
            <a:pPr marL="514350" lvl="2" indent="-514350">
              <a:buFont typeface="+mj-lt"/>
              <a:buAutoNum type="arabicPeriod"/>
              <a:defRPr/>
            </a:pPr>
            <a:r>
              <a:rPr lang="en-US" altLang="en-US" sz="2800" dirty="0">
                <a:latin typeface="Lato Regular" panose="020F0502020204030203" pitchFamily="34" charset="0"/>
                <a:cs typeface="Lato Regular" panose="020F0502020204030203" pitchFamily="34" charset="0"/>
              </a:rPr>
              <a:t> </a:t>
            </a:r>
            <a:r>
              <a:rPr lang="en-US" altLang="en-US" sz="2800" b="1" dirty="0">
                <a:latin typeface="Lato Regular" panose="020F0502020204030203" pitchFamily="34" charset="0"/>
                <a:cs typeface="Lato Regular" panose="020F0502020204030203" pitchFamily="34" charset="0"/>
              </a:rPr>
              <a:t>Assistance reimbursement </a:t>
            </a:r>
            <a:r>
              <a:rPr lang="en-US" altLang="en-US" sz="2800" dirty="0">
                <a:latin typeface="Lato Regular" panose="020F0502020204030203" pitchFamily="34" charset="0"/>
                <a:cs typeface="Lato Regular" panose="020F0502020204030203" pitchFamily="34" charset="0"/>
              </a:rPr>
              <a:t>(from OCSS annual report)</a:t>
            </a:r>
          </a:p>
          <a:p>
            <a:pPr marL="571500" lvl="2" indent="-571500">
              <a:buFont typeface="+mj-lt"/>
              <a:buAutoNum type="arabicPeriod"/>
              <a:defRPr/>
            </a:pPr>
            <a:r>
              <a:rPr lang="en-US" altLang="en-US" sz="2800" dirty="0">
                <a:latin typeface="Lato Regular" panose="020F0502020204030203" pitchFamily="34" charset="0"/>
                <a:cs typeface="Lato Regular" panose="020F0502020204030203" pitchFamily="34" charset="0"/>
              </a:rPr>
              <a:t>Cost avoidance and assistance reimbursement on distributions         </a:t>
            </a:r>
            <a:r>
              <a:rPr lang="en-US" altLang="en-US" sz="2800" b="1" dirty="0">
                <a:latin typeface="Lato Regular" panose="020F0502020204030203" pitchFamily="34" charset="0"/>
                <a:cs typeface="Lato Regular" panose="020F0502020204030203" pitchFamily="34" charset="0"/>
              </a:rPr>
              <a:t>sent to other states</a:t>
            </a:r>
          </a:p>
          <a:p>
            <a:pPr marL="965200" lvl="4" indent="-279400">
              <a:defRPr/>
            </a:pPr>
            <a:r>
              <a:rPr lang="en-US" altLang="en-US" sz="2400" dirty="0">
                <a:latin typeface="Lato Regular" panose="020F0502020204030203" pitchFamily="34" charset="0"/>
                <a:cs typeface="Lato Regular" panose="020F0502020204030203" pitchFamily="34" charset="0"/>
              </a:rPr>
              <a:t>Estimated based on national share distributed as assistance reimbursement and regularly distributed support</a:t>
            </a:r>
          </a:p>
          <a:p>
            <a:pPr marL="514350" lvl="2" indent="-514350">
              <a:buFont typeface="+mj-lt"/>
              <a:buAutoNum type="arabicPeriod"/>
              <a:defRPr/>
            </a:pPr>
            <a:r>
              <a:rPr lang="en-US" altLang="en-US" sz="2800" dirty="0">
                <a:latin typeface="Lato Regular" panose="020F0502020204030203" pitchFamily="34" charset="0"/>
                <a:cs typeface="Lato Regular" panose="020F0502020204030203" pitchFamily="34" charset="0"/>
              </a:rPr>
              <a:t> </a:t>
            </a:r>
            <a:r>
              <a:rPr lang="en-US" altLang="en-US" sz="2800" b="1" dirty="0">
                <a:latin typeface="Lato Regular" panose="020F0502020204030203" pitchFamily="34" charset="0"/>
                <a:cs typeface="Lato Regular" panose="020F0502020204030203" pitchFamily="34" charset="0"/>
              </a:rPr>
              <a:t>Total </a:t>
            </a:r>
            <a:r>
              <a:rPr lang="en-US" altLang="en-US" sz="2800" dirty="0">
                <a:latin typeface="Lato Regular" panose="020F0502020204030203" pitchFamily="34" charset="0"/>
                <a:cs typeface="Lato Regular" panose="020F0502020204030203" pitchFamily="34" charset="0"/>
              </a:rPr>
              <a:t>(including within state and to other states)</a:t>
            </a:r>
          </a:p>
          <a:p>
            <a:pPr marL="465138" lvl="2" indent="-465138">
              <a:buNone/>
              <a:defRPr/>
            </a:pPr>
            <a:endParaRPr lang="en-US" altLang="en-US" sz="2600" dirty="0">
              <a:latin typeface="Lato Regular" panose="020F0502020204030203" pitchFamily="34" charset="0"/>
              <a:cs typeface="Lato Regular" panose="020F0502020204030203" pitchFamily="34" charset="0"/>
            </a:endParaRPr>
          </a:p>
        </p:txBody>
      </p:sp>
    </p:spTree>
    <p:extLst>
      <p:ext uri="{BB962C8B-B14F-4D97-AF65-F5344CB8AC3E}">
        <p14:creationId xmlns:p14="http://schemas.microsoft.com/office/powerpoint/2010/main" val="135125307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20CD8-CE5D-E5AD-6E1A-D8CF427809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0A5B717-CF60-705E-762D-6C64CE4A375A}"/>
              </a:ext>
            </a:extLst>
          </p:cNvPr>
          <p:cNvPicPr>
            <a:picLocks noChangeAspect="1"/>
          </p:cNvPicPr>
          <p:nvPr/>
        </p:nvPicPr>
        <p:blipFill>
          <a:blip r:embed="rId2"/>
          <a:stretch>
            <a:fillRect/>
          </a:stretch>
        </p:blipFill>
        <p:spPr>
          <a:xfrm>
            <a:off x="2476500" y="1101724"/>
            <a:ext cx="7598800" cy="5385816"/>
          </a:xfrm>
          <a:prstGeom prst="rect">
            <a:avLst/>
          </a:prstGeom>
        </p:spPr>
      </p:pic>
      <p:sp>
        <p:nvSpPr>
          <p:cNvPr id="21506" name="Title 1">
            <a:extLst>
              <a:ext uri="{FF2B5EF4-FFF2-40B4-BE49-F238E27FC236}">
                <a16:creationId xmlns:a16="http://schemas.microsoft.com/office/drawing/2014/main" id="{1682559F-EEC3-2F75-37D7-D1C5950CF077}"/>
              </a:ext>
            </a:extLst>
          </p:cNvPr>
          <p:cNvSpPr>
            <a:spLocks noGrp="1"/>
          </p:cNvSpPr>
          <p:nvPr>
            <p:ph type="title"/>
          </p:nvPr>
        </p:nvSpPr>
        <p:spPr>
          <a:xfrm>
            <a:off x="607484" y="533401"/>
            <a:ext cx="9605462" cy="568325"/>
          </a:xfrm>
        </p:spPr>
        <p:txBody>
          <a:bodyPr>
            <a:normAutofit/>
          </a:bodyPr>
          <a:lstStyle/>
          <a:p>
            <a:pPr eaLnBrk="1" hangingPunct="1">
              <a:defRPr/>
            </a:pPr>
            <a:r>
              <a:rPr lang="en-US" altLang="en-US" sz="3200" dirty="0"/>
              <a:t>Cost Avoidance on Distributions Within State</a:t>
            </a:r>
          </a:p>
        </p:txBody>
      </p:sp>
      <p:sp>
        <p:nvSpPr>
          <p:cNvPr id="5" name="TextBox 4">
            <a:extLst>
              <a:ext uri="{FF2B5EF4-FFF2-40B4-BE49-F238E27FC236}">
                <a16:creationId xmlns:a16="http://schemas.microsoft.com/office/drawing/2014/main" id="{DC324029-5A2C-0677-90A6-55917D1514AF}"/>
              </a:ext>
            </a:extLst>
          </p:cNvPr>
          <p:cNvSpPr txBox="1"/>
          <p:nvPr/>
        </p:nvSpPr>
        <p:spPr>
          <a:xfrm>
            <a:off x="7158188" y="3626708"/>
            <a:ext cx="1147482"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glow rad="101618">
                    <a:srgbClr val="A7D0EB"/>
                  </a:glow>
                </a:effectLst>
                <a:uLnTx/>
                <a:uFillTx/>
                <a:latin typeface="Lato" panose="020F0502020204030203" pitchFamily="34" charset="77"/>
                <a:ea typeface="+mn-ea"/>
                <a:cs typeface="+mn-cs"/>
              </a:rPr>
              <a:t>$60.1M</a:t>
            </a:r>
          </a:p>
        </p:txBody>
      </p:sp>
      <p:sp>
        <p:nvSpPr>
          <p:cNvPr id="6" name="TextBox 5">
            <a:extLst>
              <a:ext uri="{FF2B5EF4-FFF2-40B4-BE49-F238E27FC236}">
                <a16:creationId xmlns:a16="http://schemas.microsoft.com/office/drawing/2014/main" id="{E5A6A747-465A-E3FB-016E-DBE3A79CB016}"/>
              </a:ext>
            </a:extLst>
          </p:cNvPr>
          <p:cNvSpPr txBox="1"/>
          <p:nvPr/>
        </p:nvSpPr>
        <p:spPr>
          <a:xfrm>
            <a:off x="6747259" y="4708371"/>
            <a:ext cx="1147482" cy="246221"/>
          </a:xfrm>
          <a:prstGeom prst="rect">
            <a:avLst/>
          </a:prstGeom>
          <a:noFill/>
          <a:effectLst>
            <a:glow rad="127000">
              <a:srgbClr val="A7D0EB"/>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glow rad="101618">
                    <a:srgbClr val="D2E7F4"/>
                  </a:glow>
                </a:effectLst>
                <a:uLnTx/>
                <a:uFillTx/>
                <a:latin typeface="Lato" panose="020F0502020204030203" pitchFamily="34" charset="77"/>
                <a:ea typeface="+mn-ea"/>
                <a:cs typeface="+mn-cs"/>
              </a:rPr>
              <a:t>$38.6M</a:t>
            </a:r>
          </a:p>
        </p:txBody>
      </p:sp>
    </p:spTree>
    <p:extLst>
      <p:ext uri="{BB962C8B-B14F-4D97-AF65-F5344CB8AC3E}">
        <p14:creationId xmlns:p14="http://schemas.microsoft.com/office/powerpoint/2010/main" val="3057672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E4EA9-7B50-9FEA-BB12-DDE3654918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9FCCEEB-2CC8-F799-E1C0-C42A70654442}"/>
              </a:ext>
            </a:extLst>
          </p:cNvPr>
          <p:cNvPicPr>
            <a:picLocks noChangeAspect="1"/>
          </p:cNvPicPr>
          <p:nvPr/>
        </p:nvPicPr>
        <p:blipFill>
          <a:blip r:embed="rId2"/>
          <a:stretch>
            <a:fillRect/>
          </a:stretch>
        </p:blipFill>
        <p:spPr>
          <a:xfrm>
            <a:off x="-1337980" y="1067379"/>
            <a:ext cx="13017299" cy="9226296"/>
          </a:xfrm>
          <a:prstGeom prst="rect">
            <a:avLst/>
          </a:prstGeom>
        </p:spPr>
      </p:pic>
      <p:sp>
        <p:nvSpPr>
          <p:cNvPr id="21506" name="Title 1">
            <a:extLst>
              <a:ext uri="{FF2B5EF4-FFF2-40B4-BE49-F238E27FC236}">
                <a16:creationId xmlns:a16="http://schemas.microsoft.com/office/drawing/2014/main" id="{7B91F410-2619-99BE-35FA-3F623E5CA2DA}"/>
              </a:ext>
            </a:extLst>
          </p:cNvPr>
          <p:cNvSpPr>
            <a:spLocks noGrp="1"/>
          </p:cNvSpPr>
          <p:nvPr>
            <p:ph type="title"/>
          </p:nvPr>
        </p:nvSpPr>
        <p:spPr>
          <a:xfrm>
            <a:off x="607484" y="533401"/>
            <a:ext cx="9605462" cy="568325"/>
          </a:xfrm>
        </p:spPr>
        <p:txBody>
          <a:bodyPr>
            <a:normAutofit/>
          </a:bodyPr>
          <a:lstStyle/>
          <a:p>
            <a:pPr eaLnBrk="1" hangingPunct="1">
              <a:defRPr/>
            </a:pPr>
            <a:r>
              <a:rPr lang="en-US" altLang="en-US" sz="3200" dirty="0"/>
              <a:t>Cost Avoidance on Distributions Within State</a:t>
            </a:r>
          </a:p>
        </p:txBody>
      </p:sp>
      <p:sp>
        <p:nvSpPr>
          <p:cNvPr id="4" name="TextBox 3">
            <a:extLst>
              <a:ext uri="{FF2B5EF4-FFF2-40B4-BE49-F238E27FC236}">
                <a16:creationId xmlns:a16="http://schemas.microsoft.com/office/drawing/2014/main" id="{B689992B-9CAF-5ADE-D10F-18BCB0558050}"/>
              </a:ext>
            </a:extLst>
          </p:cNvPr>
          <p:cNvSpPr txBox="1"/>
          <p:nvPr/>
        </p:nvSpPr>
        <p:spPr>
          <a:xfrm>
            <a:off x="7183578" y="5421289"/>
            <a:ext cx="11474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glow rad="101618">
                    <a:srgbClr val="A7D0EB"/>
                  </a:glow>
                </a:effectLst>
                <a:uLnTx/>
                <a:uFillTx/>
                <a:latin typeface="Lato" panose="020F0502020204030203" pitchFamily="34" charset="77"/>
                <a:ea typeface="+mn-ea"/>
                <a:cs typeface="+mn-cs"/>
              </a:rPr>
              <a:t>$60.1M</a:t>
            </a:r>
          </a:p>
        </p:txBody>
      </p:sp>
      <p:sp>
        <p:nvSpPr>
          <p:cNvPr id="7" name="TextBox 6">
            <a:extLst>
              <a:ext uri="{FF2B5EF4-FFF2-40B4-BE49-F238E27FC236}">
                <a16:creationId xmlns:a16="http://schemas.microsoft.com/office/drawing/2014/main" id="{02E54920-D1FD-7084-5D30-B4BD019A90D8}"/>
              </a:ext>
            </a:extLst>
          </p:cNvPr>
          <p:cNvSpPr txBox="1"/>
          <p:nvPr/>
        </p:nvSpPr>
        <p:spPr>
          <a:xfrm>
            <a:off x="8335031" y="5529868"/>
            <a:ext cx="11474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glow rad="101618">
                    <a:srgbClr val="D2E7F4"/>
                  </a:glow>
                </a:effectLst>
                <a:uLnTx/>
                <a:uFillTx/>
                <a:latin typeface="Lato" panose="020F0502020204030203" pitchFamily="34" charset="77"/>
                <a:ea typeface="+mn-ea"/>
                <a:cs typeface="+mn-cs"/>
              </a:rPr>
              <a:t>$14.1M</a:t>
            </a:r>
          </a:p>
        </p:txBody>
      </p:sp>
      <p:sp>
        <p:nvSpPr>
          <p:cNvPr id="8" name="TextBox 7">
            <a:extLst>
              <a:ext uri="{FF2B5EF4-FFF2-40B4-BE49-F238E27FC236}">
                <a16:creationId xmlns:a16="http://schemas.microsoft.com/office/drawing/2014/main" id="{408997CB-E47F-E0AC-7B1F-3FCEEAF990A9}"/>
              </a:ext>
            </a:extLst>
          </p:cNvPr>
          <p:cNvSpPr txBox="1"/>
          <p:nvPr/>
        </p:nvSpPr>
        <p:spPr>
          <a:xfrm>
            <a:off x="9855006" y="3244334"/>
            <a:ext cx="11474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glow rad="101618">
                    <a:srgbClr val="D2E7F4"/>
                  </a:glow>
                </a:effectLst>
                <a:uLnTx/>
                <a:uFillTx/>
                <a:latin typeface="Lato" panose="020F0502020204030203" pitchFamily="34" charset="77"/>
                <a:ea typeface="+mn-ea"/>
                <a:cs typeface="+mn-cs"/>
              </a:rPr>
              <a:t>$5.6M</a:t>
            </a:r>
          </a:p>
        </p:txBody>
      </p:sp>
      <p:sp>
        <p:nvSpPr>
          <p:cNvPr id="9" name="TextBox 8">
            <a:extLst>
              <a:ext uri="{FF2B5EF4-FFF2-40B4-BE49-F238E27FC236}">
                <a16:creationId xmlns:a16="http://schemas.microsoft.com/office/drawing/2014/main" id="{B5E39071-B9C0-6177-F6E4-4FEF23DC6211}"/>
              </a:ext>
            </a:extLst>
          </p:cNvPr>
          <p:cNvSpPr txBox="1"/>
          <p:nvPr/>
        </p:nvSpPr>
        <p:spPr>
          <a:xfrm>
            <a:off x="10531837" y="3613666"/>
            <a:ext cx="11474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glow rad="101618">
                    <a:srgbClr val="D2E7F4"/>
                  </a:glow>
                </a:effectLst>
                <a:uLnTx/>
                <a:uFillTx/>
                <a:latin typeface="Lato" panose="020F0502020204030203" pitchFamily="34" charset="77"/>
                <a:ea typeface="+mn-ea"/>
                <a:cs typeface="+mn-cs"/>
              </a:rPr>
              <a:t>$5.9M</a:t>
            </a:r>
          </a:p>
        </p:txBody>
      </p:sp>
      <p:sp>
        <p:nvSpPr>
          <p:cNvPr id="10" name="TextBox 9">
            <a:extLst>
              <a:ext uri="{FF2B5EF4-FFF2-40B4-BE49-F238E27FC236}">
                <a16:creationId xmlns:a16="http://schemas.microsoft.com/office/drawing/2014/main" id="{1A4FE063-B2BB-AAD9-6A72-7E58ACD995C4}"/>
              </a:ext>
            </a:extLst>
          </p:cNvPr>
          <p:cNvSpPr txBox="1"/>
          <p:nvPr/>
        </p:nvSpPr>
        <p:spPr>
          <a:xfrm>
            <a:off x="11044518" y="3982998"/>
            <a:ext cx="11474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glow rad="101618">
                    <a:srgbClr val="D2E7F4"/>
                  </a:glow>
                </a:effectLst>
                <a:uLnTx/>
                <a:uFillTx/>
                <a:latin typeface="Lato" panose="020F0502020204030203" pitchFamily="34" charset="77"/>
                <a:ea typeface="+mn-ea"/>
                <a:cs typeface="+mn-cs"/>
              </a:rPr>
              <a:t>$62.1M</a:t>
            </a:r>
          </a:p>
        </p:txBody>
      </p:sp>
      <p:sp>
        <p:nvSpPr>
          <p:cNvPr id="11" name="TextBox 10">
            <a:extLst>
              <a:ext uri="{FF2B5EF4-FFF2-40B4-BE49-F238E27FC236}">
                <a16:creationId xmlns:a16="http://schemas.microsoft.com/office/drawing/2014/main" id="{D160A555-BC21-0409-2F69-D41D36B6139C}"/>
              </a:ext>
            </a:extLst>
          </p:cNvPr>
          <p:cNvSpPr txBox="1"/>
          <p:nvPr/>
        </p:nvSpPr>
        <p:spPr>
          <a:xfrm>
            <a:off x="10840259" y="4398496"/>
            <a:ext cx="114748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glow rad="101618">
                    <a:srgbClr val="D2E7F4"/>
                  </a:glow>
                </a:effectLst>
                <a:uLnTx/>
                <a:uFillTx/>
                <a:latin typeface="Lato" panose="020F0502020204030203" pitchFamily="34" charset="77"/>
                <a:ea typeface="+mn-ea"/>
                <a:cs typeface="+mn-cs"/>
              </a:rPr>
              <a:t>RI: $18.1M</a:t>
            </a:r>
          </a:p>
        </p:txBody>
      </p:sp>
      <p:sp>
        <p:nvSpPr>
          <p:cNvPr id="12" name="TextBox 11">
            <a:extLst>
              <a:ext uri="{FF2B5EF4-FFF2-40B4-BE49-F238E27FC236}">
                <a16:creationId xmlns:a16="http://schemas.microsoft.com/office/drawing/2014/main" id="{66D73139-8583-DB9F-AD1C-EEFE3E47AA73}"/>
              </a:ext>
            </a:extLst>
          </p:cNvPr>
          <p:cNvSpPr txBox="1"/>
          <p:nvPr/>
        </p:nvSpPr>
        <p:spPr>
          <a:xfrm>
            <a:off x="10429708" y="5090993"/>
            <a:ext cx="135174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glow rad="101618">
                    <a:srgbClr val="D2E7F4"/>
                  </a:glow>
                </a:effectLst>
                <a:uLnTx/>
                <a:uFillTx/>
                <a:latin typeface="Lato" panose="020F0502020204030203" pitchFamily="34" charset="77"/>
                <a:ea typeface="+mn-ea"/>
                <a:cs typeface="+mn-cs"/>
              </a:rPr>
              <a:t>NJ: $77.6M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glow rad="101618">
                    <a:srgbClr val="D2E7F4"/>
                  </a:glow>
                </a:effectLst>
                <a:uLnTx/>
                <a:uFillTx/>
                <a:latin typeface="Lato" panose="020F0502020204030203" pitchFamily="34" charset="77"/>
                <a:ea typeface="+mn-ea"/>
                <a:cs typeface="+mn-cs"/>
              </a:rPr>
              <a:t>DE: $7.9M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glow rad="101618">
                    <a:srgbClr val="D2E7F4"/>
                  </a:glow>
                </a:effectLst>
                <a:uLnTx/>
                <a:uFillTx/>
                <a:latin typeface="Lato" panose="020F0502020204030203" pitchFamily="34" charset="77"/>
                <a:ea typeface="+mn-ea"/>
                <a:cs typeface="+mn-cs"/>
              </a:rPr>
              <a:t>DC: $4.4M</a:t>
            </a:r>
          </a:p>
        </p:txBody>
      </p:sp>
    </p:spTree>
    <p:extLst>
      <p:ext uri="{BB962C8B-B14F-4D97-AF65-F5344CB8AC3E}">
        <p14:creationId xmlns:p14="http://schemas.microsoft.com/office/powerpoint/2010/main" val="3481294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1"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9328E1-02BA-2196-0FB6-67FB3C91DE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solidFill>
                    <a:srgbClr val="FFFFFF"/>
                  </a:solid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000" b="0" i="0" u="none" strike="noStrike" kern="1200" cap="none" spc="0" normalizeH="0" baseline="0" noProof="0" dirty="0">
              <a:ln>
                <a:solidFill>
                  <a:srgbClr val="FFFFFF"/>
                </a:solid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538AD3D1-6159-D94D-09FE-EA03AAB486E7}"/>
              </a:ext>
            </a:extLst>
          </p:cNvPr>
          <p:cNvSpPr>
            <a:spLocks noGrp="1"/>
          </p:cNvSpPr>
          <p:nvPr>
            <p:ph type="title"/>
          </p:nvPr>
        </p:nvSpPr>
        <p:spPr/>
        <p:txBody>
          <a:bodyPr/>
          <a:lstStyle/>
          <a:p>
            <a:r>
              <a:rPr lang="en-US" dirty="0"/>
              <a:t>State Cost Avoidance Calculator</a:t>
            </a:r>
          </a:p>
        </p:txBody>
      </p:sp>
    </p:spTree>
    <p:extLst>
      <p:ext uri="{BB962C8B-B14F-4D97-AF65-F5344CB8AC3E}">
        <p14:creationId xmlns:p14="http://schemas.microsoft.com/office/powerpoint/2010/main" val="4196900413"/>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C55D1-997B-A89E-E68C-A86AFAB3AFF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14DEE1-1BDA-B59A-E104-7BA86D35EFF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48FD76C2-4B33-EFC0-9455-87C0C8EF9E34}"/>
              </a:ext>
            </a:extLst>
          </p:cNvPr>
          <p:cNvSpPr>
            <a:spLocks noGrp="1"/>
          </p:cNvSpPr>
          <p:nvPr>
            <p:ph type="title"/>
          </p:nvPr>
        </p:nvSpPr>
        <p:spPr>
          <a:xfrm>
            <a:off x="607484" y="641350"/>
            <a:ext cx="11277600" cy="540819"/>
          </a:xfrm>
        </p:spPr>
        <p:txBody>
          <a:bodyPr/>
          <a:lstStyle/>
          <a:p>
            <a:r>
              <a:rPr lang="en-US" dirty="0"/>
              <a:t>What does the Calculator Do?</a:t>
            </a:r>
          </a:p>
        </p:txBody>
      </p:sp>
      <p:sp>
        <p:nvSpPr>
          <p:cNvPr id="7" name="TextBox 6">
            <a:extLst>
              <a:ext uri="{FF2B5EF4-FFF2-40B4-BE49-F238E27FC236}">
                <a16:creationId xmlns:a16="http://schemas.microsoft.com/office/drawing/2014/main" id="{CB426970-B25B-6BF4-E9D9-3516A027D5B2}"/>
              </a:ext>
            </a:extLst>
          </p:cNvPr>
          <p:cNvSpPr txBox="1"/>
          <p:nvPr/>
        </p:nvSpPr>
        <p:spPr>
          <a:xfrm>
            <a:off x="607484" y="1505231"/>
            <a:ext cx="11412512" cy="4708981"/>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Applies cost avoidance ratios from this study to user-entered state child support aggregate data</a:t>
            </a:r>
          </a:p>
          <a:p>
            <a:pPr marL="342900" marR="0" lvl="0"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Can be applied to a more recent data year</a:t>
            </a:r>
          </a:p>
          <a:p>
            <a:pPr marL="342900" marR="0" lvl="0"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Can enable more refined estimates by using actual information on regular versus irregular support and medical support (instead of the assumptions used in our analysis)</a:t>
            </a:r>
          </a:p>
          <a:p>
            <a:pPr marL="342900" marR="0" lvl="0"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“Basic” calculator estimates within-state cost avoidance</a:t>
            </a:r>
          </a:p>
          <a:p>
            <a:pPr marL="342900" marR="0" lvl="0"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“Enhanced” calculator estimates cost avoidance on child support distributed within the state and to other states (or families within other states)</a:t>
            </a:r>
          </a:p>
        </p:txBody>
      </p:sp>
    </p:spTree>
    <p:extLst>
      <p:ext uri="{BB962C8B-B14F-4D97-AF65-F5344CB8AC3E}">
        <p14:creationId xmlns:p14="http://schemas.microsoft.com/office/powerpoint/2010/main" val="392112199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3B0A4B-D7FD-F384-43EB-87882A2A7E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solidFill>
                    <a:srgbClr val="FFFFFF"/>
                  </a:solid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000" b="0" i="0" u="none" strike="noStrike" kern="1200" cap="none" spc="0" normalizeH="0" baseline="0" noProof="0" dirty="0">
              <a:ln>
                <a:solidFill>
                  <a:srgbClr val="FFFFFF"/>
                </a:solid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83DDDD93-B69B-353E-47C8-5BBC099D1474}"/>
              </a:ext>
            </a:extLst>
          </p:cNvPr>
          <p:cNvSpPr>
            <a:spLocks noGrp="1"/>
          </p:cNvSpPr>
          <p:nvPr>
            <p:ph type="title"/>
          </p:nvPr>
        </p:nvSpPr>
        <p:spPr/>
        <p:txBody>
          <a:bodyPr/>
          <a:lstStyle/>
          <a:p>
            <a:r>
              <a:rPr lang="en-US" dirty="0"/>
              <a:t>Basic Calculator Applied to Massachusetts</a:t>
            </a:r>
          </a:p>
        </p:txBody>
      </p:sp>
    </p:spTree>
    <p:extLst>
      <p:ext uri="{BB962C8B-B14F-4D97-AF65-F5344CB8AC3E}">
        <p14:creationId xmlns:p14="http://schemas.microsoft.com/office/powerpoint/2010/main" val="2088112231"/>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9B33AF7-B6A3-FCFF-2C6E-1D65C3A5283E}"/>
              </a:ext>
            </a:extLst>
          </p:cNvPr>
          <p:cNvSpPr/>
          <p:nvPr/>
        </p:nvSpPr>
        <p:spPr>
          <a:xfrm>
            <a:off x="0" y="6467708"/>
            <a:ext cx="3200401" cy="3797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8A73A099-B461-F2D5-1CDB-C83CF89CAD4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grpSp>
        <p:nvGrpSpPr>
          <p:cNvPr id="8" name="Group 7">
            <a:extLst>
              <a:ext uri="{FF2B5EF4-FFF2-40B4-BE49-F238E27FC236}">
                <a16:creationId xmlns:a16="http://schemas.microsoft.com/office/drawing/2014/main" id="{55EAF8B7-CB88-71E3-13E2-E63BCFB6F993}"/>
              </a:ext>
            </a:extLst>
          </p:cNvPr>
          <p:cNvGrpSpPr/>
          <p:nvPr/>
        </p:nvGrpSpPr>
        <p:grpSpPr>
          <a:xfrm>
            <a:off x="2560320" y="202399"/>
            <a:ext cx="7071360" cy="6453201"/>
            <a:chOff x="1113848" y="1112044"/>
            <a:chExt cx="9964304" cy="9093252"/>
          </a:xfrm>
        </p:grpSpPr>
        <p:sp>
          <p:nvSpPr>
            <p:cNvPr id="7" name="Rectangle 6">
              <a:extLst>
                <a:ext uri="{FF2B5EF4-FFF2-40B4-BE49-F238E27FC236}">
                  <a16:creationId xmlns:a16="http://schemas.microsoft.com/office/drawing/2014/main" id="{5EA4639F-D6F5-0D3C-F356-059D80472009}"/>
                </a:ext>
              </a:extLst>
            </p:cNvPr>
            <p:cNvSpPr/>
            <p:nvPr/>
          </p:nvSpPr>
          <p:spPr>
            <a:xfrm>
              <a:off x="1113848" y="1112044"/>
              <a:ext cx="9964304" cy="909325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Picture 5">
              <a:extLst>
                <a:ext uri="{FF2B5EF4-FFF2-40B4-BE49-F238E27FC236}">
                  <a16:creationId xmlns:a16="http://schemas.microsoft.com/office/drawing/2014/main" id="{2F0CF306-E240-B063-FF73-59179ECE51DC}"/>
                </a:ext>
              </a:extLst>
            </p:cNvPr>
            <p:cNvPicPr>
              <a:picLocks noChangeAspect="1"/>
            </p:cNvPicPr>
            <p:nvPr/>
          </p:nvPicPr>
          <p:blipFill>
            <a:blip r:embed="rId2"/>
            <a:stretch>
              <a:fillRect/>
            </a:stretch>
          </p:blipFill>
          <p:spPr>
            <a:xfrm>
              <a:off x="1113848" y="1112044"/>
              <a:ext cx="9964304" cy="9093252"/>
            </a:xfrm>
            <a:prstGeom prst="rect">
              <a:avLst/>
            </a:prstGeom>
          </p:spPr>
        </p:pic>
      </p:grpSp>
    </p:spTree>
    <p:extLst>
      <p:ext uri="{BB962C8B-B14F-4D97-AF65-F5344CB8AC3E}">
        <p14:creationId xmlns:p14="http://schemas.microsoft.com/office/powerpoint/2010/main" val="1577274439"/>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2D61A-ABD6-93DC-767B-87130FBDC9B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BE9E811-94A6-19A4-5AD6-4DB51CC76727}"/>
              </a:ext>
            </a:extLst>
          </p:cNvPr>
          <p:cNvSpPr/>
          <p:nvPr/>
        </p:nvSpPr>
        <p:spPr>
          <a:xfrm>
            <a:off x="0" y="6467708"/>
            <a:ext cx="3200401" cy="3797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73FA10D4-5E95-DAAA-36DD-308A471251B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grpSp>
        <p:nvGrpSpPr>
          <p:cNvPr id="8" name="Group 7">
            <a:extLst>
              <a:ext uri="{FF2B5EF4-FFF2-40B4-BE49-F238E27FC236}">
                <a16:creationId xmlns:a16="http://schemas.microsoft.com/office/drawing/2014/main" id="{1A97E823-B389-B543-62A3-CC28DC3DD45F}"/>
              </a:ext>
            </a:extLst>
          </p:cNvPr>
          <p:cNvGrpSpPr/>
          <p:nvPr/>
        </p:nvGrpSpPr>
        <p:grpSpPr>
          <a:xfrm>
            <a:off x="127696" y="180976"/>
            <a:ext cx="11936607" cy="10893141"/>
            <a:chOff x="1113848" y="1112044"/>
            <a:chExt cx="9964304" cy="9093252"/>
          </a:xfrm>
        </p:grpSpPr>
        <p:sp>
          <p:nvSpPr>
            <p:cNvPr id="7" name="Rectangle 6">
              <a:extLst>
                <a:ext uri="{FF2B5EF4-FFF2-40B4-BE49-F238E27FC236}">
                  <a16:creationId xmlns:a16="http://schemas.microsoft.com/office/drawing/2014/main" id="{2CBBBBDC-1CB1-4FC2-F9DE-E74DD41EB15F}"/>
                </a:ext>
              </a:extLst>
            </p:cNvPr>
            <p:cNvSpPr/>
            <p:nvPr/>
          </p:nvSpPr>
          <p:spPr>
            <a:xfrm>
              <a:off x="1113848" y="1112044"/>
              <a:ext cx="9964304" cy="909325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Picture 5">
              <a:extLst>
                <a:ext uri="{FF2B5EF4-FFF2-40B4-BE49-F238E27FC236}">
                  <a16:creationId xmlns:a16="http://schemas.microsoft.com/office/drawing/2014/main" id="{75535D29-673E-CD8C-2D58-F90068D91D4D}"/>
                </a:ext>
              </a:extLst>
            </p:cNvPr>
            <p:cNvPicPr>
              <a:picLocks noChangeAspect="1"/>
            </p:cNvPicPr>
            <p:nvPr/>
          </p:nvPicPr>
          <p:blipFill>
            <a:blip r:embed="rId2"/>
            <a:stretch>
              <a:fillRect/>
            </a:stretch>
          </p:blipFill>
          <p:spPr>
            <a:xfrm>
              <a:off x="1113848" y="1112044"/>
              <a:ext cx="9964304" cy="9093252"/>
            </a:xfrm>
            <a:prstGeom prst="rect">
              <a:avLst/>
            </a:prstGeom>
          </p:spPr>
        </p:pic>
      </p:grpSp>
    </p:spTree>
    <p:extLst>
      <p:ext uri="{BB962C8B-B14F-4D97-AF65-F5344CB8AC3E}">
        <p14:creationId xmlns:p14="http://schemas.microsoft.com/office/powerpoint/2010/main" val="2021298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24A5F-4705-A4FD-0F6D-FB6F7A398B0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4DF91E4-BE9A-64DC-6E26-0E24B1B08D70}"/>
              </a:ext>
            </a:extLst>
          </p:cNvPr>
          <p:cNvSpPr/>
          <p:nvPr/>
        </p:nvSpPr>
        <p:spPr>
          <a:xfrm>
            <a:off x="0" y="6467708"/>
            <a:ext cx="3200401" cy="3797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9674DEB0-0B19-3EA7-0F49-06C2129CE12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grpSp>
        <p:nvGrpSpPr>
          <p:cNvPr id="8" name="Group 7">
            <a:extLst>
              <a:ext uri="{FF2B5EF4-FFF2-40B4-BE49-F238E27FC236}">
                <a16:creationId xmlns:a16="http://schemas.microsoft.com/office/drawing/2014/main" id="{752C3613-D806-700A-D338-6D1CCDAE7C43}"/>
              </a:ext>
            </a:extLst>
          </p:cNvPr>
          <p:cNvGrpSpPr/>
          <p:nvPr/>
        </p:nvGrpSpPr>
        <p:grpSpPr>
          <a:xfrm>
            <a:off x="127696" y="-4320775"/>
            <a:ext cx="11936607" cy="10893141"/>
            <a:chOff x="1113848" y="1112044"/>
            <a:chExt cx="9964304" cy="9093252"/>
          </a:xfrm>
        </p:grpSpPr>
        <p:sp>
          <p:nvSpPr>
            <p:cNvPr id="7" name="Rectangle 6">
              <a:extLst>
                <a:ext uri="{FF2B5EF4-FFF2-40B4-BE49-F238E27FC236}">
                  <a16:creationId xmlns:a16="http://schemas.microsoft.com/office/drawing/2014/main" id="{0300CBA9-C54D-C756-B374-BD00C82EA48D}"/>
                </a:ext>
              </a:extLst>
            </p:cNvPr>
            <p:cNvSpPr/>
            <p:nvPr/>
          </p:nvSpPr>
          <p:spPr>
            <a:xfrm>
              <a:off x="1113848" y="1112044"/>
              <a:ext cx="9964304" cy="909325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Picture 5">
              <a:extLst>
                <a:ext uri="{FF2B5EF4-FFF2-40B4-BE49-F238E27FC236}">
                  <a16:creationId xmlns:a16="http://schemas.microsoft.com/office/drawing/2014/main" id="{AD4C9B28-3FBF-B71A-0105-65AB83E76D50}"/>
                </a:ext>
              </a:extLst>
            </p:cNvPr>
            <p:cNvPicPr>
              <a:picLocks noChangeAspect="1"/>
            </p:cNvPicPr>
            <p:nvPr/>
          </p:nvPicPr>
          <p:blipFill>
            <a:blip r:embed="rId2"/>
            <a:stretch>
              <a:fillRect/>
            </a:stretch>
          </p:blipFill>
          <p:spPr>
            <a:xfrm>
              <a:off x="1113848" y="1112044"/>
              <a:ext cx="9964304" cy="9093252"/>
            </a:xfrm>
            <a:prstGeom prst="rect">
              <a:avLst/>
            </a:prstGeom>
          </p:spPr>
        </p:pic>
      </p:grpSp>
    </p:spTree>
    <p:extLst>
      <p:ext uri="{BB962C8B-B14F-4D97-AF65-F5344CB8AC3E}">
        <p14:creationId xmlns:p14="http://schemas.microsoft.com/office/powerpoint/2010/main" val="754041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CA677-1B39-89DE-8AE5-428BBE9B397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34EDBF-7615-6ECC-E27D-F756459163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solidFill>
                    <a:srgbClr val="FFFFFF"/>
                  </a:solid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000" b="0" i="0" u="none" strike="noStrike" kern="1200" cap="none" spc="0" normalizeH="0" baseline="0" noProof="0" dirty="0">
              <a:ln>
                <a:solidFill>
                  <a:srgbClr val="FFFFFF"/>
                </a:solid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0D8D2B80-DE0C-0716-A053-BF46FBC99180}"/>
              </a:ext>
            </a:extLst>
          </p:cNvPr>
          <p:cNvSpPr>
            <a:spLocks noGrp="1"/>
          </p:cNvSpPr>
          <p:nvPr>
            <p:ph type="title"/>
          </p:nvPr>
        </p:nvSpPr>
        <p:spPr/>
        <p:txBody>
          <a:bodyPr/>
          <a:lstStyle/>
          <a:p>
            <a:r>
              <a:rPr lang="en-US" dirty="0"/>
              <a:t>Enhanced Calculator Applied to Massachusetts</a:t>
            </a:r>
          </a:p>
        </p:txBody>
      </p:sp>
    </p:spTree>
    <p:extLst>
      <p:ext uri="{BB962C8B-B14F-4D97-AF65-F5344CB8AC3E}">
        <p14:creationId xmlns:p14="http://schemas.microsoft.com/office/powerpoint/2010/main" val="252853371"/>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913DD-5645-8249-D1C1-7BC3C112FB2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3651541-95BC-F0B2-66C4-BBA14C6AEA65}"/>
              </a:ext>
            </a:extLst>
          </p:cNvPr>
          <p:cNvSpPr/>
          <p:nvPr/>
        </p:nvSpPr>
        <p:spPr>
          <a:xfrm>
            <a:off x="0" y="6467708"/>
            <a:ext cx="3200401" cy="3797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F2E05632-1300-F002-1654-B126D5D2866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grpSp>
        <p:nvGrpSpPr>
          <p:cNvPr id="8" name="Group 7">
            <a:extLst>
              <a:ext uri="{FF2B5EF4-FFF2-40B4-BE49-F238E27FC236}">
                <a16:creationId xmlns:a16="http://schemas.microsoft.com/office/drawing/2014/main" id="{FDA8E6E9-5880-DC4D-7E9C-1F81636DCA49}"/>
              </a:ext>
            </a:extLst>
          </p:cNvPr>
          <p:cNvGrpSpPr/>
          <p:nvPr/>
        </p:nvGrpSpPr>
        <p:grpSpPr>
          <a:xfrm>
            <a:off x="430021" y="1383866"/>
            <a:ext cx="11331959" cy="4090268"/>
            <a:chOff x="2209799" y="2026277"/>
            <a:chExt cx="19392549" cy="6999736"/>
          </a:xfrm>
        </p:grpSpPr>
        <p:sp>
          <p:nvSpPr>
            <p:cNvPr id="7" name="Rectangle 6">
              <a:extLst>
                <a:ext uri="{FF2B5EF4-FFF2-40B4-BE49-F238E27FC236}">
                  <a16:creationId xmlns:a16="http://schemas.microsoft.com/office/drawing/2014/main" id="{7526F287-F612-FA32-E2F9-E07832CABA9D}"/>
                </a:ext>
              </a:extLst>
            </p:cNvPr>
            <p:cNvSpPr/>
            <p:nvPr/>
          </p:nvSpPr>
          <p:spPr>
            <a:xfrm>
              <a:off x="2209799" y="2026277"/>
              <a:ext cx="19392549" cy="69997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4" name="Picture 3">
              <a:extLst>
                <a:ext uri="{FF2B5EF4-FFF2-40B4-BE49-F238E27FC236}">
                  <a16:creationId xmlns:a16="http://schemas.microsoft.com/office/drawing/2014/main" id="{6787DE7A-4303-BDD1-ADD1-A4339FA8FFD3}"/>
                </a:ext>
              </a:extLst>
            </p:cNvPr>
            <p:cNvPicPr>
              <a:picLocks noChangeAspect="1"/>
            </p:cNvPicPr>
            <p:nvPr/>
          </p:nvPicPr>
          <p:blipFill>
            <a:blip r:embed="rId2"/>
            <a:stretch>
              <a:fillRect/>
            </a:stretch>
          </p:blipFill>
          <p:spPr>
            <a:xfrm>
              <a:off x="2209799" y="2026277"/>
              <a:ext cx="19392549" cy="6999736"/>
            </a:xfrm>
            <a:prstGeom prst="rect">
              <a:avLst/>
            </a:prstGeom>
          </p:spPr>
        </p:pic>
      </p:grpSp>
    </p:spTree>
    <p:extLst>
      <p:ext uri="{BB962C8B-B14F-4D97-AF65-F5344CB8AC3E}">
        <p14:creationId xmlns:p14="http://schemas.microsoft.com/office/powerpoint/2010/main" val="2178944259"/>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9DFF2-4E75-91E5-9336-F95D995EDD7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85FA2B6-3B11-7954-F17D-41758F4F6A79}"/>
              </a:ext>
            </a:extLst>
          </p:cNvPr>
          <p:cNvSpPr/>
          <p:nvPr/>
        </p:nvSpPr>
        <p:spPr>
          <a:xfrm>
            <a:off x="0" y="6467708"/>
            <a:ext cx="3200401" cy="3797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90225B10-2424-BC1B-0820-BE2E1711B16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grpSp>
        <p:nvGrpSpPr>
          <p:cNvPr id="8" name="Group 7">
            <a:extLst>
              <a:ext uri="{FF2B5EF4-FFF2-40B4-BE49-F238E27FC236}">
                <a16:creationId xmlns:a16="http://schemas.microsoft.com/office/drawing/2014/main" id="{5F5D6065-62D9-9E93-EE26-E88A602B789D}"/>
              </a:ext>
            </a:extLst>
          </p:cNvPr>
          <p:cNvGrpSpPr/>
          <p:nvPr/>
        </p:nvGrpSpPr>
        <p:grpSpPr>
          <a:xfrm>
            <a:off x="335280" y="180976"/>
            <a:ext cx="28163520" cy="10165616"/>
            <a:chOff x="2209799" y="2026277"/>
            <a:chExt cx="19392549" cy="6999736"/>
          </a:xfrm>
        </p:grpSpPr>
        <p:sp>
          <p:nvSpPr>
            <p:cNvPr id="7" name="Rectangle 6">
              <a:extLst>
                <a:ext uri="{FF2B5EF4-FFF2-40B4-BE49-F238E27FC236}">
                  <a16:creationId xmlns:a16="http://schemas.microsoft.com/office/drawing/2014/main" id="{2B2A9EF8-1423-110E-FF4B-40B6FBBD69C3}"/>
                </a:ext>
              </a:extLst>
            </p:cNvPr>
            <p:cNvSpPr/>
            <p:nvPr/>
          </p:nvSpPr>
          <p:spPr>
            <a:xfrm>
              <a:off x="2209799" y="2026277"/>
              <a:ext cx="19392549" cy="69997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4" name="Picture 3">
              <a:extLst>
                <a:ext uri="{FF2B5EF4-FFF2-40B4-BE49-F238E27FC236}">
                  <a16:creationId xmlns:a16="http://schemas.microsoft.com/office/drawing/2014/main" id="{12B72F2A-E074-AB36-7478-A4F0B4CD208D}"/>
                </a:ext>
              </a:extLst>
            </p:cNvPr>
            <p:cNvPicPr>
              <a:picLocks noChangeAspect="1"/>
            </p:cNvPicPr>
            <p:nvPr/>
          </p:nvPicPr>
          <p:blipFill>
            <a:blip r:embed="rId2"/>
            <a:stretch>
              <a:fillRect/>
            </a:stretch>
          </p:blipFill>
          <p:spPr>
            <a:xfrm>
              <a:off x="2209799" y="2026277"/>
              <a:ext cx="19392549" cy="6999736"/>
            </a:xfrm>
            <a:prstGeom prst="rect">
              <a:avLst/>
            </a:prstGeom>
          </p:spPr>
        </p:pic>
      </p:grpSp>
    </p:spTree>
    <p:extLst>
      <p:ext uri="{BB962C8B-B14F-4D97-AF65-F5344CB8AC3E}">
        <p14:creationId xmlns:p14="http://schemas.microsoft.com/office/powerpoint/2010/main" val="3180437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ABDE3-6E8C-0851-548A-D11B7EAFA08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C4B7536-859F-583E-B247-94882FC7196C}"/>
              </a:ext>
            </a:extLst>
          </p:cNvPr>
          <p:cNvSpPr/>
          <p:nvPr/>
        </p:nvSpPr>
        <p:spPr>
          <a:xfrm>
            <a:off x="0" y="6467708"/>
            <a:ext cx="3200401" cy="3797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5F261A80-C8BC-71E3-D8F9-3979DC7DE74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grpSp>
        <p:nvGrpSpPr>
          <p:cNvPr id="8" name="Group 7">
            <a:extLst>
              <a:ext uri="{FF2B5EF4-FFF2-40B4-BE49-F238E27FC236}">
                <a16:creationId xmlns:a16="http://schemas.microsoft.com/office/drawing/2014/main" id="{801ACDBF-E41D-99CD-E050-F2E723B11D4C}"/>
              </a:ext>
            </a:extLst>
          </p:cNvPr>
          <p:cNvGrpSpPr/>
          <p:nvPr/>
        </p:nvGrpSpPr>
        <p:grpSpPr>
          <a:xfrm>
            <a:off x="335280" y="-3688616"/>
            <a:ext cx="28163520" cy="10165616"/>
            <a:chOff x="2209799" y="2026277"/>
            <a:chExt cx="19392549" cy="6999736"/>
          </a:xfrm>
        </p:grpSpPr>
        <p:sp>
          <p:nvSpPr>
            <p:cNvPr id="7" name="Rectangle 6">
              <a:extLst>
                <a:ext uri="{FF2B5EF4-FFF2-40B4-BE49-F238E27FC236}">
                  <a16:creationId xmlns:a16="http://schemas.microsoft.com/office/drawing/2014/main" id="{69050C90-CA8A-45E0-0751-83D31582AD44}"/>
                </a:ext>
              </a:extLst>
            </p:cNvPr>
            <p:cNvSpPr/>
            <p:nvPr/>
          </p:nvSpPr>
          <p:spPr>
            <a:xfrm>
              <a:off x="2209799" y="2026277"/>
              <a:ext cx="19392549" cy="69997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4" name="Picture 3">
              <a:extLst>
                <a:ext uri="{FF2B5EF4-FFF2-40B4-BE49-F238E27FC236}">
                  <a16:creationId xmlns:a16="http://schemas.microsoft.com/office/drawing/2014/main" id="{14520D6F-32E0-0380-E6A8-971FB6DAD50B}"/>
                </a:ext>
              </a:extLst>
            </p:cNvPr>
            <p:cNvPicPr>
              <a:picLocks noChangeAspect="1"/>
            </p:cNvPicPr>
            <p:nvPr/>
          </p:nvPicPr>
          <p:blipFill>
            <a:blip r:embed="rId2"/>
            <a:stretch>
              <a:fillRect/>
            </a:stretch>
          </p:blipFill>
          <p:spPr>
            <a:xfrm>
              <a:off x="2209799" y="2026277"/>
              <a:ext cx="19392549" cy="6999736"/>
            </a:xfrm>
            <a:prstGeom prst="rect">
              <a:avLst/>
            </a:prstGeom>
          </p:spPr>
        </p:pic>
      </p:grpSp>
    </p:spTree>
    <p:extLst>
      <p:ext uri="{BB962C8B-B14F-4D97-AF65-F5344CB8AC3E}">
        <p14:creationId xmlns:p14="http://schemas.microsoft.com/office/powerpoint/2010/main" val="634750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A91A7-07F6-243B-33A5-447FE40A72D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A32E397-ED81-3A1B-3DDC-46B209721FA3}"/>
              </a:ext>
            </a:extLst>
          </p:cNvPr>
          <p:cNvSpPr/>
          <p:nvPr/>
        </p:nvSpPr>
        <p:spPr>
          <a:xfrm>
            <a:off x="0" y="6467708"/>
            <a:ext cx="3200401" cy="3797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1401410C-6AB8-979A-9182-112FDFA5862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89A3D2D9-3739-2296-B70C-168B39EA3D2A}"/>
              </a:ext>
            </a:extLst>
          </p:cNvPr>
          <p:cNvSpPr>
            <a:spLocks noGrp="1"/>
          </p:cNvSpPr>
          <p:nvPr>
            <p:ph type="title"/>
          </p:nvPr>
        </p:nvSpPr>
        <p:spPr/>
        <p:txBody>
          <a:bodyPr/>
          <a:lstStyle/>
          <a:p>
            <a:r>
              <a:rPr lang="en-US" dirty="0"/>
              <a:t>Basic Calculator Applied to Massachusetts</a:t>
            </a:r>
          </a:p>
        </p:txBody>
      </p:sp>
      <p:sp>
        <p:nvSpPr>
          <p:cNvPr id="5" name="Text Placeholder 4">
            <a:extLst>
              <a:ext uri="{FF2B5EF4-FFF2-40B4-BE49-F238E27FC236}">
                <a16:creationId xmlns:a16="http://schemas.microsoft.com/office/drawing/2014/main" id="{D7828201-310E-55EF-F994-12224CFCD555}"/>
              </a:ext>
            </a:extLst>
          </p:cNvPr>
          <p:cNvSpPr>
            <a:spLocks noGrp="1"/>
          </p:cNvSpPr>
          <p:nvPr>
            <p:ph type="body" sz="quarter" idx="11"/>
          </p:nvPr>
        </p:nvSpPr>
        <p:spPr/>
        <p:txBody>
          <a:bodyPr/>
          <a:lstStyle/>
          <a:p>
            <a:endParaRPr lang="en-US" dirty="0"/>
          </a:p>
        </p:txBody>
      </p:sp>
      <p:grpSp>
        <p:nvGrpSpPr>
          <p:cNvPr id="8" name="Group 7">
            <a:extLst>
              <a:ext uri="{FF2B5EF4-FFF2-40B4-BE49-F238E27FC236}">
                <a16:creationId xmlns:a16="http://schemas.microsoft.com/office/drawing/2014/main" id="{CB38B8BA-8040-377F-6306-00AC0684F642}"/>
              </a:ext>
            </a:extLst>
          </p:cNvPr>
          <p:cNvGrpSpPr/>
          <p:nvPr/>
        </p:nvGrpSpPr>
        <p:grpSpPr>
          <a:xfrm>
            <a:off x="239221" y="-532028"/>
            <a:ext cx="19392549" cy="6999736"/>
            <a:chOff x="2209799" y="2026277"/>
            <a:chExt cx="19392549" cy="6999736"/>
          </a:xfrm>
        </p:grpSpPr>
        <p:sp>
          <p:nvSpPr>
            <p:cNvPr id="7" name="Rectangle 6">
              <a:extLst>
                <a:ext uri="{FF2B5EF4-FFF2-40B4-BE49-F238E27FC236}">
                  <a16:creationId xmlns:a16="http://schemas.microsoft.com/office/drawing/2014/main" id="{8328E094-3341-D398-D846-0907870CE59C}"/>
                </a:ext>
              </a:extLst>
            </p:cNvPr>
            <p:cNvSpPr/>
            <p:nvPr/>
          </p:nvSpPr>
          <p:spPr>
            <a:xfrm>
              <a:off x="2209799" y="2026277"/>
              <a:ext cx="19392549" cy="69997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4" name="Picture 3">
              <a:extLst>
                <a:ext uri="{FF2B5EF4-FFF2-40B4-BE49-F238E27FC236}">
                  <a16:creationId xmlns:a16="http://schemas.microsoft.com/office/drawing/2014/main" id="{93BAE828-093C-8020-6F44-04D684566917}"/>
                </a:ext>
              </a:extLst>
            </p:cNvPr>
            <p:cNvPicPr>
              <a:picLocks noChangeAspect="1"/>
            </p:cNvPicPr>
            <p:nvPr/>
          </p:nvPicPr>
          <p:blipFill>
            <a:blip r:embed="rId2"/>
            <a:stretch>
              <a:fillRect/>
            </a:stretch>
          </p:blipFill>
          <p:spPr>
            <a:xfrm>
              <a:off x="2209799" y="2026277"/>
              <a:ext cx="19392549" cy="6999736"/>
            </a:xfrm>
            <a:prstGeom prst="rect">
              <a:avLst/>
            </a:prstGeom>
          </p:spPr>
        </p:pic>
      </p:grpSp>
    </p:spTree>
    <p:extLst>
      <p:ext uri="{BB962C8B-B14F-4D97-AF65-F5344CB8AC3E}">
        <p14:creationId xmlns:p14="http://schemas.microsoft.com/office/powerpoint/2010/main" val="50591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A34B1-37DD-7F10-A1DF-16B5C6CC904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12E13B-BDC3-4AFF-60F9-5105EF39C67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pic>
        <p:nvPicPr>
          <p:cNvPr id="6" name="Picture 5">
            <a:extLst>
              <a:ext uri="{FF2B5EF4-FFF2-40B4-BE49-F238E27FC236}">
                <a16:creationId xmlns:a16="http://schemas.microsoft.com/office/drawing/2014/main" id="{947AF868-DDD2-3488-B6F9-E6C39AC6318C}"/>
              </a:ext>
            </a:extLst>
          </p:cNvPr>
          <p:cNvPicPr>
            <a:picLocks noChangeAspect="1"/>
          </p:cNvPicPr>
          <p:nvPr/>
        </p:nvPicPr>
        <p:blipFill>
          <a:blip r:embed="rId2"/>
          <a:stretch>
            <a:fillRect/>
          </a:stretch>
        </p:blipFill>
        <p:spPr>
          <a:xfrm>
            <a:off x="136596" y="671513"/>
            <a:ext cx="11918808" cy="5514974"/>
          </a:xfrm>
          <a:prstGeom prst="rect">
            <a:avLst/>
          </a:prstGeom>
        </p:spPr>
      </p:pic>
      <p:sp>
        <p:nvSpPr>
          <p:cNvPr id="7" name="Rectangle 6">
            <a:extLst>
              <a:ext uri="{FF2B5EF4-FFF2-40B4-BE49-F238E27FC236}">
                <a16:creationId xmlns:a16="http://schemas.microsoft.com/office/drawing/2014/main" id="{0C734D2A-1AF1-5269-9FC1-C6345202609F}"/>
              </a:ext>
            </a:extLst>
          </p:cNvPr>
          <p:cNvSpPr/>
          <p:nvPr/>
        </p:nvSpPr>
        <p:spPr>
          <a:xfrm>
            <a:off x="0" y="6467708"/>
            <a:ext cx="3200401" cy="3797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31324187"/>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965CA9-1FF2-FB88-0217-2E8D818EAD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solidFill>
                    <a:srgbClr val="FFFFFF"/>
                  </a:solid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000" b="0" i="0" u="none" strike="noStrike" kern="1200" cap="none" spc="0" normalizeH="0" baseline="0" noProof="0" dirty="0">
              <a:ln>
                <a:solidFill>
                  <a:srgbClr val="FFFFFF"/>
                </a:solid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B89A7DFA-5B36-79D3-6082-0E245B78F084}"/>
              </a:ext>
            </a:extLst>
          </p:cNvPr>
          <p:cNvSpPr>
            <a:spLocks noGrp="1"/>
          </p:cNvSpPr>
          <p:nvPr>
            <p:ph type="title"/>
          </p:nvPr>
        </p:nvSpPr>
        <p:spPr/>
        <p:txBody>
          <a:bodyPr/>
          <a:lstStyle/>
          <a:p>
            <a:r>
              <a:rPr lang="en-US" dirty="0"/>
              <a:t>Going forward, and Questions?</a:t>
            </a:r>
          </a:p>
        </p:txBody>
      </p:sp>
    </p:spTree>
    <p:extLst>
      <p:ext uri="{BB962C8B-B14F-4D97-AF65-F5344CB8AC3E}">
        <p14:creationId xmlns:p14="http://schemas.microsoft.com/office/powerpoint/2010/main" val="1623239195"/>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5AE8E-42D7-6309-80B5-7E1AA7DD724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284B5-3489-0350-D53A-39CF59BF5C2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315304AA-B18E-B9B3-7930-35729FE9A718}"/>
              </a:ext>
            </a:extLst>
          </p:cNvPr>
          <p:cNvSpPr>
            <a:spLocks noGrp="1"/>
          </p:cNvSpPr>
          <p:nvPr>
            <p:ph type="title"/>
          </p:nvPr>
        </p:nvSpPr>
        <p:spPr>
          <a:xfrm>
            <a:off x="607484" y="533401"/>
            <a:ext cx="11277600" cy="1157288"/>
          </a:xfrm>
        </p:spPr>
        <p:txBody>
          <a:bodyPr/>
          <a:lstStyle/>
          <a:p>
            <a:r>
              <a:rPr lang="en-US" dirty="0"/>
              <a:t>What does the future hold?</a:t>
            </a:r>
          </a:p>
        </p:txBody>
      </p:sp>
      <p:sp>
        <p:nvSpPr>
          <p:cNvPr id="4" name="Text Placeholder 3">
            <a:extLst>
              <a:ext uri="{FF2B5EF4-FFF2-40B4-BE49-F238E27FC236}">
                <a16:creationId xmlns:a16="http://schemas.microsoft.com/office/drawing/2014/main" id="{274CF05F-1D33-44E6-54B5-243C8A762B65}"/>
              </a:ext>
            </a:extLst>
          </p:cNvPr>
          <p:cNvSpPr>
            <a:spLocks noGrp="1"/>
          </p:cNvSpPr>
          <p:nvPr>
            <p:ph type="body" sz="quarter" idx="10"/>
          </p:nvPr>
        </p:nvSpPr>
        <p:spPr>
          <a:xfrm>
            <a:off x="607484" y="1569665"/>
            <a:ext cx="10214658" cy="4367212"/>
          </a:xfrm>
        </p:spPr>
        <p:txBody>
          <a:bodyPr/>
          <a:lstStyle/>
          <a:p>
            <a:pPr marL="347663" indent="-347663"/>
            <a:r>
              <a:rPr lang="en-US" sz="2400" dirty="0">
                <a:latin typeface="Lato" panose="020F0502020204030203" pitchFamily="34" charset="77"/>
              </a:rPr>
              <a:t>The One Big Beautiful Bill Act (OBBBA) enacted substantial changes to SNAP and Medicaid. Changes to other benefit programs may be forthcoming.</a:t>
            </a:r>
          </a:p>
          <a:p>
            <a:pPr marL="347663" indent="-347663"/>
            <a:r>
              <a:rPr lang="en-US" sz="2400" dirty="0">
                <a:latin typeface="Lato" panose="020F0502020204030203" pitchFamily="34" charset="77"/>
              </a:rPr>
              <a:t>If program participation among families with children substantially falls, cost avoidance may likewise fall. </a:t>
            </a:r>
          </a:p>
          <a:p>
            <a:pPr marL="347663" indent="-347663"/>
            <a:r>
              <a:rPr lang="en-US" sz="2400" dirty="0">
                <a:latin typeface="Lato" panose="020F0502020204030203" pitchFamily="34" charset="77"/>
              </a:rPr>
              <a:t>With fewer benefits received, child support would be even more critical as a resource to families, though the total dollars of cost avoidance might fall.</a:t>
            </a:r>
          </a:p>
          <a:p>
            <a:pPr marL="347663" indent="-347663"/>
            <a:r>
              <a:rPr lang="en-US" sz="2400" dirty="0">
                <a:latin typeface="Lato" panose="020F0502020204030203" pitchFamily="34" charset="77"/>
              </a:rPr>
              <a:t>OBBBA requires states with a SNAP error rate over 6% to pay a share of SNAP benefit costs, and so SNAP cost avoidance will reduce </a:t>
            </a:r>
            <a:r>
              <a:rPr lang="en-US" sz="2400" i="1" dirty="0">
                <a:latin typeface="Lato" panose="020F0502020204030203" pitchFamily="34" charset="77"/>
              </a:rPr>
              <a:t>state</a:t>
            </a:r>
            <a:r>
              <a:rPr lang="en-US" sz="2400" dirty="0">
                <a:latin typeface="Lato" panose="020F0502020204030203" pitchFamily="34" charset="77"/>
              </a:rPr>
              <a:t> costs.</a:t>
            </a:r>
          </a:p>
        </p:txBody>
      </p:sp>
    </p:spTree>
    <p:extLst>
      <p:ext uri="{BB962C8B-B14F-4D97-AF65-F5344CB8AC3E}">
        <p14:creationId xmlns:p14="http://schemas.microsoft.com/office/powerpoint/2010/main" val="3267929516"/>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7D7E-E026-41CC-6D3C-5FB1CCBB35A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56713A-DFC8-FC5B-A18F-73043C9C396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692B03D7-DD7C-C5F5-6A27-39F5BCCA3B80}"/>
              </a:ext>
            </a:extLst>
          </p:cNvPr>
          <p:cNvSpPr>
            <a:spLocks noGrp="1"/>
          </p:cNvSpPr>
          <p:nvPr>
            <p:ph type="title"/>
          </p:nvPr>
        </p:nvSpPr>
        <p:spPr>
          <a:xfrm>
            <a:off x="607484" y="533401"/>
            <a:ext cx="11277600" cy="1157288"/>
          </a:xfrm>
        </p:spPr>
        <p:txBody>
          <a:bodyPr/>
          <a:lstStyle/>
          <a:p>
            <a:r>
              <a:rPr lang="en-US" dirty="0"/>
              <a:t>Contact</a:t>
            </a:r>
          </a:p>
        </p:txBody>
      </p:sp>
      <p:sp>
        <p:nvSpPr>
          <p:cNvPr id="4" name="Text Placeholder 3">
            <a:extLst>
              <a:ext uri="{FF2B5EF4-FFF2-40B4-BE49-F238E27FC236}">
                <a16:creationId xmlns:a16="http://schemas.microsoft.com/office/drawing/2014/main" id="{9BA3109B-DC82-035B-6AE7-EFCA51C10F0C}"/>
              </a:ext>
            </a:extLst>
          </p:cNvPr>
          <p:cNvSpPr>
            <a:spLocks noGrp="1"/>
          </p:cNvSpPr>
          <p:nvPr>
            <p:ph type="body" sz="quarter" idx="10"/>
          </p:nvPr>
        </p:nvSpPr>
        <p:spPr>
          <a:xfrm>
            <a:off x="607484" y="1569665"/>
            <a:ext cx="10214658" cy="4367212"/>
          </a:xfrm>
        </p:spPr>
        <p:txBody>
          <a:bodyPr/>
          <a:lstStyle/>
          <a:p>
            <a:pPr marL="347663" indent="-347663"/>
            <a:r>
              <a:rPr lang="en-US" sz="2400" dirty="0">
                <a:latin typeface="Lato" panose="020F0502020204030203" pitchFamily="34" charset="77"/>
              </a:rPr>
              <a:t>We’d welcome information from additional states about medical support for inclusion in the study.</a:t>
            </a:r>
          </a:p>
          <a:p>
            <a:pPr marL="347663" indent="-347663"/>
            <a:r>
              <a:rPr lang="en-US" sz="2400" dirty="0">
                <a:latin typeface="Lato" panose="020F0502020204030203" pitchFamily="34" charset="77"/>
              </a:rPr>
              <a:t>Please reach out with comments and questions.</a:t>
            </a:r>
          </a:p>
          <a:p>
            <a:pPr marL="0" indent="0">
              <a:buNone/>
            </a:pPr>
            <a:r>
              <a:rPr lang="en-US" sz="2400" dirty="0">
                <a:latin typeface="Lato" panose="020F0502020204030203" pitchFamily="34" charset="77"/>
              </a:rPr>
              <a:t>LWheaton@urban.org</a:t>
            </a:r>
          </a:p>
        </p:txBody>
      </p:sp>
    </p:spTree>
    <p:extLst>
      <p:ext uri="{BB962C8B-B14F-4D97-AF65-F5344CB8AC3E}">
        <p14:creationId xmlns:p14="http://schemas.microsoft.com/office/powerpoint/2010/main" val="387467981"/>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53F34-5F58-D4A0-42C6-4CFBB90286B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44CB21B-C80B-3CB4-C4C8-487760E0AEC6}"/>
              </a:ext>
            </a:extLst>
          </p:cNvPr>
          <p:cNvSpPr/>
          <p:nvPr/>
        </p:nvSpPr>
        <p:spPr>
          <a:xfrm>
            <a:off x="0" y="6427304"/>
            <a:ext cx="2849217" cy="430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aphicFrame>
        <p:nvGraphicFramePr>
          <p:cNvPr id="2" name="Table 1">
            <a:extLst>
              <a:ext uri="{FF2B5EF4-FFF2-40B4-BE49-F238E27FC236}">
                <a16:creationId xmlns:a16="http://schemas.microsoft.com/office/drawing/2014/main" id="{7693DFB0-F0B4-615B-105F-94107D84596E}"/>
              </a:ext>
            </a:extLst>
          </p:cNvPr>
          <p:cNvGraphicFramePr>
            <a:graphicFrameLocks noGrp="1"/>
          </p:cNvGraphicFramePr>
          <p:nvPr/>
        </p:nvGraphicFramePr>
        <p:xfrm>
          <a:off x="576197" y="3429000"/>
          <a:ext cx="11423738" cy="1018117"/>
        </p:xfrm>
        <a:graphic>
          <a:graphicData uri="http://schemas.openxmlformats.org/drawingml/2006/table">
            <a:tbl>
              <a:tblPr firstRow="1" bandRow="1">
                <a:tableStyleId>{5C22544A-7EE6-4342-B048-85BDC9FD1C3A}</a:tableStyleId>
              </a:tblPr>
              <a:tblGrid>
                <a:gridCol w="11423738">
                  <a:extLst>
                    <a:ext uri="{9D8B030D-6E8A-4147-A177-3AD203B41FA5}">
                      <a16:colId xmlns:a16="http://schemas.microsoft.com/office/drawing/2014/main" val="20000"/>
                    </a:ext>
                  </a:extLst>
                </a:gridCol>
              </a:tblGrid>
              <a:tr h="118592">
                <a:tc>
                  <a:txBody>
                    <a:bodyPr/>
                    <a:lstStyle/>
                    <a:p>
                      <a:pPr marL="0" marR="0" lvl="0" indent="0" algn="l" defTabSz="914400" rtl="0" eaLnBrk="1" fontAlgn="auto" latinLnBrk="0" hangingPunct="1">
                        <a:lnSpc>
                          <a:spcPct val="100000"/>
                        </a:lnSpc>
                        <a:spcBef>
                          <a:spcPts val="0"/>
                        </a:spcBef>
                        <a:spcAft>
                          <a:spcPts val="1600"/>
                        </a:spcAft>
                        <a:buClr>
                          <a:srgbClr val="139DEC"/>
                        </a:buClr>
                        <a:buSzTx/>
                        <a:buFontTx/>
                        <a:buNone/>
                        <a:tabLst/>
                        <a:defRPr/>
                      </a:pPr>
                      <a:endParaRPr kumimoji="0" lang="en-US" sz="1200" b="0" i="0" u="none" strike="noStrike" kern="1200" cap="none" spc="0" normalizeH="0" baseline="0" noProof="0" dirty="0">
                        <a:ln>
                          <a:noFill/>
                        </a:ln>
                        <a:solidFill>
                          <a:srgbClr val="139DEC"/>
                        </a:solidFill>
                        <a:effectLst/>
                        <a:uLnTx/>
                        <a:uFillTx/>
                        <a:latin typeface="+mn-lt"/>
                        <a:ea typeface="+mn-ea"/>
                        <a:cs typeface="+mn-cs"/>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999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Aptos" panose="020B0004020202020204" pitchFamily="34" charset="0"/>
                          <a:ea typeface="+mn-ea"/>
                          <a:cs typeface="+mn-cs"/>
                        </a:rPr>
                        <a:t>The Anti-Poverty Effect of Child Support in 2023</a:t>
                      </a:r>
                      <a:endParaRPr kumimoji="0" lang="en-US" sz="2800" b="1" i="0" u="none" strike="noStrike" kern="1200" cap="none" spc="0" normalizeH="0" baseline="0" dirty="0">
                        <a:ln>
                          <a:noFill/>
                        </a:ln>
                        <a:solidFill>
                          <a:srgbClr val="494546"/>
                        </a:solidFill>
                        <a:effectLst/>
                        <a:uLnTx/>
                        <a:uFillTx/>
                        <a:latin typeface="Aptos" panose="020B0004020202020204" pitchFamily="34" charset="0"/>
                        <a:ea typeface="+mn-ea"/>
                        <a:cs typeface="+mn-cs"/>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174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39DEC"/>
                        </a:solidFill>
                        <a:effectLst/>
                        <a:uLnTx/>
                        <a:uFillTx/>
                        <a:latin typeface="+mn-lt"/>
                        <a:ea typeface="+mn-ea"/>
                        <a:cs typeface="+mn-cs"/>
                      </a:endParaRPr>
                    </a:p>
                  </a:txBody>
                  <a:tcPr marL="0" marR="0" marT="9144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5" name="Picture Placeholder 4">
            <a:extLst>
              <a:ext uri="{FF2B5EF4-FFF2-40B4-BE49-F238E27FC236}">
                <a16:creationId xmlns:a16="http://schemas.microsoft.com/office/drawing/2014/main" id="{1EADA983-DBC1-D3DC-B940-1A3FC11DDC85}"/>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4" b="24"/>
          <a:stretch>
            <a:fillRect/>
          </a:stretch>
        </p:blipFill>
        <p:spPr>
          <a:xfrm>
            <a:off x="0" y="-29311"/>
            <a:ext cx="12192000" cy="3300984"/>
          </a:xfrm>
        </p:spPr>
      </p:pic>
      <p:sp>
        <p:nvSpPr>
          <p:cNvPr id="6" name="TextBox 5">
            <a:extLst>
              <a:ext uri="{FF2B5EF4-FFF2-40B4-BE49-F238E27FC236}">
                <a16:creationId xmlns:a16="http://schemas.microsoft.com/office/drawing/2014/main" id="{DBFD904C-C33E-917A-5C1D-0D006BF9ECE5}"/>
              </a:ext>
            </a:extLst>
          </p:cNvPr>
          <p:cNvSpPr txBox="1"/>
          <p:nvPr/>
        </p:nvSpPr>
        <p:spPr>
          <a:xfrm>
            <a:off x="8737169" y="5037702"/>
            <a:ext cx="2849217" cy="646331"/>
          </a:xfrm>
          <a:prstGeom prst="rect">
            <a:avLst/>
          </a:prstGeom>
          <a:noFill/>
        </p:spPr>
        <p:txBody>
          <a:bodyPr wrap="square">
            <a:spAutoFit/>
          </a:bodyPr>
          <a:lstStyle/>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Laura Wheaton</a:t>
            </a:r>
          </a:p>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Christin Durham</a:t>
            </a:r>
          </a:p>
        </p:txBody>
      </p:sp>
      <p:sp>
        <p:nvSpPr>
          <p:cNvPr id="7" name="TextBox 6">
            <a:extLst>
              <a:ext uri="{FF2B5EF4-FFF2-40B4-BE49-F238E27FC236}">
                <a16:creationId xmlns:a16="http://schemas.microsoft.com/office/drawing/2014/main" id="{CCFD6313-BD96-4AC1-D22C-BC4F8093FB2A}"/>
              </a:ext>
            </a:extLst>
          </p:cNvPr>
          <p:cNvSpPr txBox="1"/>
          <p:nvPr/>
        </p:nvSpPr>
        <p:spPr>
          <a:xfrm>
            <a:off x="572179" y="4738297"/>
            <a:ext cx="358744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A8ECE"/>
                </a:solidFill>
                <a:effectLst/>
                <a:uLnTx/>
                <a:uFillTx/>
                <a:latin typeface="Lato" panose="020F0502020204030203" pitchFamily="34" charset="77"/>
                <a:ea typeface="+mn-ea"/>
                <a:cs typeface="+mn-cs"/>
              </a:rPr>
              <a:t>2025 NCCSD Annual Conference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A8ECE"/>
                </a:solidFill>
                <a:effectLst/>
                <a:uLnTx/>
                <a:uFillTx/>
                <a:latin typeface="Lato" panose="020F0502020204030203" pitchFamily="34" charset="77"/>
                <a:ea typeface="+mn-ea"/>
                <a:cs typeface="+mn-cs"/>
              </a:rPr>
              <a:t>Amelia Island, FL</a:t>
            </a:r>
          </a:p>
        </p:txBody>
      </p:sp>
    </p:spTree>
    <p:extLst>
      <p:ext uri="{BB962C8B-B14F-4D97-AF65-F5344CB8AC3E}">
        <p14:creationId xmlns:p14="http://schemas.microsoft.com/office/powerpoint/2010/main" val="53898190"/>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027D2-B559-4A67-EA86-69422BBF5A3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7A4809-E970-5683-156D-F2D1F8F1574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ABD5327E-4D58-6E8F-8860-A6E393299047}"/>
              </a:ext>
            </a:extLst>
          </p:cNvPr>
          <p:cNvSpPr>
            <a:spLocks noGrp="1"/>
          </p:cNvSpPr>
          <p:nvPr>
            <p:ph type="title"/>
          </p:nvPr>
        </p:nvSpPr>
        <p:spPr>
          <a:xfrm>
            <a:off x="609601" y="533401"/>
            <a:ext cx="11277600" cy="540819"/>
          </a:xfrm>
        </p:spPr>
        <p:txBody>
          <a:bodyPr/>
          <a:lstStyle/>
          <a:p>
            <a:r>
              <a:rPr lang="en-US" dirty="0"/>
              <a:t>How Much does Child Support Reduce Child Poverty?</a:t>
            </a:r>
          </a:p>
        </p:txBody>
      </p:sp>
      <p:sp>
        <p:nvSpPr>
          <p:cNvPr id="7" name="TextBox 6">
            <a:extLst>
              <a:ext uri="{FF2B5EF4-FFF2-40B4-BE49-F238E27FC236}">
                <a16:creationId xmlns:a16="http://schemas.microsoft.com/office/drawing/2014/main" id="{7B71C271-636A-CD65-D51B-D94FF2A06EF1}"/>
              </a:ext>
            </a:extLst>
          </p:cNvPr>
          <p:cNvSpPr txBox="1"/>
          <p:nvPr/>
        </p:nvSpPr>
        <p:spPr>
          <a:xfrm>
            <a:off x="542145" y="1287788"/>
            <a:ext cx="11412512" cy="528349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The Census Bureau’s annual poverty reports include an estimate of the effect of child support on poverty. </a:t>
            </a:r>
          </a:p>
          <a:p>
            <a:pPr marL="342900" marR="0" lvl="0" indent="-3429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Data are from the Current Population Survey Annual Social and Economic Supplement.</a:t>
            </a:r>
          </a:p>
          <a:p>
            <a:pPr marL="342900" marR="0" lvl="0" indent="-3429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A person is counted as being raised above poverty by child support if they would be below the poverty threshold if child support is not counted and are above the poverty threshold when child support is counted.</a:t>
            </a:r>
          </a:p>
          <a:p>
            <a:pPr marL="342900" marR="0" lvl="0" indent="-3429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In 2023, the Census Bureau estimates that 574,000 people, including 345,000 children, were raised above poverty by child support income.</a:t>
            </a:r>
          </a:p>
          <a:p>
            <a:pPr marL="342900" marR="0" lvl="0" indent="-3429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endPar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endParaRPr>
          </a:p>
        </p:txBody>
      </p:sp>
    </p:spTree>
    <p:extLst>
      <p:ext uri="{BB962C8B-B14F-4D97-AF65-F5344CB8AC3E}">
        <p14:creationId xmlns:p14="http://schemas.microsoft.com/office/powerpoint/2010/main" val="3206901254"/>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2A408-1FFE-40D2-AE94-7F1339950C5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86E637-8A15-CAAD-C581-8B027DFDC37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CD814667-FCB0-89A6-665C-8052A7886E1C}"/>
              </a:ext>
            </a:extLst>
          </p:cNvPr>
          <p:cNvSpPr>
            <a:spLocks noGrp="1"/>
          </p:cNvSpPr>
          <p:nvPr>
            <p:ph type="title"/>
          </p:nvPr>
        </p:nvSpPr>
        <p:spPr>
          <a:xfrm>
            <a:off x="609601" y="533401"/>
            <a:ext cx="11277600" cy="540819"/>
          </a:xfrm>
        </p:spPr>
        <p:txBody>
          <a:bodyPr/>
          <a:lstStyle/>
          <a:p>
            <a:r>
              <a:rPr lang="en-US" sz="3200" dirty="0"/>
              <a:t>We drill down further…</a:t>
            </a:r>
          </a:p>
        </p:txBody>
      </p:sp>
      <p:sp>
        <p:nvSpPr>
          <p:cNvPr id="7" name="TextBox 6">
            <a:extLst>
              <a:ext uri="{FF2B5EF4-FFF2-40B4-BE49-F238E27FC236}">
                <a16:creationId xmlns:a16="http://schemas.microsoft.com/office/drawing/2014/main" id="{EAF3854D-91BC-B38B-4CD7-E6D157B54941}"/>
              </a:ext>
            </a:extLst>
          </p:cNvPr>
          <p:cNvSpPr txBox="1"/>
          <p:nvPr/>
        </p:nvSpPr>
        <p:spPr>
          <a:xfrm>
            <a:off x="542145" y="1289333"/>
            <a:ext cx="11412512" cy="4370427"/>
          </a:xfrm>
          <a:prstGeom prst="rect">
            <a:avLst/>
          </a:prstGeom>
          <a:noFill/>
        </p:spPr>
        <p:txBody>
          <a:bodyPr wrap="square">
            <a:spAutoFit/>
          </a:bodyPr>
          <a:lstStyle/>
          <a:p>
            <a:pPr marL="12700" marR="0" lvl="0" indent="0" algn="l" defTabSz="914400" rtl="0" eaLnBrk="1" fontAlgn="auto" latinLnBrk="0" hangingPunct="1">
              <a:lnSpc>
                <a:spcPct val="100000"/>
              </a:lnSpc>
              <a:spcBef>
                <a:spcPts val="0"/>
              </a:spcBef>
              <a:spcAft>
                <a:spcPts val="600"/>
              </a:spcAft>
              <a:buClr>
                <a:srgbClr val="169CEC"/>
              </a:buClr>
              <a:buSzTx/>
              <a:buFontTx/>
              <a:buNone/>
              <a:tabLst>
                <a:tab pos="3303588" algn="l"/>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We use the Census Bureau’s publicly released data to drill down further, showing antipoverty effects among:</a:t>
            </a:r>
          </a:p>
          <a:p>
            <a:pPr marL="800100" marR="0" lvl="1"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tab pos="3303588" algn="l"/>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Children in families receiving child support</a:t>
            </a:r>
          </a:p>
          <a:p>
            <a:pPr marL="800100" marR="0" lvl="1"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tab pos="3303588" algn="l"/>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Race and ethnicity</a:t>
            </a:r>
          </a:p>
          <a:p>
            <a:pPr marL="800100" marR="0" lvl="1"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tab pos="3303588" algn="l"/>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Child age</a:t>
            </a:r>
          </a:p>
          <a:p>
            <a:pPr marL="800100" marR="0" lvl="1"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tab pos="3303588" algn="l"/>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Metropolitan or Nonmetropolitan status</a:t>
            </a:r>
          </a:p>
          <a:p>
            <a:pPr marL="800100" marR="0" lvl="1"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tab pos="3303588" algn="l"/>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Census Division (region of US)</a:t>
            </a:r>
            <a:b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br>
            <a:endPar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endParaRPr>
          </a:p>
          <a:p>
            <a:pPr marL="800100" marR="0" lvl="0" indent="-342900" algn="l" defTabSz="914400" rtl="0" eaLnBrk="1" fontAlgn="auto" latinLnBrk="0" hangingPunct="1">
              <a:lnSpc>
                <a:spcPct val="100000"/>
              </a:lnSpc>
              <a:spcBef>
                <a:spcPts val="0"/>
              </a:spcBef>
              <a:spcAft>
                <a:spcPts val="600"/>
              </a:spcAft>
              <a:buClr>
                <a:srgbClr val="169CEC"/>
              </a:buClr>
              <a:buSzTx/>
              <a:buFont typeface="Wingdings" pitchFamily="2" charset="2"/>
              <a:buChar char="§"/>
              <a:tabLst>
                <a:tab pos="3303588" algn="l"/>
              </a:tabLst>
              <a:defRPr/>
            </a:pPr>
            <a:endPar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endParaRPr>
          </a:p>
        </p:txBody>
      </p:sp>
    </p:spTree>
    <p:extLst>
      <p:ext uri="{BB962C8B-B14F-4D97-AF65-F5344CB8AC3E}">
        <p14:creationId xmlns:p14="http://schemas.microsoft.com/office/powerpoint/2010/main" val="12475463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B3163-95A2-219D-6908-73353A6E115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3B919D-C2B0-221F-E0C8-FA1FD35B4A5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E97FC959-0DDE-3261-941F-121B01CB4063}"/>
              </a:ext>
            </a:extLst>
          </p:cNvPr>
          <p:cNvSpPr>
            <a:spLocks noGrp="1"/>
          </p:cNvSpPr>
          <p:nvPr>
            <p:ph type="title"/>
          </p:nvPr>
        </p:nvSpPr>
        <p:spPr>
          <a:xfrm>
            <a:off x="609601" y="533401"/>
            <a:ext cx="11277600" cy="540819"/>
          </a:xfrm>
        </p:spPr>
        <p:txBody>
          <a:bodyPr/>
          <a:lstStyle/>
          <a:p>
            <a:r>
              <a:rPr lang="en-US" sz="3200" dirty="0"/>
              <a:t>Child Support reduces child poverty across subgroups:</a:t>
            </a:r>
          </a:p>
        </p:txBody>
      </p:sp>
      <p:graphicFrame>
        <p:nvGraphicFramePr>
          <p:cNvPr id="4" name="Chart 3">
            <a:extLst>
              <a:ext uri="{FF2B5EF4-FFF2-40B4-BE49-F238E27FC236}">
                <a16:creationId xmlns:a16="http://schemas.microsoft.com/office/drawing/2014/main" id="{728F74C1-FD90-2AF5-FA62-CFC861D7BB72}"/>
              </a:ext>
            </a:extLst>
          </p:cNvPr>
          <p:cNvGraphicFramePr/>
          <p:nvPr/>
        </p:nvGraphicFramePr>
        <p:xfrm>
          <a:off x="609601" y="1049041"/>
          <a:ext cx="9550399"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52113355"/>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C0DE8-6679-2E4B-D9A7-69AC2552DB5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914C72-D76B-57B1-93A2-6C95DAC7187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ED1C0A34-0CB6-9325-20EA-485E8FE22E1E}"/>
              </a:ext>
            </a:extLst>
          </p:cNvPr>
          <p:cNvSpPr>
            <a:spLocks noGrp="1"/>
          </p:cNvSpPr>
          <p:nvPr>
            <p:ph type="title"/>
          </p:nvPr>
        </p:nvSpPr>
        <p:spPr>
          <a:xfrm>
            <a:off x="609601" y="533401"/>
            <a:ext cx="11277600" cy="540819"/>
          </a:xfrm>
        </p:spPr>
        <p:txBody>
          <a:bodyPr/>
          <a:lstStyle/>
          <a:p>
            <a:r>
              <a:rPr lang="en-US" sz="3200" dirty="0"/>
              <a:t>East South Central States have the largest reductions</a:t>
            </a:r>
          </a:p>
        </p:txBody>
      </p:sp>
      <p:pic>
        <p:nvPicPr>
          <p:cNvPr id="6" name="Picture 5" descr="A map of the united states&#10;&#10;AI-generated content may be incorrect.">
            <a:extLst>
              <a:ext uri="{FF2B5EF4-FFF2-40B4-BE49-F238E27FC236}">
                <a16:creationId xmlns:a16="http://schemas.microsoft.com/office/drawing/2014/main" id="{3B53FE28-0BF7-8996-7E81-4B74A41BC341}"/>
              </a:ext>
            </a:extLst>
          </p:cNvPr>
          <p:cNvPicPr>
            <a:picLocks noChangeAspect="1"/>
          </p:cNvPicPr>
          <p:nvPr/>
        </p:nvPicPr>
        <p:blipFill>
          <a:blip r:embed="rId2"/>
          <a:stretch>
            <a:fillRect/>
          </a:stretch>
        </p:blipFill>
        <p:spPr>
          <a:xfrm>
            <a:off x="1900459" y="1181776"/>
            <a:ext cx="8391082" cy="5178375"/>
          </a:xfrm>
          <a:prstGeom prst="rect">
            <a:avLst/>
          </a:prstGeom>
        </p:spPr>
      </p:pic>
    </p:spTree>
    <p:extLst>
      <p:ext uri="{BB962C8B-B14F-4D97-AF65-F5344CB8AC3E}">
        <p14:creationId xmlns:p14="http://schemas.microsoft.com/office/powerpoint/2010/main" val="3519392829"/>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26C71-A01B-056A-4159-6CC959AE9F5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0C9DB60-2102-173F-013C-B3A236B1D2BB}"/>
              </a:ext>
            </a:extLst>
          </p:cNvPr>
          <p:cNvSpPr/>
          <p:nvPr/>
        </p:nvSpPr>
        <p:spPr>
          <a:xfrm>
            <a:off x="0" y="6427304"/>
            <a:ext cx="2849217" cy="430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aphicFrame>
        <p:nvGraphicFramePr>
          <p:cNvPr id="2" name="Table 1">
            <a:extLst>
              <a:ext uri="{FF2B5EF4-FFF2-40B4-BE49-F238E27FC236}">
                <a16:creationId xmlns:a16="http://schemas.microsoft.com/office/drawing/2014/main" id="{BA49976F-3CE1-CC8C-880F-F1150677D232}"/>
              </a:ext>
            </a:extLst>
          </p:cNvPr>
          <p:cNvGraphicFramePr>
            <a:graphicFrameLocks noGrp="1"/>
          </p:cNvGraphicFramePr>
          <p:nvPr/>
        </p:nvGraphicFramePr>
        <p:xfrm>
          <a:off x="576197" y="3429000"/>
          <a:ext cx="11423738" cy="1371600"/>
        </p:xfrm>
        <a:graphic>
          <a:graphicData uri="http://schemas.openxmlformats.org/drawingml/2006/table">
            <a:tbl>
              <a:tblPr firstRow="1" bandRow="1">
                <a:tableStyleId>{5C22544A-7EE6-4342-B048-85BDC9FD1C3A}</a:tableStyleId>
              </a:tblPr>
              <a:tblGrid>
                <a:gridCol w="11423738">
                  <a:extLst>
                    <a:ext uri="{9D8B030D-6E8A-4147-A177-3AD203B41FA5}">
                      <a16:colId xmlns:a16="http://schemas.microsoft.com/office/drawing/2014/main" val="20000"/>
                    </a:ext>
                  </a:extLst>
                </a:gridCol>
              </a:tblGrid>
              <a:tr h="118592">
                <a:tc>
                  <a:txBody>
                    <a:bodyPr/>
                    <a:lstStyle/>
                    <a:p>
                      <a:pPr marL="0" marR="0" lvl="0" indent="0" algn="l" defTabSz="914400" rtl="0" eaLnBrk="1" fontAlgn="auto" latinLnBrk="0" hangingPunct="1">
                        <a:lnSpc>
                          <a:spcPct val="100000"/>
                        </a:lnSpc>
                        <a:spcBef>
                          <a:spcPts val="0"/>
                        </a:spcBef>
                        <a:spcAft>
                          <a:spcPts val="1600"/>
                        </a:spcAft>
                        <a:buClr>
                          <a:srgbClr val="139DEC"/>
                        </a:buClr>
                        <a:buSzTx/>
                        <a:buFontTx/>
                        <a:buNone/>
                        <a:tabLst/>
                        <a:defRPr/>
                      </a:pPr>
                      <a:endParaRPr kumimoji="0" lang="en-US" sz="1200" b="0" i="0" u="none" strike="noStrike" kern="1200" cap="none" spc="0" normalizeH="0" baseline="0" noProof="0" dirty="0">
                        <a:ln>
                          <a:noFill/>
                        </a:ln>
                        <a:solidFill>
                          <a:srgbClr val="139DEC"/>
                        </a:solidFill>
                        <a:effectLst/>
                        <a:uLnTx/>
                        <a:uFillTx/>
                        <a:latin typeface="+mn-lt"/>
                        <a:ea typeface="+mn-ea"/>
                        <a:cs typeface="+mn-cs"/>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999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Aptos" panose="020B0004020202020204" pitchFamily="34" charset="0"/>
                          <a:ea typeface="+mn-ea"/>
                          <a:cs typeface="+mn-cs"/>
                        </a:rPr>
                        <a:t>What are the Effects of Child Support on Child and Family Well-being?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94546"/>
                          </a:solidFill>
                          <a:effectLst/>
                          <a:uLnTx/>
                          <a:uFillTx/>
                          <a:latin typeface="Aptos" panose="020B0004020202020204" pitchFamily="34" charset="0"/>
                          <a:ea typeface="+mn-ea"/>
                          <a:cs typeface="+mn-cs"/>
                        </a:rPr>
                        <a:t>Evidence From a Scoping Review</a:t>
                      </a:r>
                      <a:endParaRPr kumimoji="0" lang="en-US" sz="2800" b="1" i="0" u="none" strike="noStrike" kern="1200" cap="none" spc="0" normalizeH="0" baseline="0" dirty="0">
                        <a:ln>
                          <a:noFill/>
                        </a:ln>
                        <a:solidFill>
                          <a:srgbClr val="494546"/>
                        </a:solidFill>
                        <a:effectLst/>
                        <a:uLnTx/>
                        <a:uFillTx/>
                        <a:latin typeface="Aptos" panose="020B0004020202020204" pitchFamily="34" charset="0"/>
                        <a:ea typeface="+mn-ea"/>
                        <a:cs typeface="+mn-cs"/>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174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39DEC"/>
                        </a:solidFill>
                        <a:effectLst/>
                        <a:uLnTx/>
                        <a:uFillTx/>
                        <a:latin typeface="+mn-lt"/>
                        <a:ea typeface="+mn-ea"/>
                        <a:cs typeface="+mn-cs"/>
                      </a:endParaRPr>
                    </a:p>
                  </a:txBody>
                  <a:tcPr marL="0" marR="0" marT="9144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5" name="Picture Placeholder 4">
            <a:extLst>
              <a:ext uri="{FF2B5EF4-FFF2-40B4-BE49-F238E27FC236}">
                <a16:creationId xmlns:a16="http://schemas.microsoft.com/office/drawing/2014/main" id="{6C4635B6-A1A7-E614-A402-31524FBF439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4" b="24"/>
          <a:stretch>
            <a:fillRect/>
          </a:stretch>
        </p:blipFill>
        <p:spPr>
          <a:xfrm>
            <a:off x="0" y="-29311"/>
            <a:ext cx="12192000" cy="3300984"/>
          </a:xfrm>
        </p:spPr>
      </p:pic>
      <p:sp>
        <p:nvSpPr>
          <p:cNvPr id="6" name="TextBox 5">
            <a:extLst>
              <a:ext uri="{FF2B5EF4-FFF2-40B4-BE49-F238E27FC236}">
                <a16:creationId xmlns:a16="http://schemas.microsoft.com/office/drawing/2014/main" id="{A17C5661-349F-83FE-9A3F-6A0737C91ADA}"/>
              </a:ext>
            </a:extLst>
          </p:cNvPr>
          <p:cNvSpPr txBox="1"/>
          <p:nvPr/>
        </p:nvSpPr>
        <p:spPr>
          <a:xfrm>
            <a:off x="8737169" y="5037702"/>
            <a:ext cx="2849217" cy="1200329"/>
          </a:xfrm>
          <a:prstGeom prst="rect">
            <a:avLst/>
          </a:prstGeom>
          <a:noFill/>
        </p:spPr>
        <p:txBody>
          <a:bodyPr wrap="square">
            <a:spAutoFit/>
          </a:bodyPr>
          <a:lstStyle/>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Anne Farrell</a:t>
            </a:r>
          </a:p>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Margaret Todd</a:t>
            </a:r>
          </a:p>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Jordan Hardenburgh</a:t>
            </a:r>
          </a:p>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H. Elizabeth Peterson</a:t>
            </a:r>
          </a:p>
        </p:txBody>
      </p:sp>
      <p:sp>
        <p:nvSpPr>
          <p:cNvPr id="7" name="TextBox 6">
            <a:extLst>
              <a:ext uri="{FF2B5EF4-FFF2-40B4-BE49-F238E27FC236}">
                <a16:creationId xmlns:a16="http://schemas.microsoft.com/office/drawing/2014/main" id="{1E66CE32-059A-95EC-FF10-D367C4959B08}"/>
              </a:ext>
            </a:extLst>
          </p:cNvPr>
          <p:cNvSpPr txBox="1"/>
          <p:nvPr/>
        </p:nvSpPr>
        <p:spPr>
          <a:xfrm>
            <a:off x="572179" y="4738297"/>
            <a:ext cx="358744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A8ECE"/>
                </a:solidFill>
                <a:effectLst/>
                <a:uLnTx/>
                <a:uFillTx/>
                <a:latin typeface="Lato" panose="020F0502020204030203" pitchFamily="34" charset="77"/>
                <a:ea typeface="+mn-ea"/>
                <a:cs typeface="+mn-cs"/>
              </a:rPr>
              <a:t>2025 NCCSD Annual Conference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A8ECE"/>
                </a:solidFill>
                <a:effectLst/>
                <a:uLnTx/>
                <a:uFillTx/>
                <a:latin typeface="Lato" panose="020F0502020204030203" pitchFamily="34" charset="77"/>
                <a:ea typeface="+mn-ea"/>
                <a:cs typeface="+mn-cs"/>
              </a:rPr>
              <a:t>Amelia Island, FL</a:t>
            </a:r>
          </a:p>
        </p:txBody>
      </p:sp>
    </p:spTree>
    <p:extLst>
      <p:ext uri="{BB962C8B-B14F-4D97-AF65-F5344CB8AC3E}">
        <p14:creationId xmlns:p14="http://schemas.microsoft.com/office/powerpoint/2010/main" val="1615208800"/>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0D1C25-7EDB-FACA-DC38-A79B8B90FE1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F5C9C17A-C552-BA45-D40A-45E9AA1EE7C5}"/>
              </a:ext>
            </a:extLst>
          </p:cNvPr>
          <p:cNvSpPr>
            <a:spLocks noGrp="1"/>
          </p:cNvSpPr>
          <p:nvPr>
            <p:ph type="title"/>
          </p:nvPr>
        </p:nvSpPr>
        <p:spPr>
          <a:xfrm>
            <a:off x="609601" y="533401"/>
            <a:ext cx="11277600" cy="540819"/>
          </a:xfrm>
        </p:spPr>
        <p:txBody>
          <a:bodyPr/>
          <a:lstStyle/>
          <a:p>
            <a:r>
              <a:rPr lang="en-US" dirty="0"/>
              <a:t>Why a scoping review?</a:t>
            </a:r>
          </a:p>
        </p:txBody>
      </p:sp>
      <p:sp>
        <p:nvSpPr>
          <p:cNvPr id="7" name="TextBox 6">
            <a:extLst>
              <a:ext uri="{FF2B5EF4-FFF2-40B4-BE49-F238E27FC236}">
                <a16:creationId xmlns:a16="http://schemas.microsoft.com/office/drawing/2014/main" id="{4A026C04-7D1C-C001-AA90-7668C6F57C97}"/>
              </a:ext>
            </a:extLst>
          </p:cNvPr>
          <p:cNvSpPr txBox="1"/>
          <p:nvPr/>
        </p:nvSpPr>
        <p:spPr>
          <a:xfrm>
            <a:off x="609601" y="1191569"/>
            <a:ext cx="11412512" cy="4980851"/>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Child support distributed by the IV-D program affects the lives of millions of children.</a:t>
            </a:r>
          </a:p>
          <a:p>
            <a:pPr marL="457200" marR="0" lvl="0" indent="-4572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What are the effects – beyond increasing income?</a:t>
            </a:r>
          </a:p>
          <a:p>
            <a:pPr marL="457200" marR="0" lvl="0" indent="-4572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Two prior comprehensive reviews (Amato and Gilbreth 1999) and (Huang and Han 2012) found:</a:t>
            </a:r>
          </a:p>
          <a:p>
            <a:pPr marL="914400" marR="0" lvl="1" indent="-4572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Effects on child well-being, nonmarital fertility, sexual behavior among adolescent males, welfare use, and father involvement.</a:t>
            </a:r>
          </a:p>
          <a:p>
            <a:pPr marL="457200" marR="0" lvl="0" indent="-457200" algn="l" defTabSz="914400" rtl="0" eaLnBrk="1" fontAlgn="auto" latinLnBrk="0" hangingPunct="1">
              <a:lnSpc>
                <a:spcPct val="100000"/>
              </a:lnSpc>
              <a:spcBef>
                <a:spcPts val="0"/>
              </a:spcBef>
              <a:spcAft>
                <a:spcPts val="1000"/>
              </a:spcAft>
              <a:buClr>
                <a:srgbClr val="169CEC"/>
              </a:buClr>
              <a:buSzTx/>
              <a:buFont typeface="Wingdings" pitchFamily="2" charset="2"/>
              <a:buChar char="§"/>
              <a:tabLst/>
              <a:defRPr/>
            </a:pP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We use a formal “scoping review” to produce an updated summary of research findings from 1995-2024</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endParaRPr>
          </a:p>
        </p:txBody>
      </p:sp>
    </p:spTree>
    <p:extLst>
      <p:ext uri="{BB962C8B-B14F-4D97-AF65-F5344CB8AC3E}">
        <p14:creationId xmlns:p14="http://schemas.microsoft.com/office/powerpoint/2010/main" val="145429690"/>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69CC7E-FA84-6236-4244-6ED07584AF4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D44E51E8-0827-34A9-4E63-472B5010196B}"/>
              </a:ext>
            </a:extLst>
          </p:cNvPr>
          <p:cNvSpPr>
            <a:spLocks noGrp="1"/>
          </p:cNvSpPr>
          <p:nvPr>
            <p:ph type="title"/>
          </p:nvPr>
        </p:nvSpPr>
        <p:spPr>
          <a:xfrm>
            <a:off x="609601" y="533401"/>
            <a:ext cx="11277600" cy="750564"/>
          </a:xfrm>
        </p:spPr>
        <p:txBody>
          <a:bodyPr/>
          <a:lstStyle/>
          <a:p>
            <a:r>
              <a:rPr lang="en-US" dirty="0">
                <a:latin typeface="Lato" panose="020F0502020204030203" pitchFamily="34" charset="77"/>
              </a:rPr>
              <a:t>Scoping Review: Considerations and Steps</a:t>
            </a:r>
          </a:p>
        </p:txBody>
      </p:sp>
      <p:sp>
        <p:nvSpPr>
          <p:cNvPr id="4" name="Text Placeholder 3">
            <a:extLst>
              <a:ext uri="{FF2B5EF4-FFF2-40B4-BE49-F238E27FC236}">
                <a16:creationId xmlns:a16="http://schemas.microsoft.com/office/drawing/2014/main" id="{D59A4813-5BC0-1051-4E13-0844E4A5DEFE}"/>
              </a:ext>
            </a:extLst>
          </p:cNvPr>
          <p:cNvSpPr>
            <a:spLocks noGrp="1"/>
          </p:cNvSpPr>
          <p:nvPr>
            <p:ph type="body" sz="quarter" idx="10"/>
          </p:nvPr>
        </p:nvSpPr>
        <p:spPr>
          <a:xfrm>
            <a:off x="609601" y="1283965"/>
            <a:ext cx="10324010" cy="4325700"/>
          </a:xfrm>
        </p:spPr>
        <p:txBody>
          <a:bodyPr/>
          <a:lstStyle/>
          <a:p>
            <a:pPr marL="457200" indent="-457200">
              <a:lnSpc>
                <a:spcPct val="150000"/>
              </a:lnSpc>
              <a:spcAft>
                <a:spcPts val="0"/>
              </a:spcAft>
              <a:buFont typeface="+mj-lt"/>
              <a:buAutoNum type="arabicPeriod"/>
            </a:pPr>
            <a:r>
              <a:rPr lang="en-US" sz="2400" dirty="0">
                <a:latin typeface="Lato" panose="020F0502020204030203" pitchFamily="34" charset="77"/>
              </a:rPr>
              <a:t>Develop research question </a:t>
            </a:r>
          </a:p>
          <a:p>
            <a:pPr marL="457200" indent="-457200">
              <a:lnSpc>
                <a:spcPct val="150000"/>
              </a:lnSpc>
              <a:spcAft>
                <a:spcPts val="0"/>
              </a:spcAft>
              <a:buFont typeface="+mj-lt"/>
              <a:buAutoNum type="arabicPeriod"/>
            </a:pPr>
            <a:r>
              <a:rPr lang="en-US" sz="2400" dirty="0">
                <a:latin typeface="Lato" panose="020F0502020204030203" pitchFamily="34" charset="77"/>
              </a:rPr>
              <a:t>Identify relevant policies and policy changes across time</a:t>
            </a:r>
          </a:p>
          <a:p>
            <a:pPr marL="457200" indent="-457200">
              <a:lnSpc>
                <a:spcPct val="150000"/>
              </a:lnSpc>
              <a:spcAft>
                <a:spcPts val="0"/>
              </a:spcAft>
              <a:buFont typeface="+mj-lt"/>
              <a:buAutoNum type="arabicPeriod"/>
            </a:pPr>
            <a:r>
              <a:rPr lang="en-US" sz="2400" dirty="0">
                <a:latin typeface="Lato" panose="020F0502020204030203" pitchFamily="34" charset="77"/>
              </a:rPr>
              <a:t>Develop inclusion/exclusion criteria </a:t>
            </a:r>
          </a:p>
          <a:p>
            <a:pPr marL="457200" indent="-457200">
              <a:lnSpc>
                <a:spcPct val="150000"/>
              </a:lnSpc>
              <a:spcAft>
                <a:spcPts val="0"/>
              </a:spcAft>
              <a:buFont typeface="+mj-lt"/>
              <a:buAutoNum type="arabicPeriod"/>
            </a:pPr>
            <a:r>
              <a:rPr lang="en-US" sz="2400" dirty="0">
                <a:latin typeface="Lato" panose="020F0502020204030203" pitchFamily="34" charset="77"/>
              </a:rPr>
              <a:t>Exhaustive search of research and policy databases</a:t>
            </a:r>
          </a:p>
          <a:p>
            <a:pPr marL="457200" indent="-457200">
              <a:lnSpc>
                <a:spcPct val="150000"/>
              </a:lnSpc>
              <a:spcAft>
                <a:spcPts val="0"/>
              </a:spcAft>
              <a:buFont typeface="+mj-lt"/>
              <a:buAutoNum type="arabicPeriod"/>
            </a:pPr>
            <a:r>
              <a:rPr lang="en-US" sz="2400" dirty="0">
                <a:latin typeface="Lato" panose="020F0502020204030203" pitchFamily="34" charset="77"/>
              </a:rPr>
              <a:t>Selection of studies/reports</a:t>
            </a:r>
          </a:p>
          <a:p>
            <a:pPr marL="457200" indent="-457200">
              <a:lnSpc>
                <a:spcPct val="150000"/>
              </a:lnSpc>
              <a:spcAft>
                <a:spcPts val="0"/>
              </a:spcAft>
              <a:buFont typeface="+mj-lt"/>
              <a:buAutoNum type="arabicPeriod"/>
            </a:pPr>
            <a:r>
              <a:rPr lang="en-US" sz="2400" dirty="0">
                <a:latin typeface="Lato" panose="020F0502020204030203" pitchFamily="34" charset="77"/>
              </a:rPr>
              <a:t>Extract salient information and code (abstract and full text)</a:t>
            </a:r>
          </a:p>
          <a:p>
            <a:pPr marL="457200" indent="-457200">
              <a:lnSpc>
                <a:spcPct val="150000"/>
              </a:lnSpc>
              <a:spcAft>
                <a:spcPts val="0"/>
              </a:spcAft>
              <a:buFont typeface="+mj-lt"/>
              <a:buAutoNum type="arabicPeriod"/>
            </a:pPr>
            <a:r>
              <a:rPr lang="en-US" sz="2400" dirty="0">
                <a:latin typeface="Lato" panose="020F0502020204030203" pitchFamily="34" charset="77"/>
              </a:rPr>
              <a:t>Analysis &amp; synthesis: findings, trends, themes</a:t>
            </a:r>
          </a:p>
          <a:p>
            <a:pPr marL="457200" indent="-457200">
              <a:lnSpc>
                <a:spcPct val="150000"/>
              </a:lnSpc>
              <a:spcAft>
                <a:spcPts val="0"/>
              </a:spcAft>
              <a:buFont typeface="+mj-lt"/>
              <a:buAutoNum type="arabicPeriod"/>
            </a:pPr>
            <a:r>
              <a:rPr lang="en-US" sz="2400" dirty="0">
                <a:latin typeface="Lato" panose="020F0502020204030203" pitchFamily="34" charset="77"/>
              </a:rPr>
              <a:t>Reporting</a:t>
            </a:r>
          </a:p>
          <a:p>
            <a:pPr marL="461963" indent="60325">
              <a:buNone/>
            </a:pPr>
            <a:endParaRPr lang="en-US" dirty="0">
              <a:latin typeface="Lato" panose="020F0502020204030203" pitchFamily="34" charset="77"/>
            </a:endParaRPr>
          </a:p>
          <a:p>
            <a:pPr marL="461963" indent="60325">
              <a:buNone/>
            </a:pPr>
            <a:endParaRPr lang="en-US" dirty="0">
              <a:latin typeface="Lato" panose="020F0502020204030203" pitchFamily="34" charset="77"/>
            </a:endParaRPr>
          </a:p>
          <a:p>
            <a:pPr marL="461963" indent="60325">
              <a:buNone/>
            </a:pPr>
            <a:endParaRPr lang="en-US" dirty="0">
              <a:latin typeface="Lato" panose="020F0502020204030203" pitchFamily="34" charset="77"/>
            </a:endParaRPr>
          </a:p>
        </p:txBody>
      </p:sp>
    </p:spTree>
    <p:extLst>
      <p:ext uri="{BB962C8B-B14F-4D97-AF65-F5344CB8AC3E}">
        <p14:creationId xmlns:p14="http://schemas.microsoft.com/office/powerpoint/2010/main" val="927771754"/>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9155A-A49B-8D58-CB98-CF2DAFB0AE5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E6636D-E8C0-CDDE-A0A0-6E993C96A7D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7582D236-4024-7F78-B710-FF4860BA3956}"/>
              </a:ext>
            </a:extLst>
          </p:cNvPr>
          <p:cNvSpPr>
            <a:spLocks noGrp="1"/>
          </p:cNvSpPr>
          <p:nvPr>
            <p:ph type="title"/>
          </p:nvPr>
        </p:nvSpPr>
        <p:spPr>
          <a:xfrm>
            <a:off x="609601" y="533401"/>
            <a:ext cx="11277600" cy="750564"/>
          </a:xfrm>
        </p:spPr>
        <p:txBody>
          <a:bodyPr/>
          <a:lstStyle/>
          <a:p>
            <a:r>
              <a:rPr lang="en-US" dirty="0">
                <a:latin typeface="Lato" panose="020F0502020204030203" pitchFamily="34" charset="77"/>
              </a:rPr>
              <a:t>Scoping Review: Study Factors &amp; Outcomes of Interest</a:t>
            </a:r>
          </a:p>
        </p:txBody>
      </p:sp>
      <p:sp>
        <p:nvSpPr>
          <p:cNvPr id="4" name="Text Placeholder 3">
            <a:extLst>
              <a:ext uri="{FF2B5EF4-FFF2-40B4-BE49-F238E27FC236}">
                <a16:creationId xmlns:a16="http://schemas.microsoft.com/office/drawing/2014/main" id="{9BA0DC73-1587-83FB-EF1F-26EAE647BC6B}"/>
              </a:ext>
            </a:extLst>
          </p:cNvPr>
          <p:cNvSpPr>
            <a:spLocks noGrp="1"/>
          </p:cNvSpPr>
          <p:nvPr>
            <p:ph type="body" sz="quarter" idx="10"/>
          </p:nvPr>
        </p:nvSpPr>
        <p:spPr>
          <a:xfrm>
            <a:off x="609601" y="1283965"/>
            <a:ext cx="3665764" cy="4325700"/>
          </a:xfrm>
        </p:spPr>
        <p:txBody>
          <a:bodyPr/>
          <a:lstStyle/>
          <a:p>
            <a:pPr marL="0" lvl="1" indent="0">
              <a:lnSpc>
                <a:spcPct val="100000"/>
              </a:lnSpc>
              <a:spcAft>
                <a:spcPts val="1200"/>
              </a:spcAft>
              <a:buNone/>
            </a:pPr>
            <a:r>
              <a:rPr lang="en-US" sz="2800" b="1" dirty="0">
                <a:solidFill>
                  <a:schemeClr val="tx2"/>
                </a:solidFill>
                <a:latin typeface="Lato" panose="020F0502020204030203" pitchFamily="34" charset="77"/>
              </a:rPr>
              <a:t>Study factors</a:t>
            </a:r>
          </a:p>
          <a:p>
            <a:pPr marL="465138" lvl="1" indent="-206375">
              <a:lnSpc>
                <a:spcPct val="100000"/>
              </a:lnSpc>
              <a:spcAft>
                <a:spcPts val="1200"/>
              </a:spcAft>
            </a:pPr>
            <a:r>
              <a:rPr lang="en-US" sz="2400" dirty="0">
                <a:latin typeface="Lato" panose="020F0502020204030203" pitchFamily="34" charset="77"/>
              </a:rPr>
              <a:t>US only</a:t>
            </a:r>
          </a:p>
          <a:p>
            <a:pPr marL="465138" lvl="1" indent="-206375">
              <a:lnSpc>
                <a:spcPct val="100000"/>
              </a:lnSpc>
              <a:spcAft>
                <a:spcPts val="1200"/>
              </a:spcAft>
            </a:pPr>
            <a:r>
              <a:rPr lang="en-US" sz="2400" dirty="0">
                <a:latin typeface="Lato" panose="020F0502020204030203" pitchFamily="34" charset="77"/>
              </a:rPr>
              <a:t>Age/date of study</a:t>
            </a:r>
          </a:p>
          <a:p>
            <a:pPr marL="465138" lvl="1" indent="-206375">
              <a:lnSpc>
                <a:spcPct val="100000"/>
              </a:lnSpc>
              <a:spcAft>
                <a:spcPts val="1200"/>
              </a:spcAft>
            </a:pPr>
            <a:r>
              <a:rPr lang="en-US" sz="2400" dirty="0">
                <a:latin typeface="Lato" panose="020F0502020204030203" pitchFamily="34" charset="77"/>
              </a:rPr>
              <a:t>Population</a:t>
            </a:r>
          </a:p>
          <a:p>
            <a:pPr marL="465138" lvl="1" indent="-206375">
              <a:lnSpc>
                <a:spcPct val="100000"/>
              </a:lnSpc>
              <a:spcAft>
                <a:spcPts val="1200"/>
              </a:spcAft>
            </a:pPr>
            <a:r>
              <a:rPr lang="en-US" sz="2400" dirty="0">
                <a:latin typeface="Lato" panose="020F0502020204030203" pitchFamily="34" charset="77"/>
              </a:rPr>
              <a:t>Type of study</a:t>
            </a:r>
          </a:p>
          <a:p>
            <a:pPr marL="465138" lvl="1" indent="-206375">
              <a:lnSpc>
                <a:spcPct val="100000"/>
              </a:lnSpc>
              <a:spcAft>
                <a:spcPts val="1200"/>
              </a:spcAft>
            </a:pPr>
            <a:r>
              <a:rPr lang="en-US" sz="2400" dirty="0">
                <a:latin typeface="Lato" panose="020F0502020204030203" pitchFamily="34" charset="77"/>
              </a:rPr>
              <a:t>Family/parent factors</a:t>
            </a:r>
          </a:p>
          <a:p>
            <a:pPr marL="465138" lvl="1" indent="-206375">
              <a:lnSpc>
                <a:spcPct val="100000"/>
              </a:lnSpc>
              <a:spcAft>
                <a:spcPts val="1200"/>
              </a:spcAft>
            </a:pPr>
            <a:r>
              <a:rPr lang="en-US" sz="2400" dirty="0">
                <a:latin typeface="Lato" panose="020F0502020204030203" pitchFamily="34" charset="77"/>
              </a:rPr>
              <a:t>Enforcement </a:t>
            </a:r>
          </a:p>
        </p:txBody>
      </p:sp>
      <p:sp>
        <p:nvSpPr>
          <p:cNvPr id="5" name="Text Placeholder 3">
            <a:extLst>
              <a:ext uri="{FF2B5EF4-FFF2-40B4-BE49-F238E27FC236}">
                <a16:creationId xmlns:a16="http://schemas.microsoft.com/office/drawing/2014/main" id="{50779240-32AC-FB23-52A7-7261F4FC49E1}"/>
              </a:ext>
            </a:extLst>
          </p:cNvPr>
          <p:cNvSpPr txBox="1">
            <a:spLocks/>
          </p:cNvSpPr>
          <p:nvPr/>
        </p:nvSpPr>
        <p:spPr>
          <a:xfrm>
            <a:off x="5734867" y="1283965"/>
            <a:ext cx="5629818" cy="5040634"/>
          </a:xfrm>
          <a:prstGeom prst="rect">
            <a:avLst/>
          </a:prstGeom>
        </p:spPr>
        <p:txBody>
          <a:bodyPr vert="horz" lIns="0" tIns="0" rIns="0" bIns="91440" rtlCol="0">
            <a:noAutofit/>
          </a:bodyPr>
          <a:lstStyle>
            <a:lvl1pPr marL="228600" indent="-228600" algn="l" defTabSz="914400" rtl="0" eaLnBrk="1" latinLnBrk="0" hangingPunct="1">
              <a:lnSpc>
                <a:spcPct val="108000"/>
              </a:lnSpc>
              <a:spcBef>
                <a:spcPts val="0"/>
              </a:spcBef>
              <a:spcAft>
                <a:spcPts val="1600"/>
              </a:spcAft>
              <a:buClr>
                <a:schemeClr val="accent1"/>
              </a:buClr>
              <a:buFont typeface="Wingdings" charset="2"/>
              <a:buChar char="§"/>
              <a:defRPr sz="2200" kern="1200" baseline="0">
                <a:solidFill>
                  <a:schemeClr val="tx1"/>
                </a:solidFill>
                <a:latin typeface="+mn-lt"/>
                <a:ea typeface="+mn-ea"/>
                <a:cs typeface="+mn-cs"/>
              </a:defRPr>
            </a:lvl1pPr>
            <a:lvl2pPr marL="685800" indent="-228600" algn="l" defTabSz="914400" rtl="0" eaLnBrk="1" latinLnBrk="0" hangingPunct="1">
              <a:lnSpc>
                <a:spcPct val="108000"/>
              </a:lnSpc>
              <a:spcBef>
                <a:spcPts val="0"/>
              </a:spcBef>
              <a:spcAft>
                <a:spcPts val="1600"/>
              </a:spcAft>
              <a:buClr>
                <a:schemeClr val="accent1"/>
              </a:buClr>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lnSpc>
                <a:spcPct val="108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3pPr>
            <a:lvl4pPr marL="1600200" indent="-228600" algn="l" defTabSz="914400" rtl="0" eaLnBrk="1" latinLnBrk="0" hangingPunct="1">
              <a:lnSpc>
                <a:spcPct val="108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4pPr>
            <a:lvl5pPr marL="2057400" indent="-228600" algn="l" defTabSz="914400" rtl="0" eaLnBrk="1" latinLnBrk="0" hangingPunct="1">
              <a:lnSpc>
                <a:spcPct val="108000"/>
              </a:lnSpc>
              <a:spcBef>
                <a:spcPts val="0"/>
              </a:spcBef>
              <a:spcAft>
                <a:spcPts val="1600"/>
              </a:spcAft>
              <a:buClr>
                <a:schemeClr val="accent1"/>
              </a:buClr>
              <a:buFont typeface="Wingdings"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0"/>
              </a:spcBef>
              <a:spcAft>
                <a:spcPts val="1200"/>
              </a:spcAft>
              <a:buClr>
                <a:srgbClr val="169CEC"/>
              </a:buClr>
              <a:buSzTx/>
              <a:buFont typeface="Wingdings" charset="2"/>
              <a:buNone/>
              <a:tabLst/>
              <a:defRPr/>
            </a:pPr>
            <a:r>
              <a:rPr kumimoji="0" lang="en-US" sz="2800" b="1" i="0" u="none" strike="noStrike" kern="1200" cap="none" spc="0" normalizeH="0" baseline="0" noProof="0" dirty="0">
                <a:ln>
                  <a:noFill/>
                </a:ln>
                <a:solidFill>
                  <a:srgbClr val="1A8ECE"/>
                </a:solidFill>
                <a:effectLst/>
                <a:uLnTx/>
                <a:uFillTx/>
                <a:latin typeface="Lato" panose="020F0502020204030203" pitchFamily="34" charset="77"/>
                <a:ea typeface="+mn-ea"/>
                <a:cs typeface="+mn-cs"/>
              </a:rPr>
              <a:t>Outcomes of Interest</a:t>
            </a:r>
          </a:p>
          <a:p>
            <a:pPr marL="685800" marR="0" lvl="0" indent="-220663" algn="l" defTabSz="914400" rtl="0" eaLnBrk="1" fontAlgn="auto" latinLnBrk="0" hangingPunct="1">
              <a:lnSpc>
                <a:spcPct val="108000"/>
              </a:lnSpc>
              <a:spcBef>
                <a:spcPts val="0"/>
              </a:spcBef>
              <a:spcAft>
                <a:spcPts val="1600"/>
              </a:spcAft>
              <a:buClr>
                <a:srgbClr val="169CEC"/>
              </a:buClr>
              <a:buSzTx/>
              <a:buFont typeface="Wingdings" charset="2"/>
              <a:buChar char="§"/>
              <a:tabLst/>
              <a:defRPr/>
            </a:pPr>
            <a:r>
              <a:rPr kumimoji="0" lang="en-US" sz="24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Public assistance </a:t>
            </a:r>
          </a:p>
          <a:p>
            <a:pPr marL="685800" marR="0" lvl="0" indent="-220663" algn="l" defTabSz="914400" rtl="0" eaLnBrk="1" fontAlgn="auto" latinLnBrk="0" hangingPunct="1">
              <a:lnSpc>
                <a:spcPct val="108000"/>
              </a:lnSpc>
              <a:spcBef>
                <a:spcPts val="0"/>
              </a:spcBef>
              <a:spcAft>
                <a:spcPts val="1600"/>
              </a:spcAft>
              <a:buClr>
                <a:srgbClr val="169CEC"/>
              </a:buClr>
              <a:buSzTx/>
              <a:buFont typeface="Wingdings" charset="2"/>
              <a:buChar char="§"/>
              <a:tabLst/>
              <a:defRPr/>
            </a:pPr>
            <a:r>
              <a:rPr kumimoji="0" lang="en-US" sz="24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Maltreatment/abuse</a:t>
            </a:r>
          </a:p>
          <a:p>
            <a:pPr marL="685800" marR="0" lvl="0" indent="-220663" algn="l" defTabSz="914400" rtl="0" eaLnBrk="1" fontAlgn="auto" latinLnBrk="0" hangingPunct="1">
              <a:lnSpc>
                <a:spcPct val="108000"/>
              </a:lnSpc>
              <a:spcBef>
                <a:spcPts val="0"/>
              </a:spcBef>
              <a:spcAft>
                <a:spcPts val="1600"/>
              </a:spcAft>
              <a:buClr>
                <a:srgbClr val="169CEC"/>
              </a:buClr>
              <a:buSzTx/>
              <a:buFont typeface="Wingdings" charset="2"/>
              <a:buChar char="§"/>
              <a:tabLst/>
              <a:defRPr/>
            </a:pPr>
            <a:r>
              <a:rPr kumimoji="0" lang="en-US" sz="24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Parental relations/conflict</a:t>
            </a:r>
          </a:p>
          <a:p>
            <a:pPr marL="685800" marR="0" lvl="0" indent="-220663" algn="l" defTabSz="914400" rtl="0" eaLnBrk="1" fontAlgn="auto" latinLnBrk="0" hangingPunct="1">
              <a:lnSpc>
                <a:spcPct val="108000"/>
              </a:lnSpc>
              <a:spcBef>
                <a:spcPts val="0"/>
              </a:spcBef>
              <a:spcAft>
                <a:spcPts val="1600"/>
              </a:spcAft>
              <a:buClr>
                <a:srgbClr val="169CEC"/>
              </a:buClr>
              <a:buSzTx/>
              <a:buFont typeface="Wingdings" charset="2"/>
              <a:buChar char="§"/>
              <a:tabLst/>
              <a:defRPr/>
            </a:pPr>
            <a:r>
              <a:rPr kumimoji="0" lang="en-US" sz="24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Employment and wages </a:t>
            </a:r>
          </a:p>
          <a:p>
            <a:pPr marL="685800" marR="0" lvl="0" indent="-220663" algn="l" defTabSz="914400" rtl="0" eaLnBrk="1" fontAlgn="auto" latinLnBrk="0" hangingPunct="1">
              <a:lnSpc>
                <a:spcPct val="108000"/>
              </a:lnSpc>
              <a:spcBef>
                <a:spcPts val="0"/>
              </a:spcBef>
              <a:spcAft>
                <a:spcPts val="1600"/>
              </a:spcAft>
              <a:buClr>
                <a:srgbClr val="169CEC"/>
              </a:buClr>
              <a:buSzTx/>
              <a:buFont typeface="Wingdings" charset="2"/>
              <a:buChar char="§"/>
              <a:tabLst/>
              <a:defRPr/>
            </a:pPr>
            <a:r>
              <a:rPr kumimoji="0" lang="en-US" sz="24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Housing instability</a:t>
            </a:r>
          </a:p>
          <a:p>
            <a:pPr marL="685800" marR="0" lvl="0" indent="-220663" algn="l" defTabSz="914400" rtl="0" eaLnBrk="1" fontAlgn="auto" latinLnBrk="0" hangingPunct="1">
              <a:lnSpc>
                <a:spcPct val="108000"/>
              </a:lnSpc>
              <a:spcBef>
                <a:spcPts val="0"/>
              </a:spcBef>
              <a:spcAft>
                <a:spcPts val="1600"/>
              </a:spcAft>
              <a:buClr>
                <a:srgbClr val="169CEC"/>
              </a:buClr>
              <a:buSzTx/>
              <a:buFont typeface="Wingdings" charset="2"/>
              <a:buChar char="§"/>
              <a:tabLst/>
              <a:defRPr/>
            </a:pPr>
            <a:r>
              <a:rPr kumimoji="0" lang="en-US" sz="2400" b="0" i="0" u="none" strike="noStrike" kern="1200" cap="none" spc="0" normalizeH="0" baseline="0" noProof="0" dirty="0">
                <a:ln>
                  <a:noFill/>
                </a:ln>
                <a:solidFill>
                  <a:srgbClr val="212121"/>
                </a:solidFill>
                <a:effectLst/>
                <a:uLnTx/>
                <a:uFillTx/>
                <a:latin typeface="Lato" panose="020F0502020204030203" pitchFamily="34" charset="77"/>
                <a:ea typeface="+mn-ea"/>
                <a:cs typeface="+mn-cs"/>
              </a:rPr>
              <a:t>Food insecurity</a:t>
            </a:r>
          </a:p>
          <a:p>
            <a:pPr marL="685800" marR="0" lvl="0" indent="-220663" algn="l" defTabSz="914400" rtl="0" eaLnBrk="1" fontAlgn="auto" latinLnBrk="0" hangingPunct="1">
              <a:lnSpc>
                <a:spcPct val="108000"/>
              </a:lnSpc>
              <a:spcBef>
                <a:spcPts val="0"/>
              </a:spcBef>
              <a:spcAft>
                <a:spcPts val="1600"/>
              </a:spcAft>
              <a:buClr>
                <a:srgbClr val="169CEC"/>
              </a:buClr>
              <a:buSzTx/>
              <a:buFont typeface="Wingdings" charset="2"/>
              <a:buChar char="§"/>
              <a:tabLst/>
              <a:defRPr/>
            </a:pPr>
            <a:r>
              <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Child development and well-being</a:t>
            </a:r>
          </a:p>
          <a:p>
            <a:pPr marL="685800" marR="0" lvl="0" indent="-220663" algn="l" defTabSz="914400" rtl="0" eaLnBrk="1" fontAlgn="auto" latinLnBrk="0" hangingPunct="1">
              <a:lnSpc>
                <a:spcPct val="108000"/>
              </a:lnSpc>
              <a:spcBef>
                <a:spcPts val="0"/>
              </a:spcBef>
              <a:spcAft>
                <a:spcPts val="1600"/>
              </a:spcAft>
              <a:buClr>
                <a:srgbClr val="169CEC"/>
              </a:buClr>
              <a:buSzTx/>
              <a:buFont typeface="Wingdings" charset="2"/>
              <a:buChar char="§"/>
              <a:tabLst/>
              <a:defRPr/>
            </a:pPr>
            <a:r>
              <a:rPr kumimoji="0" lang="en-US" sz="24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Labor market participation</a:t>
            </a:r>
          </a:p>
        </p:txBody>
      </p:sp>
    </p:spTree>
    <p:extLst>
      <p:ext uri="{BB962C8B-B14F-4D97-AF65-F5344CB8AC3E}">
        <p14:creationId xmlns:p14="http://schemas.microsoft.com/office/powerpoint/2010/main" val="2821409505"/>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6D6AB-F0BD-D8F9-B642-ECE10FED96E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1CEE68-6D40-E192-4344-EF9899D7552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7" name="TextBox 6">
            <a:extLst>
              <a:ext uri="{FF2B5EF4-FFF2-40B4-BE49-F238E27FC236}">
                <a16:creationId xmlns:a16="http://schemas.microsoft.com/office/drawing/2014/main" id="{E1C5FC47-5D22-471F-44C3-A09FD732972F}"/>
              </a:ext>
            </a:extLst>
          </p:cNvPr>
          <p:cNvSpPr txBox="1"/>
          <p:nvPr/>
        </p:nvSpPr>
        <p:spPr>
          <a:xfrm>
            <a:off x="609601" y="5492527"/>
            <a:ext cx="441261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1D35"/>
                </a:solidFill>
                <a:effectLst/>
                <a:uLnTx/>
                <a:uFillTx/>
                <a:latin typeface="Lato" panose="020F0502020204030203" pitchFamily="34" charset="77"/>
                <a:ea typeface="+mn-ea"/>
                <a:cs typeface="+mn-cs"/>
              </a:rPr>
              <a:t>Preferred Reporting Items for Systematic Reviews and Meta-Analyses (PRISMA)</a:t>
            </a:r>
            <a:endParaRPr kumimoji="0" lang="en-US" sz="1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endParaRPr>
          </a:p>
        </p:txBody>
      </p:sp>
      <p:sp>
        <p:nvSpPr>
          <p:cNvPr id="8" name="TextBox 7">
            <a:extLst>
              <a:ext uri="{FF2B5EF4-FFF2-40B4-BE49-F238E27FC236}">
                <a16:creationId xmlns:a16="http://schemas.microsoft.com/office/drawing/2014/main" id="{FC79C2CC-C9E9-3060-6645-DD54422DFDAD}"/>
              </a:ext>
            </a:extLst>
          </p:cNvPr>
          <p:cNvSpPr txBox="1"/>
          <p:nvPr/>
        </p:nvSpPr>
        <p:spPr>
          <a:xfrm>
            <a:off x="609601" y="2049418"/>
            <a:ext cx="3893598"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Lato" panose="020F0502020204030203" pitchFamily="34" charset="77"/>
                <a:ea typeface="Aptos" panose="020B0004020202020204" pitchFamily="34" charset="0"/>
                <a:cs typeface="Calibri" panose="020F0502020204030204" pitchFamily="34" charset="0"/>
              </a:rPr>
              <a:t>We retrieved 5,692 reports, reviewed 3,843, and coded 95 that met rigorous criteria required for inclusion in the analysis.</a:t>
            </a:r>
            <a:r>
              <a:rPr kumimoji="0" lang="en-US" sz="28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rPr>
              <a:t> </a:t>
            </a:r>
          </a:p>
        </p:txBody>
      </p:sp>
      <p:sp>
        <p:nvSpPr>
          <p:cNvPr id="4" name="Title 2">
            <a:extLst>
              <a:ext uri="{FF2B5EF4-FFF2-40B4-BE49-F238E27FC236}">
                <a16:creationId xmlns:a16="http://schemas.microsoft.com/office/drawing/2014/main" id="{D1FA6AAE-63E7-3AE2-FB80-24EE288DB2AD}"/>
              </a:ext>
            </a:extLst>
          </p:cNvPr>
          <p:cNvSpPr>
            <a:spLocks noGrp="1"/>
          </p:cNvSpPr>
          <p:nvPr>
            <p:ph type="title"/>
          </p:nvPr>
        </p:nvSpPr>
        <p:spPr>
          <a:xfrm>
            <a:off x="609601" y="533401"/>
            <a:ext cx="11277600" cy="750564"/>
          </a:xfrm>
        </p:spPr>
        <p:txBody>
          <a:bodyPr/>
          <a:lstStyle/>
          <a:p>
            <a:r>
              <a:rPr lang="en-US" dirty="0">
                <a:latin typeface="Aptos" panose="020B0004020202020204" pitchFamily="34" charset="0"/>
              </a:rPr>
              <a:t>Scoping Review: Methodology</a:t>
            </a:r>
          </a:p>
        </p:txBody>
      </p:sp>
      <p:sp>
        <p:nvSpPr>
          <p:cNvPr id="12" name="Rectangle 11">
            <a:extLst>
              <a:ext uri="{FF2B5EF4-FFF2-40B4-BE49-F238E27FC236}">
                <a16:creationId xmlns:a16="http://schemas.microsoft.com/office/drawing/2014/main" id="{1823B8B2-A0F7-ABE7-5EB8-AF45326028A6}"/>
              </a:ext>
            </a:extLst>
          </p:cNvPr>
          <p:cNvSpPr/>
          <p:nvPr/>
        </p:nvSpPr>
        <p:spPr>
          <a:xfrm>
            <a:off x="5004825" y="1141392"/>
            <a:ext cx="457200" cy="5202936"/>
          </a:xfrm>
          <a:prstGeom prst="rect">
            <a:avLst/>
          </a:prstGeom>
          <a:solidFill>
            <a:srgbClr val="094D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38CE9E5C-5FAB-89F4-2217-57D21594CCC0}"/>
              </a:ext>
            </a:extLst>
          </p:cNvPr>
          <p:cNvSpPr txBox="1"/>
          <p:nvPr/>
        </p:nvSpPr>
        <p:spPr>
          <a:xfrm>
            <a:off x="5231151" y="1143646"/>
            <a:ext cx="1416736"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Aptos" panose="020B0004020202020204" pitchFamily="34" charset="0"/>
                <a:cs typeface="Calibri" panose="020F0502020204030204" pitchFamily="34" charset="0"/>
              </a:rPr>
              <a:t>5,692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mn-ea"/>
                <a:cs typeface="Calibri" panose="020F0502020204030204" pitchFamily="34" charset="0"/>
              </a:rPr>
              <a:t>reports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mn-ea"/>
                <a:cs typeface="Calibri" panose="020F0502020204030204" pitchFamily="34" charset="0"/>
              </a:rPr>
              <a:t>located</a:t>
            </a:r>
            <a:endPar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endParaRPr>
          </a:p>
        </p:txBody>
      </p:sp>
      <p:sp>
        <p:nvSpPr>
          <p:cNvPr id="17" name="Rectangle 16">
            <a:extLst>
              <a:ext uri="{FF2B5EF4-FFF2-40B4-BE49-F238E27FC236}">
                <a16:creationId xmlns:a16="http://schemas.microsoft.com/office/drawing/2014/main" id="{50D3EFA0-FBE8-79B6-0396-330426C21FA2}"/>
              </a:ext>
            </a:extLst>
          </p:cNvPr>
          <p:cNvSpPr/>
          <p:nvPr/>
        </p:nvSpPr>
        <p:spPr>
          <a:xfrm>
            <a:off x="6901879" y="2833032"/>
            <a:ext cx="457200" cy="3511296"/>
          </a:xfrm>
          <a:prstGeom prst="rect">
            <a:avLst/>
          </a:prstGeom>
          <a:solidFill>
            <a:srgbClr val="0F75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TextBox 12">
            <a:extLst>
              <a:ext uri="{FF2B5EF4-FFF2-40B4-BE49-F238E27FC236}">
                <a16:creationId xmlns:a16="http://schemas.microsoft.com/office/drawing/2014/main" id="{7FB5E229-F2E0-C98B-CCA2-3C791A76D28C}"/>
              </a:ext>
            </a:extLst>
          </p:cNvPr>
          <p:cNvSpPr txBox="1"/>
          <p:nvPr/>
        </p:nvSpPr>
        <p:spPr>
          <a:xfrm>
            <a:off x="7326727" y="2833032"/>
            <a:ext cx="1416736"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Aptos" panose="020B0004020202020204" pitchFamily="34" charset="0"/>
                <a:cs typeface="Calibri" panose="020F0502020204030204" pitchFamily="34" charset="0"/>
              </a:rPr>
              <a:t>3,843 screened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94546"/>
                </a:solidFill>
                <a:effectLst/>
                <a:uLnTx/>
                <a:uFillTx/>
                <a:latin typeface="Lato" panose="020F0502020204030203" pitchFamily="34" charset="77"/>
                <a:ea typeface="+mn-ea"/>
                <a:cs typeface="Calibri" panose="020F0502020204030204" pitchFamily="34" charset="0"/>
              </a:rPr>
              <a:t>(once duplicates removed)</a:t>
            </a:r>
            <a:endPar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endParaRPr>
          </a:p>
        </p:txBody>
      </p:sp>
      <p:sp>
        <p:nvSpPr>
          <p:cNvPr id="18" name="Rectangle 17">
            <a:extLst>
              <a:ext uri="{FF2B5EF4-FFF2-40B4-BE49-F238E27FC236}">
                <a16:creationId xmlns:a16="http://schemas.microsoft.com/office/drawing/2014/main" id="{11A3E51A-04BD-9024-F46E-D6E9AF202AB7}"/>
              </a:ext>
            </a:extLst>
          </p:cNvPr>
          <p:cNvSpPr/>
          <p:nvPr/>
        </p:nvSpPr>
        <p:spPr>
          <a:xfrm>
            <a:off x="8831721" y="6042576"/>
            <a:ext cx="457200" cy="30175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5D088A3F-1593-A4F2-D855-1F85099A768D}"/>
              </a:ext>
            </a:extLst>
          </p:cNvPr>
          <p:cNvSpPr txBox="1"/>
          <p:nvPr/>
        </p:nvSpPr>
        <p:spPr>
          <a:xfrm>
            <a:off x="8283232" y="5443031"/>
            <a:ext cx="141673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Aptos" panose="020B0004020202020204" pitchFamily="34" charset="0"/>
                <a:cs typeface="Calibri" panose="020F0502020204030204" pitchFamily="34" charset="0"/>
              </a:rPr>
              <a:t>330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Aptos" panose="020B0004020202020204" pitchFamily="34" charset="0"/>
                <a:cs typeface="Calibri" panose="020F0502020204030204" pitchFamily="34" charset="0"/>
              </a:rPr>
              <a:t>reviewed</a:t>
            </a:r>
            <a:endPar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endParaRPr>
          </a:p>
        </p:txBody>
      </p:sp>
      <p:sp>
        <p:nvSpPr>
          <p:cNvPr id="19" name="Rectangle 18">
            <a:extLst>
              <a:ext uri="{FF2B5EF4-FFF2-40B4-BE49-F238E27FC236}">
                <a16:creationId xmlns:a16="http://schemas.microsoft.com/office/drawing/2014/main" id="{6EF5CA23-49A8-3232-9380-6DC7D86A6161}"/>
              </a:ext>
            </a:extLst>
          </p:cNvPr>
          <p:cNvSpPr/>
          <p:nvPr/>
        </p:nvSpPr>
        <p:spPr>
          <a:xfrm>
            <a:off x="10743878" y="6252888"/>
            <a:ext cx="457200" cy="91440"/>
          </a:xfrm>
          <a:prstGeom prst="rect">
            <a:avLst/>
          </a:prstGeom>
          <a:solidFill>
            <a:srgbClr val="A2D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BA63939F-E186-7615-16F2-C93490D5CA99}"/>
              </a:ext>
            </a:extLst>
          </p:cNvPr>
          <p:cNvSpPr txBox="1"/>
          <p:nvPr/>
        </p:nvSpPr>
        <p:spPr>
          <a:xfrm>
            <a:off x="10264110" y="5400193"/>
            <a:ext cx="141673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Aptos" panose="020B0004020202020204" pitchFamily="34" charset="0"/>
                <a:cs typeface="Calibri" panose="020F0502020204030204" pitchFamily="34" charset="0"/>
              </a:rPr>
              <a:t>95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Aptos" panose="020B0004020202020204" pitchFamily="34" charset="0"/>
                <a:cs typeface="Calibri" panose="020F0502020204030204" pitchFamily="34" charset="0"/>
              </a:rPr>
              <a:t>included studies</a:t>
            </a:r>
            <a:endParaRPr kumimoji="0" lang="en-US" sz="1600" b="0" i="0" u="none" strike="noStrike" kern="1200" cap="none" spc="0" normalizeH="0" baseline="0" noProof="0" dirty="0">
              <a:ln>
                <a:noFill/>
              </a:ln>
              <a:solidFill>
                <a:srgbClr val="494546"/>
              </a:solidFill>
              <a:effectLst/>
              <a:uLnTx/>
              <a:uFillTx/>
              <a:latin typeface="Lato" panose="020F0502020204030203" pitchFamily="34" charset="77"/>
              <a:ea typeface="+mn-ea"/>
              <a:cs typeface="+mn-cs"/>
            </a:endParaRPr>
          </a:p>
        </p:txBody>
      </p:sp>
      <p:sp>
        <p:nvSpPr>
          <p:cNvPr id="24" name="Rectangle 23">
            <a:extLst>
              <a:ext uri="{FF2B5EF4-FFF2-40B4-BE49-F238E27FC236}">
                <a16:creationId xmlns:a16="http://schemas.microsoft.com/office/drawing/2014/main" id="{AA059F62-BEAF-0C81-B2AB-CA3221E85554}"/>
              </a:ext>
            </a:extLst>
          </p:cNvPr>
          <p:cNvSpPr/>
          <p:nvPr/>
        </p:nvSpPr>
        <p:spPr>
          <a:xfrm>
            <a:off x="5462025" y="2833032"/>
            <a:ext cx="1439854" cy="3511296"/>
          </a:xfrm>
          <a:prstGeom prst="rect">
            <a:avLst/>
          </a:prstGeom>
          <a:gradFill flip="none" rotWithShape="1">
            <a:gsLst>
              <a:gs pos="0">
                <a:srgbClr val="0F75B3"/>
              </a:gs>
              <a:gs pos="97000">
                <a:schemeClr val="accent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DC4A36D1-B8AC-84C0-9E45-9DCE9E8BC336}"/>
              </a:ext>
            </a:extLst>
          </p:cNvPr>
          <p:cNvSpPr/>
          <p:nvPr/>
        </p:nvSpPr>
        <p:spPr>
          <a:xfrm>
            <a:off x="9287488" y="6252888"/>
            <a:ext cx="1472641" cy="91440"/>
          </a:xfrm>
          <a:prstGeom prst="rect">
            <a:avLst/>
          </a:prstGeom>
          <a:gradFill flip="none" rotWithShape="1">
            <a:gsLst>
              <a:gs pos="0">
                <a:srgbClr val="A2D7F8"/>
              </a:gs>
              <a:gs pos="97000">
                <a:schemeClr val="accent1">
                  <a:lumMod val="20000"/>
                  <a:lumOff val="8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7" name="Rectangle 36">
            <a:extLst>
              <a:ext uri="{FF2B5EF4-FFF2-40B4-BE49-F238E27FC236}">
                <a16:creationId xmlns:a16="http://schemas.microsoft.com/office/drawing/2014/main" id="{EAA9B179-973A-9EA5-6220-F169C5A68090}"/>
              </a:ext>
            </a:extLst>
          </p:cNvPr>
          <p:cNvSpPr/>
          <p:nvPr/>
        </p:nvSpPr>
        <p:spPr>
          <a:xfrm>
            <a:off x="7359079" y="6042576"/>
            <a:ext cx="1472642" cy="301752"/>
          </a:xfrm>
          <a:prstGeom prst="rect">
            <a:avLst/>
          </a:prstGeom>
          <a:gradFill>
            <a:gsLst>
              <a:gs pos="0">
                <a:schemeClr val="accent1"/>
              </a:gs>
              <a:gs pos="97000">
                <a:srgbClr val="A2D7F8"/>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069942474"/>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7C1A0C-BC92-5FD6-1D7F-E1608CAD5AD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000" b="0" i="0" u="none" strike="noStrike" kern="1200" cap="none" spc="0" normalizeH="0" baseline="0" noProof="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BDA09698-CB93-2834-3359-CAB4E5FCC95E}"/>
              </a:ext>
            </a:extLst>
          </p:cNvPr>
          <p:cNvSpPr>
            <a:spLocks noGrp="1"/>
          </p:cNvSpPr>
          <p:nvPr>
            <p:ph type="title"/>
          </p:nvPr>
        </p:nvSpPr>
        <p:spPr/>
        <p:txBody>
          <a:bodyPr/>
          <a:lstStyle/>
          <a:p>
            <a:r>
              <a:rPr lang="en-US" dirty="0"/>
              <a:t>Five Key Findings</a:t>
            </a:r>
          </a:p>
        </p:txBody>
      </p:sp>
      <p:sp>
        <p:nvSpPr>
          <p:cNvPr id="4" name="Text Placeholder 3">
            <a:extLst>
              <a:ext uri="{FF2B5EF4-FFF2-40B4-BE49-F238E27FC236}">
                <a16:creationId xmlns:a16="http://schemas.microsoft.com/office/drawing/2014/main" id="{3C32622B-93F3-287D-2CEA-80C11D2C73F6}"/>
              </a:ext>
            </a:extLst>
          </p:cNvPr>
          <p:cNvSpPr>
            <a:spLocks noGrp="1"/>
          </p:cNvSpPr>
          <p:nvPr>
            <p:ph type="body" sz="quarter" idx="10"/>
          </p:nvPr>
        </p:nvSpPr>
        <p:spPr>
          <a:xfrm>
            <a:off x="267573" y="1507437"/>
            <a:ext cx="11483788" cy="4184542"/>
          </a:xfrm>
        </p:spPr>
        <p:txBody>
          <a:bodyPr/>
          <a:lstStyle/>
          <a:p>
            <a:r>
              <a:rPr lang="en-US" b="1" dirty="0"/>
              <a:t>Finding #1: </a:t>
            </a:r>
            <a:r>
              <a:rPr lang="en-US" dirty="0"/>
              <a:t>There is strong evidence of child support’s effects in promoting child, maternal, and family well-being. </a:t>
            </a:r>
          </a:p>
          <a:p>
            <a:r>
              <a:rPr lang="en-US" b="1" dirty="0"/>
              <a:t>Finding #2: </a:t>
            </a:r>
            <a:r>
              <a:rPr lang="en-US" dirty="0"/>
              <a:t>More stringent child support policies and enforcement are associated with consistently higher collections (some exceptions, e.g. incarceration). </a:t>
            </a:r>
          </a:p>
          <a:p>
            <a:r>
              <a:rPr lang="en-US" b="1" dirty="0"/>
              <a:t>Finding #3: </a:t>
            </a:r>
            <a:r>
              <a:rPr lang="en-US" dirty="0"/>
              <a:t>Evidence of the effects of child support on labor force participation is mixed, but evidence shows positive effects on TANF participation </a:t>
            </a:r>
          </a:p>
          <a:p>
            <a:r>
              <a:rPr lang="en-US" b="1" dirty="0"/>
              <a:t>Finding #4: </a:t>
            </a:r>
            <a:r>
              <a:rPr lang="en-US" dirty="0"/>
              <a:t>Fathers and joint custody arrangements are understudied. </a:t>
            </a:r>
          </a:p>
          <a:p>
            <a:r>
              <a:rPr lang="en-US" b="1" dirty="0"/>
              <a:t>Finding #5: </a:t>
            </a:r>
            <a:r>
              <a:rPr lang="en-US" dirty="0"/>
              <a:t>There is a healthy dialogue across child support policy and research. </a:t>
            </a:r>
          </a:p>
        </p:txBody>
      </p:sp>
      <p:sp>
        <p:nvSpPr>
          <p:cNvPr id="5" name="Text Placeholder 4">
            <a:extLst>
              <a:ext uri="{FF2B5EF4-FFF2-40B4-BE49-F238E27FC236}">
                <a16:creationId xmlns:a16="http://schemas.microsoft.com/office/drawing/2014/main" id="{87435CEE-B383-1F2C-1FC9-1D8286A6600E}"/>
              </a:ext>
            </a:extLst>
          </p:cNvPr>
          <p:cNvSpPr>
            <a:spLocks noGrp="1"/>
          </p:cNvSpPr>
          <p:nvPr>
            <p:ph type="body" sz="quarter" idx="11"/>
          </p:nvPr>
        </p:nvSpPr>
        <p:spPr/>
        <p:txBody>
          <a:bodyPr/>
          <a:lstStyle/>
          <a:p>
            <a:endParaRPr lang="en-US"/>
          </a:p>
        </p:txBody>
      </p:sp>
      <p:sp>
        <p:nvSpPr>
          <p:cNvPr id="7" name="TextBox 6">
            <a:extLst>
              <a:ext uri="{FF2B5EF4-FFF2-40B4-BE49-F238E27FC236}">
                <a16:creationId xmlns:a16="http://schemas.microsoft.com/office/drawing/2014/main" id="{9445F9AB-5F1F-69EA-116D-38BC0A8A8DBA}"/>
              </a:ext>
            </a:extLst>
          </p:cNvPr>
          <p:cNvSpPr txBox="1"/>
          <p:nvPr/>
        </p:nvSpPr>
        <p:spPr>
          <a:xfrm>
            <a:off x="370668" y="5602334"/>
            <a:ext cx="1127759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A8ECE"/>
                </a:solidFill>
                <a:effectLst/>
                <a:uLnTx/>
                <a:uFillTx/>
                <a:latin typeface="Aptos" panose="020B0004020202020204" pitchFamily="34" charset="0"/>
                <a:ea typeface="Aptos" panose="020B0004020202020204" pitchFamily="34" charset="0"/>
                <a:cs typeface="Calibri" panose="020F0502020204030204" pitchFamily="34" charset="0"/>
              </a:rPr>
              <a:t>We find ample evidence that child support “works,”</a:t>
            </a:r>
            <a:r>
              <a:rPr kumimoji="0" lang="en-US" sz="2400" b="1" i="0" u="none" strike="noStrike" kern="1200" cap="none" spc="0" normalizeH="0" baseline="0" noProof="0" dirty="0">
                <a:ln>
                  <a:noFill/>
                </a:ln>
                <a:solidFill>
                  <a:srgbClr val="1A8ECE"/>
                </a:solidFill>
                <a:effectLst/>
                <a:uLnTx/>
                <a:uFillTx/>
                <a:latin typeface="Aptos" panose="020B0004020202020204" pitchFamily="34" charset="0"/>
                <a:ea typeface="Aptos" panose="020B0004020202020204" pitchFamily="34" charset="0"/>
                <a:cs typeface="Times New Roman (Body CS)"/>
              </a:rPr>
              <a:t> yet there is more to learn</a:t>
            </a:r>
            <a:r>
              <a:rPr kumimoji="0" lang="en-US" sz="2400" b="0" i="0" u="none" strike="noStrike" kern="1200" cap="none" spc="0" normalizeH="0" baseline="0" noProof="0" dirty="0">
                <a:ln>
                  <a:noFill/>
                </a:ln>
                <a:solidFill>
                  <a:srgbClr val="1A8ECE"/>
                </a:solidFill>
                <a:effectLst/>
                <a:uLnTx/>
                <a:uFillTx/>
                <a:latin typeface="Aptos" panose="020B0004020202020204" pitchFamily="34" charset="0"/>
                <a:ea typeface="Aptos" panose="020B0004020202020204" pitchFamily="34" charset="0"/>
                <a:cs typeface="Times New Roman (Body CS)"/>
              </a:rPr>
              <a:t>. </a:t>
            </a:r>
            <a:endParaRPr kumimoji="0" lang="en-US" sz="2400" b="0" i="0" u="none" strike="noStrike" kern="1200" cap="none" spc="0" normalizeH="0" baseline="0" noProof="0" dirty="0">
              <a:ln>
                <a:noFill/>
              </a:ln>
              <a:solidFill>
                <a:srgbClr val="1A8ECE"/>
              </a:solidFill>
              <a:effectLst/>
              <a:uLnTx/>
              <a:uFillTx/>
              <a:latin typeface="Arial"/>
              <a:ea typeface="+mn-ea"/>
              <a:cs typeface="+mn-cs"/>
            </a:endParaRPr>
          </a:p>
        </p:txBody>
      </p:sp>
    </p:spTree>
    <p:extLst>
      <p:ext uri="{BB962C8B-B14F-4D97-AF65-F5344CB8AC3E}">
        <p14:creationId xmlns:p14="http://schemas.microsoft.com/office/powerpoint/2010/main" val="3445294083"/>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428E2A-13E6-E55B-DFC5-FD13B2A7F20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F88C8-0A9A-DA43-95C8-7FE161A05352}" type="slidenum">
              <a:rPr kumimoji="0" lang="en-US" sz="1000" b="0" i="0" u="none" strike="noStrike" kern="1200" cap="none" spc="0" normalizeH="0" baseline="0" noProof="0" smtClean="0">
                <a:ln>
                  <a:noFill/>
                </a:ln>
                <a:solidFill>
                  <a:srgbClr val="494546">
                    <a:tint val="75000"/>
                  </a:srgbClr>
                </a:solidFill>
                <a:effectLst/>
                <a:uLnTx/>
                <a:uFillTx/>
                <a:latin typeface="Lato" charset="0"/>
                <a:ea typeface="Lato" charset="0"/>
                <a:cs typeface="Lato"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000" b="0" i="0" u="none" strike="noStrike" kern="1200" cap="none" spc="0" normalizeH="0" baseline="0" noProof="0" dirty="0">
              <a:ln>
                <a:noFill/>
              </a:ln>
              <a:solidFill>
                <a:srgbClr val="494546">
                  <a:tint val="75000"/>
                </a:srgbClr>
              </a:solidFill>
              <a:effectLst/>
              <a:uLnTx/>
              <a:uFillTx/>
              <a:latin typeface="Lato" charset="0"/>
              <a:ea typeface="Lato" charset="0"/>
              <a:cs typeface="Lato" charset="0"/>
            </a:endParaRPr>
          </a:p>
        </p:txBody>
      </p:sp>
      <p:sp>
        <p:nvSpPr>
          <p:cNvPr id="3" name="Title 2">
            <a:extLst>
              <a:ext uri="{FF2B5EF4-FFF2-40B4-BE49-F238E27FC236}">
                <a16:creationId xmlns:a16="http://schemas.microsoft.com/office/drawing/2014/main" id="{4301189E-CB66-7FC4-BA81-8A259F94AAF8}"/>
              </a:ext>
            </a:extLst>
          </p:cNvPr>
          <p:cNvSpPr>
            <a:spLocks noGrp="1"/>
          </p:cNvSpPr>
          <p:nvPr>
            <p:ph type="title"/>
          </p:nvPr>
        </p:nvSpPr>
        <p:spPr>
          <a:xfrm>
            <a:off x="609601" y="557572"/>
            <a:ext cx="11277600" cy="1157288"/>
          </a:xfrm>
        </p:spPr>
        <p:txBody>
          <a:bodyPr/>
          <a:lstStyle/>
          <a:p>
            <a:r>
              <a:rPr lang="en-US" dirty="0"/>
              <a:t>Gaps identified</a:t>
            </a:r>
          </a:p>
        </p:txBody>
      </p:sp>
      <p:sp>
        <p:nvSpPr>
          <p:cNvPr id="4" name="Text Placeholder 3">
            <a:extLst>
              <a:ext uri="{FF2B5EF4-FFF2-40B4-BE49-F238E27FC236}">
                <a16:creationId xmlns:a16="http://schemas.microsoft.com/office/drawing/2014/main" id="{C5477479-16B3-8378-B8E2-2B4F4C3C94EC}"/>
              </a:ext>
            </a:extLst>
          </p:cNvPr>
          <p:cNvSpPr>
            <a:spLocks noGrp="1"/>
          </p:cNvSpPr>
          <p:nvPr>
            <p:ph type="body" sz="quarter" idx="10"/>
          </p:nvPr>
        </p:nvSpPr>
        <p:spPr>
          <a:xfrm>
            <a:off x="609601" y="1341120"/>
            <a:ext cx="10214658" cy="4716780"/>
          </a:xfrm>
        </p:spPr>
        <p:txBody>
          <a:bodyPr/>
          <a:lstStyle/>
          <a:p>
            <a:r>
              <a:rPr lang="en-US" sz="2400" dirty="0">
                <a:latin typeface="Lato" panose="020F0502020204030203" pitchFamily="34" charset="77"/>
              </a:rPr>
              <a:t>Although fathers are a growing segment of custodial parents, we found no studies examining child and family experiences and outcomes.</a:t>
            </a:r>
          </a:p>
          <a:p>
            <a:r>
              <a:rPr lang="en-US" sz="2400" dirty="0">
                <a:latin typeface="Lato" panose="020F0502020204030203" pitchFamily="34" charset="77"/>
              </a:rPr>
              <a:t>Evidence on joint custody is mixed (some negative outcomes) and better understanding is called for. </a:t>
            </a:r>
          </a:p>
          <a:p>
            <a:r>
              <a:rPr lang="en-US" sz="2400" dirty="0">
                <a:latin typeface="Lato" panose="020F0502020204030203" pitchFamily="34" charset="77"/>
              </a:rPr>
              <a:t>Need a deeper understanding of how child support interacts with family factors (e.g., ethnoracial identity, nativity, education, gender, age) and community characteristics (e.g., employment opportunities, housing stock, digital access, education, health care). </a:t>
            </a:r>
          </a:p>
          <a:p>
            <a:r>
              <a:rPr lang="en-US" sz="2400" dirty="0">
                <a:latin typeface="Lato" panose="020F0502020204030203" pitchFamily="34" charset="77"/>
              </a:rPr>
              <a:t>Rapidly evolving national policy environment and changes in family economic supports – what are the implications for child support?</a:t>
            </a:r>
          </a:p>
        </p:txBody>
      </p:sp>
    </p:spTree>
    <p:extLst>
      <p:ext uri="{BB962C8B-B14F-4D97-AF65-F5344CB8AC3E}">
        <p14:creationId xmlns:p14="http://schemas.microsoft.com/office/powerpoint/2010/main" val="15357213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0" end="0"/>
                                            </p:txEl>
                                          </p:spTgt>
                                        </p:tgtEl>
                                        <p:attrNameLst>
                                          <p:attrName>ppt_c</p:attrName>
                                        </p:attrNameLst>
                                      </p:cBhvr>
                                      <p:to>
                                        <a:schemeClr val="accent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1" end="1"/>
                                            </p:txEl>
                                          </p:spTgt>
                                        </p:tgtEl>
                                        <p:attrNameLst>
                                          <p:attrName>ppt_c</p:attrName>
                                        </p:attrNameLst>
                                      </p:cBhvr>
                                      <p:to>
                                        <a:schemeClr val="accent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2" end="2"/>
                                            </p:txEl>
                                          </p:spTgt>
                                        </p:tgtEl>
                                        <p:attrNameLst>
                                          <p:attrName>ppt_c</p:attrName>
                                        </p:attrNameLst>
                                      </p:cBhvr>
                                      <p:to>
                                        <a:schemeClr val="accent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692B76-3896-54AA-CB53-6516E6AFD83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83D42F-1D8D-C506-4D33-FEDA3B041990}"/>
              </a:ext>
            </a:extLst>
          </p:cNvPr>
          <p:cNvSpPr>
            <a:spLocks noGrp="1"/>
          </p:cNvSpPr>
          <p:nvPr>
            <p:ph type="title"/>
          </p:nvPr>
        </p:nvSpPr>
        <p:spPr>
          <a:xfrm>
            <a:off x="838200" y="2928863"/>
            <a:ext cx="10515600" cy="1412226"/>
          </a:xfrm>
        </p:spPr>
        <p:txBody>
          <a:bodyPr anchor="ctr">
            <a:normAutofit/>
          </a:bodyPr>
          <a:lstStyle/>
          <a:p>
            <a:pPr algn="ctr"/>
            <a:r>
              <a:rPr lang="en-US" sz="6600" b="1" dirty="0">
                <a:solidFill>
                  <a:srgbClr val="002060"/>
                </a:solidFill>
              </a:rPr>
              <a:t>Next Steps for States</a:t>
            </a:r>
          </a:p>
        </p:txBody>
      </p:sp>
    </p:spTree>
    <p:extLst>
      <p:ext uri="{BB962C8B-B14F-4D97-AF65-F5344CB8AC3E}">
        <p14:creationId xmlns:p14="http://schemas.microsoft.com/office/powerpoint/2010/main" val="19119879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A70922-7961-D960-6BF7-A4F372F6BE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8FA9E6C-044B-A3AF-9BC7-6732C3834006}"/>
              </a:ext>
            </a:extLst>
          </p:cNvPr>
          <p:cNvSpPr>
            <a:spLocks noGrp="1"/>
          </p:cNvSpPr>
          <p:nvPr>
            <p:ph type="title"/>
          </p:nvPr>
        </p:nvSpPr>
        <p:spPr/>
        <p:txBody>
          <a:bodyPr/>
          <a:lstStyle/>
          <a:p>
            <a:pPr algn="ctr"/>
            <a:r>
              <a:rPr lang="en-US" b="1" dirty="0">
                <a:solidFill>
                  <a:srgbClr val="002060"/>
                </a:solidFill>
              </a:rPr>
              <a:t>What do states do with this valuable information?</a:t>
            </a:r>
            <a:endParaRPr lang="en-US" dirty="0"/>
          </a:p>
        </p:txBody>
      </p:sp>
      <p:sp>
        <p:nvSpPr>
          <p:cNvPr id="5" name="Content Placeholder 4">
            <a:extLst>
              <a:ext uri="{FF2B5EF4-FFF2-40B4-BE49-F238E27FC236}">
                <a16:creationId xmlns:a16="http://schemas.microsoft.com/office/drawing/2014/main" id="{7740C3FC-CAD6-49E6-FA13-D66573A3E06F}"/>
              </a:ext>
            </a:extLst>
          </p:cNvPr>
          <p:cNvSpPr>
            <a:spLocks noGrp="1"/>
          </p:cNvSpPr>
          <p:nvPr>
            <p:ph idx="1"/>
          </p:nvPr>
        </p:nvSpPr>
        <p:spPr/>
        <p:txBody>
          <a:bodyPr>
            <a:normAutofit/>
          </a:bodyPr>
          <a:lstStyle/>
          <a:p>
            <a:pPr marL="0" indent="0">
              <a:buNone/>
            </a:pPr>
            <a:r>
              <a:rPr lang="en-US" dirty="0">
                <a:solidFill>
                  <a:srgbClr val="002060"/>
                </a:solidFill>
              </a:rPr>
              <a:t>Suggested Strategies:</a:t>
            </a:r>
          </a:p>
          <a:p>
            <a:pPr marL="0" indent="0">
              <a:buNone/>
            </a:pPr>
            <a:endParaRPr lang="en-US" dirty="0">
              <a:solidFill>
                <a:srgbClr val="002060"/>
              </a:solidFill>
            </a:endParaRPr>
          </a:p>
          <a:p>
            <a:pPr>
              <a:lnSpc>
                <a:spcPct val="100000"/>
              </a:lnSpc>
              <a:spcBef>
                <a:spcPts val="0"/>
              </a:spcBef>
            </a:pPr>
            <a:r>
              <a:rPr lang="en-US" dirty="0">
                <a:solidFill>
                  <a:srgbClr val="002060"/>
                </a:solidFill>
              </a:rPr>
              <a:t>Strategy 1: Use Cost Avoidance Data to Defend Against Budget Cuts </a:t>
            </a:r>
          </a:p>
          <a:p>
            <a:pPr>
              <a:lnSpc>
                <a:spcPct val="100000"/>
              </a:lnSpc>
              <a:spcBef>
                <a:spcPts val="0"/>
              </a:spcBef>
            </a:pPr>
            <a:endParaRPr lang="en-US" dirty="0">
              <a:solidFill>
                <a:srgbClr val="002060"/>
              </a:solidFill>
            </a:endParaRPr>
          </a:p>
          <a:p>
            <a:pPr>
              <a:lnSpc>
                <a:spcPct val="100000"/>
              </a:lnSpc>
              <a:spcBef>
                <a:spcPts val="0"/>
              </a:spcBef>
            </a:pPr>
            <a:r>
              <a:rPr lang="en-US" dirty="0">
                <a:solidFill>
                  <a:srgbClr val="002060"/>
                </a:solidFill>
              </a:rPr>
              <a:t>Strategy 2: Use Cost Avoidance to Justify Targeted Investments </a:t>
            </a:r>
          </a:p>
          <a:p>
            <a:pPr>
              <a:lnSpc>
                <a:spcPct val="100000"/>
              </a:lnSpc>
              <a:spcBef>
                <a:spcPts val="0"/>
              </a:spcBef>
            </a:pPr>
            <a:endParaRPr lang="en-US" dirty="0">
              <a:solidFill>
                <a:srgbClr val="002060"/>
              </a:solidFill>
            </a:endParaRPr>
          </a:p>
          <a:p>
            <a:pPr>
              <a:lnSpc>
                <a:spcPct val="100000"/>
              </a:lnSpc>
              <a:spcBef>
                <a:spcPts val="0"/>
              </a:spcBef>
            </a:pPr>
            <a:r>
              <a:rPr lang="en-US" dirty="0">
                <a:solidFill>
                  <a:srgbClr val="002060"/>
                </a:solidFill>
              </a:rPr>
              <a:t>Strategy 3: Equip Allies and Champions with the Message </a:t>
            </a:r>
          </a:p>
          <a:p>
            <a:pPr>
              <a:lnSpc>
                <a:spcPct val="100000"/>
              </a:lnSpc>
              <a:spcBef>
                <a:spcPts val="0"/>
              </a:spcBef>
            </a:pPr>
            <a:endParaRPr lang="en-US" dirty="0">
              <a:solidFill>
                <a:srgbClr val="002060"/>
              </a:solidFill>
            </a:endParaRPr>
          </a:p>
          <a:p>
            <a:endParaRPr lang="en-US" dirty="0">
              <a:solidFill>
                <a:srgbClr val="002060"/>
              </a:solidFill>
            </a:endParaRPr>
          </a:p>
        </p:txBody>
      </p:sp>
    </p:spTree>
    <p:extLst>
      <p:ext uri="{BB962C8B-B14F-4D97-AF65-F5344CB8AC3E}">
        <p14:creationId xmlns:p14="http://schemas.microsoft.com/office/powerpoint/2010/main" val="34346567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8283B4-F0A6-BAA8-C5BB-D28B11FBAE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4CABE80-96C2-BFBE-32A2-1EA2A674AE4C}"/>
              </a:ext>
            </a:extLst>
          </p:cNvPr>
          <p:cNvSpPr>
            <a:spLocks noGrp="1"/>
          </p:cNvSpPr>
          <p:nvPr>
            <p:ph type="title"/>
          </p:nvPr>
        </p:nvSpPr>
        <p:spPr>
          <a:xfrm>
            <a:off x="838200" y="365125"/>
            <a:ext cx="10515600" cy="874395"/>
          </a:xfrm>
        </p:spPr>
        <p:txBody>
          <a:bodyPr/>
          <a:lstStyle/>
          <a:p>
            <a:pPr algn="ctr"/>
            <a:r>
              <a:rPr lang="en-US" b="1" dirty="0">
                <a:solidFill>
                  <a:srgbClr val="002060"/>
                </a:solidFill>
              </a:rPr>
              <a:t>Closing Call to Action</a:t>
            </a:r>
          </a:p>
        </p:txBody>
      </p:sp>
      <p:sp>
        <p:nvSpPr>
          <p:cNvPr id="5" name="Content Placeholder 4">
            <a:extLst>
              <a:ext uri="{FF2B5EF4-FFF2-40B4-BE49-F238E27FC236}">
                <a16:creationId xmlns:a16="http://schemas.microsoft.com/office/drawing/2014/main" id="{AC6D9CF1-0C5A-FCAF-979B-3DD41D0E8495}"/>
              </a:ext>
            </a:extLst>
          </p:cNvPr>
          <p:cNvSpPr>
            <a:spLocks noGrp="1"/>
          </p:cNvSpPr>
          <p:nvPr>
            <p:ph idx="1"/>
          </p:nvPr>
        </p:nvSpPr>
        <p:spPr>
          <a:xfrm>
            <a:off x="838200" y="1467168"/>
            <a:ext cx="10515600" cy="4351338"/>
          </a:xfrm>
        </p:spPr>
        <p:txBody>
          <a:bodyPr>
            <a:normAutofit/>
          </a:bodyPr>
          <a:lstStyle/>
          <a:p>
            <a:pPr marL="0" indent="0">
              <a:buNone/>
            </a:pPr>
            <a:r>
              <a:rPr lang="en-US" b="1" dirty="0">
                <a:solidFill>
                  <a:srgbClr val="002060"/>
                </a:solidFill>
              </a:rPr>
              <a:t>Three things you can do:</a:t>
            </a:r>
          </a:p>
          <a:p>
            <a:pPr marL="0" indent="0">
              <a:buNone/>
            </a:pPr>
            <a:endParaRPr lang="en-US" sz="1600" dirty="0">
              <a:solidFill>
                <a:srgbClr val="002060"/>
              </a:solidFill>
            </a:endParaRPr>
          </a:p>
          <a:p>
            <a:pPr marL="514350" indent="-514350">
              <a:buFont typeface="+mj-lt"/>
              <a:buAutoNum type="arabicPeriod"/>
            </a:pPr>
            <a:r>
              <a:rPr lang="en-US" dirty="0">
                <a:solidFill>
                  <a:srgbClr val="002060"/>
                </a:solidFill>
              </a:rPr>
              <a:t>Add a cost avoidance line to every budget and policy request.</a:t>
            </a:r>
          </a:p>
          <a:p>
            <a:pPr marL="514350" indent="-514350">
              <a:buFont typeface="+mj-lt"/>
              <a:buAutoNum type="arabicPeriod"/>
            </a:pPr>
            <a:endParaRPr lang="en-US" sz="1600" dirty="0">
              <a:solidFill>
                <a:srgbClr val="002060"/>
              </a:solidFill>
            </a:endParaRPr>
          </a:p>
          <a:p>
            <a:pPr marL="514350" indent="-514350">
              <a:buFont typeface="+mj-lt"/>
              <a:buAutoNum type="arabicPeriod"/>
            </a:pPr>
            <a:r>
              <a:rPr lang="en-US" dirty="0">
                <a:solidFill>
                  <a:srgbClr val="002060"/>
                </a:solidFill>
              </a:rPr>
              <a:t>Meet with your agency fiscal team to model ROI locally.</a:t>
            </a:r>
          </a:p>
          <a:p>
            <a:pPr marL="514350" indent="-514350">
              <a:buFont typeface="+mj-lt"/>
              <a:buAutoNum type="arabicPeriod"/>
            </a:pPr>
            <a:endParaRPr lang="en-US" sz="1600" dirty="0">
              <a:solidFill>
                <a:srgbClr val="002060"/>
              </a:solidFill>
            </a:endParaRPr>
          </a:p>
          <a:p>
            <a:pPr marL="514350" indent="-514350">
              <a:buFont typeface="+mj-lt"/>
              <a:buAutoNum type="arabicPeriod"/>
            </a:pPr>
            <a:r>
              <a:rPr lang="en-US" dirty="0">
                <a:solidFill>
                  <a:srgbClr val="002060"/>
                </a:solidFill>
              </a:rPr>
              <a:t>Start building stories that show how regular support prevents deeper system involvement.</a:t>
            </a:r>
          </a:p>
          <a:p>
            <a:pPr marL="0" indent="0">
              <a:buNone/>
            </a:pPr>
            <a:endParaRPr lang="en-US" dirty="0">
              <a:solidFill>
                <a:srgbClr val="002060"/>
              </a:solidFill>
            </a:endParaRPr>
          </a:p>
          <a:p>
            <a:endParaRPr lang="en-US" dirty="0">
              <a:solidFill>
                <a:srgbClr val="002060"/>
              </a:solidFill>
            </a:endParaRPr>
          </a:p>
        </p:txBody>
      </p:sp>
    </p:spTree>
    <p:extLst>
      <p:ext uri="{BB962C8B-B14F-4D97-AF65-F5344CB8AC3E}">
        <p14:creationId xmlns:p14="http://schemas.microsoft.com/office/powerpoint/2010/main" val="3016289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4A8DA6-592B-25ED-CA8F-467C24877B1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A7FCE9-53F6-5355-6F60-F8ACE6CE1348}"/>
              </a:ext>
            </a:extLst>
          </p:cNvPr>
          <p:cNvSpPr>
            <a:spLocks noGrp="1"/>
          </p:cNvSpPr>
          <p:nvPr>
            <p:ph type="title"/>
          </p:nvPr>
        </p:nvSpPr>
        <p:spPr/>
        <p:txBody>
          <a:bodyPr/>
          <a:lstStyle/>
          <a:p>
            <a:pPr algn="ctr"/>
            <a:r>
              <a:rPr lang="en-US" b="1" dirty="0">
                <a:solidFill>
                  <a:srgbClr val="002060"/>
                </a:solidFill>
              </a:rPr>
              <a:t>Final Message</a:t>
            </a:r>
            <a:endParaRPr lang="en-US" dirty="0"/>
          </a:p>
        </p:txBody>
      </p:sp>
      <p:sp>
        <p:nvSpPr>
          <p:cNvPr id="5" name="Content Placeholder 4">
            <a:extLst>
              <a:ext uri="{FF2B5EF4-FFF2-40B4-BE49-F238E27FC236}">
                <a16:creationId xmlns:a16="http://schemas.microsoft.com/office/drawing/2014/main" id="{E38F7F98-DB90-F526-F9C3-46DFE454AAEE}"/>
              </a:ext>
            </a:extLst>
          </p:cNvPr>
          <p:cNvSpPr>
            <a:spLocks noGrp="1"/>
          </p:cNvSpPr>
          <p:nvPr>
            <p:ph idx="1"/>
          </p:nvPr>
        </p:nvSpPr>
        <p:spPr>
          <a:xfrm>
            <a:off x="838200" y="2349500"/>
            <a:ext cx="10515600" cy="1603375"/>
          </a:xfrm>
        </p:spPr>
        <p:txBody>
          <a:bodyPr>
            <a:normAutofit/>
          </a:bodyPr>
          <a:lstStyle/>
          <a:p>
            <a:pPr marL="0" indent="0" algn="ctr">
              <a:buNone/>
            </a:pPr>
            <a:r>
              <a:rPr lang="en-US" b="1" i="1" dirty="0">
                <a:solidFill>
                  <a:srgbClr val="002060"/>
                </a:solidFill>
              </a:rPr>
              <a:t>“Cost avoidance research proves that child support is not just a collection program. It’s a fiscal strategy — and a family-strengthening investment.”</a:t>
            </a:r>
          </a:p>
          <a:p>
            <a:pPr marL="0" indent="0">
              <a:buNone/>
            </a:pPr>
            <a:endParaRPr lang="en-US" dirty="0">
              <a:solidFill>
                <a:srgbClr val="002060"/>
              </a:solidFill>
            </a:endParaRPr>
          </a:p>
        </p:txBody>
      </p:sp>
    </p:spTree>
    <p:extLst>
      <p:ext uri="{BB962C8B-B14F-4D97-AF65-F5344CB8AC3E}">
        <p14:creationId xmlns:p14="http://schemas.microsoft.com/office/powerpoint/2010/main" val="29176954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1A22A8-49D5-8B9A-67FC-2ED38735101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A8E6BD4-FD47-3965-5EF3-160D1361BCFE}"/>
              </a:ext>
            </a:extLst>
          </p:cNvPr>
          <p:cNvSpPr>
            <a:spLocks noGrp="1"/>
          </p:cNvSpPr>
          <p:nvPr>
            <p:ph type="title"/>
          </p:nvPr>
        </p:nvSpPr>
        <p:spPr/>
        <p:txBody>
          <a:bodyPr/>
          <a:lstStyle/>
          <a:p>
            <a:pPr algn="ctr"/>
            <a:r>
              <a:rPr lang="en-US" b="1" dirty="0">
                <a:solidFill>
                  <a:srgbClr val="002060"/>
                </a:solidFill>
              </a:rPr>
              <a:t>Thank You!</a:t>
            </a:r>
            <a:endParaRPr lang="en-US" dirty="0"/>
          </a:p>
        </p:txBody>
      </p:sp>
      <p:sp>
        <p:nvSpPr>
          <p:cNvPr id="5" name="Content Placeholder 4">
            <a:extLst>
              <a:ext uri="{FF2B5EF4-FFF2-40B4-BE49-F238E27FC236}">
                <a16:creationId xmlns:a16="http://schemas.microsoft.com/office/drawing/2014/main" id="{E1293793-B227-235B-7D06-9E3917A382AB}"/>
              </a:ext>
            </a:extLst>
          </p:cNvPr>
          <p:cNvSpPr>
            <a:spLocks noGrp="1"/>
          </p:cNvSpPr>
          <p:nvPr>
            <p:ph idx="1"/>
          </p:nvPr>
        </p:nvSpPr>
        <p:spPr>
          <a:xfrm>
            <a:off x="838200" y="2349500"/>
            <a:ext cx="10515600" cy="1603375"/>
          </a:xfrm>
        </p:spPr>
        <p:txBody>
          <a:bodyPr>
            <a:normAutofit/>
          </a:bodyPr>
          <a:lstStyle/>
          <a:p>
            <a:pPr marL="0" indent="0" algn="ctr">
              <a:buNone/>
            </a:pPr>
            <a:r>
              <a:rPr lang="en-US" b="1" i="1" dirty="0">
                <a:solidFill>
                  <a:srgbClr val="002060"/>
                </a:solidFill>
              </a:rPr>
              <a:t>Laura Wheaton - </a:t>
            </a:r>
            <a:r>
              <a:rPr lang="en-US" b="1" i="1" dirty="0">
                <a:solidFill>
                  <a:srgbClr val="002060"/>
                </a:solidFill>
                <a:hlinkClick r:id="rId3"/>
              </a:rPr>
              <a:t>lwheaton@urban.org</a:t>
            </a:r>
            <a:endParaRPr lang="en-US" b="1" i="1" dirty="0">
              <a:solidFill>
                <a:srgbClr val="002060"/>
              </a:solidFill>
            </a:endParaRPr>
          </a:p>
          <a:p>
            <a:pPr marL="0" indent="0" algn="ctr">
              <a:buNone/>
            </a:pPr>
            <a:r>
              <a:rPr lang="en-US" b="1" i="1" dirty="0">
                <a:solidFill>
                  <a:srgbClr val="002060"/>
                </a:solidFill>
              </a:rPr>
              <a:t>Erin Frisch - </a:t>
            </a:r>
            <a:r>
              <a:rPr lang="de-DE" b="1" i="1" dirty="0">
                <a:solidFill>
                  <a:srgbClr val="002060"/>
                </a:solidFill>
                <a:hlinkClick r:id="rId4"/>
              </a:rPr>
              <a:t>FrischE@michigan.gov</a:t>
            </a:r>
            <a:endParaRPr lang="de-DE" b="1" i="1" dirty="0">
              <a:solidFill>
                <a:srgbClr val="002060"/>
              </a:solidFill>
            </a:endParaRPr>
          </a:p>
          <a:p>
            <a:pPr marL="0" indent="0" algn="ctr">
              <a:buNone/>
            </a:pPr>
            <a:r>
              <a:rPr lang="de-DE" b="1" i="1" dirty="0">
                <a:solidFill>
                  <a:srgbClr val="002060"/>
                </a:solidFill>
              </a:rPr>
              <a:t>Michele Cristello – </a:t>
            </a:r>
            <a:r>
              <a:rPr lang="de-DE" b="1" i="1" dirty="0">
                <a:solidFill>
                  <a:srgbClr val="002060"/>
                </a:solidFill>
                <a:hlinkClick r:id="rId5"/>
              </a:rPr>
              <a:t>cristellom@dor.state.ma.us</a:t>
            </a:r>
            <a:endParaRPr lang="de-DE" b="1" i="1" dirty="0">
              <a:solidFill>
                <a:srgbClr val="002060"/>
              </a:solidFill>
            </a:endParaRPr>
          </a:p>
          <a:p>
            <a:pPr marL="0" indent="0" algn="ctr">
              <a:buNone/>
            </a:pPr>
            <a:endParaRPr lang="en-US" b="1" i="1" dirty="0">
              <a:solidFill>
                <a:srgbClr val="002060"/>
              </a:solidFill>
            </a:endParaRPr>
          </a:p>
          <a:p>
            <a:pPr marL="0" indent="0">
              <a:buNone/>
            </a:pPr>
            <a:endParaRPr lang="en-US" dirty="0">
              <a:solidFill>
                <a:srgbClr val="002060"/>
              </a:solidFill>
            </a:endParaRPr>
          </a:p>
        </p:txBody>
      </p:sp>
    </p:spTree>
    <p:extLst>
      <p:ext uri="{BB962C8B-B14F-4D97-AF65-F5344CB8AC3E}">
        <p14:creationId xmlns:p14="http://schemas.microsoft.com/office/powerpoint/2010/main" val="7991520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2">
      <a:dk1>
        <a:srgbClr val="494546"/>
      </a:dk1>
      <a:lt1>
        <a:srgbClr val="FFFFFF"/>
      </a:lt1>
      <a:dk2>
        <a:srgbClr val="1A8ECE"/>
      </a:dk2>
      <a:lt2>
        <a:srgbClr val="FFFFFF"/>
      </a:lt2>
      <a:accent1>
        <a:srgbClr val="169CEC"/>
      </a:accent1>
      <a:accent2>
        <a:srgbClr val="C8C8C8"/>
      </a:accent2>
      <a:accent3>
        <a:srgbClr val="FCB300"/>
      </a:accent3>
      <a:accent4>
        <a:srgbClr val="E50178"/>
      </a:accent4>
      <a:accent5>
        <a:srgbClr val="44AD32"/>
      </a:accent5>
      <a:accent6>
        <a:srgbClr val="D31117"/>
      </a:accent6>
      <a:hlink>
        <a:srgbClr val="169CEC"/>
      </a:hlink>
      <a:folHlink>
        <a:srgbClr val="169CEC"/>
      </a:folHlink>
    </a:clrScheme>
    <a:fontScheme name="Urban">
      <a:majorFont>
        <a:latin typeface="Lato"/>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F6163B9-95B4-4A43-8556-1E97DEF8FB86}" vid="{800FCFEA-0A6B-EF47-B500-634D80F9641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2">
    <a:dk1>
      <a:srgbClr val="494546"/>
    </a:dk1>
    <a:lt1>
      <a:srgbClr val="FFFFFF"/>
    </a:lt1>
    <a:dk2>
      <a:srgbClr val="1A8ECE"/>
    </a:dk2>
    <a:lt2>
      <a:srgbClr val="FFFFFF"/>
    </a:lt2>
    <a:accent1>
      <a:srgbClr val="169CEC"/>
    </a:accent1>
    <a:accent2>
      <a:srgbClr val="C8C8C8"/>
    </a:accent2>
    <a:accent3>
      <a:srgbClr val="FCB300"/>
    </a:accent3>
    <a:accent4>
      <a:srgbClr val="E50178"/>
    </a:accent4>
    <a:accent5>
      <a:srgbClr val="44AD32"/>
    </a:accent5>
    <a:accent6>
      <a:srgbClr val="D31117"/>
    </a:accent6>
    <a:hlink>
      <a:srgbClr val="169CEC"/>
    </a:hlink>
    <a:folHlink>
      <a:srgbClr val="169CE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3B39BEE27A9B43B7BA1069317EAA39" ma:contentTypeVersion="1" ma:contentTypeDescription="Create a new document." ma:contentTypeScope="" ma:versionID="4fb80492c3419d45d9e36148a08c998f">
  <xsd:schema xmlns:xsd="http://www.w3.org/2001/XMLSchema" xmlns:xs="http://www.w3.org/2001/XMLSchema" xmlns:p="http://schemas.microsoft.com/office/2006/metadata/properties" xmlns:ns1="http://schemas.microsoft.com/sharepoint/v3" targetNamespace="http://schemas.microsoft.com/office/2006/metadata/properties" ma:root="true" ma:fieldsID="55d3c2ff1dfae606d6f8168c387867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ECEF1A41-38F0-4A68-AF72-3F032BBD5C13}"/>
</file>

<file path=customXml/itemProps2.xml><?xml version="1.0" encoding="utf-8"?>
<ds:datastoreItem xmlns:ds="http://schemas.openxmlformats.org/officeDocument/2006/customXml" ds:itemID="{1C313CB2-619A-4256-9BD8-A7128DDE42EF}"/>
</file>

<file path=customXml/itemProps3.xml><?xml version="1.0" encoding="utf-8"?>
<ds:datastoreItem xmlns:ds="http://schemas.openxmlformats.org/officeDocument/2006/customXml" ds:itemID="{02E38970-C7DA-43D1-B9AE-0222C6824982}"/>
</file>

<file path=docProps/app.xml><?xml version="1.0" encoding="utf-8"?>
<Properties xmlns="http://schemas.openxmlformats.org/officeDocument/2006/extended-properties" xmlns:vt="http://schemas.openxmlformats.org/officeDocument/2006/docPropsVTypes">
  <TotalTime>459</TotalTime>
  <Words>3412</Words>
  <Application>Microsoft Office PowerPoint</Application>
  <PresentationFormat>Widescreen</PresentationFormat>
  <Paragraphs>527</Paragraphs>
  <Slides>76</Slides>
  <Notes>22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76</vt:i4>
      </vt:variant>
    </vt:vector>
  </HeadingPairs>
  <TitlesOfParts>
    <vt:vector size="88" baseType="lpstr">
      <vt:lpstr>ＭＳ Ｐゴシック</vt:lpstr>
      <vt:lpstr>Amasis MT Pro</vt:lpstr>
      <vt:lpstr>Aptos</vt:lpstr>
      <vt:lpstr>Aptos Display</vt:lpstr>
      <vt:lpstr>Arial</vt:lpstr>
      <vt:lpstr>Calibri</vt:lpstr>
      <vt:lpstr>Lato</vt:lpstr>
      <vt:lpstr>Lato Regular</vt:lpstr>
      <vt:lpstr>Times New Roman</vt:lpstr>
      <vt:lpstr>Wingdings</vt:lpstr>
      <vt:lpstr>Office Theme</vt:lpstr>
      <vt:lpstr>1_Office Theme</vt:lpstr>
      <vt:lpstr>PowerPoint Presentation</vt:lpstr>
      <vt:lpstr>Child Support: Brightening Futures and Budgets</vt:lpstr>
      <vt:lpstr>Speakers</vt:lpstr>
      <vt:lpstr>Introduction</vt:lpstr>
      <vt:lpstr>Cost Avoidance</vt:lpstr>
      <vt:lpstr>Three Forthcoming Papers   </vt:lpstr>
      <vt:lpstr>PowerPoint Presentation</vt:lpstr>
      <vt:lpstr>With appreciation to:</vt:lpstr>
      <vt:lpstr>Preliminary Findings:</vt:lpstr>
      <vt:lpstr>Cost Recovery and Cost Avoidance</vt:lpstr>
      <vt:lpstr>Cost Recovery   </vt:lpstr>
      <vt:lpstr>Cost Recovery   </vt:lpstr>
      <vt:lpstr>Cost Recovery   </vt:lpstr>
      <vt:lpstr>Programs Included in Cost Avoidance Estimate</vt:lpstr>
      <vt:lpstr>Outline of Cost Avoidance Presentation </vt:lpstr>
      <vt:lpstr>Approaches to Cost Avoidance Estimation</vt:lpstr>
      <vt:lpstr>Two Approaches to Estimating Cost Avoidance </vt:lpstr>
      <vt:lpstr>Two Approaches to Estimating Cost Avoidance </vt:lpstr>
      <vt:lpstr>Two Approaches to Estimating Cost Avoidance </vt:lpstr>
      <vt:lpstr>Two Approaches to Estimating Cost Avoidance </vt:lpstr>
      <vt:lpstr>Estimating Cost Avoidance Ratios with  the TRIM3 Microsimulation Model</vt:lpstr>
      <vt:lpstr>TRIM3 Comprehensive Microsimulation Model</vt:lpstr>
      <vt:lpstr>TRIM3 Microsimulation Process</vt:lpstr>
      <vt:lpstr>TRIM3 Applies the Detailed Rules of Each Program</vt:lpstr>
      <vt:lpstr>Calculate the Cost Avoidance Ratio</vt:lpstr>
      <vt:lpstr>Calculate the Cost Avoidance Ratio</vt:lpstr>
      <vt:lpstr>Calculate the Cost Avoidance Ratio</vt:lpstr>
      <vt:lpstr>Calculate the Cost Avoidance Ratio</vt:lpstr>
      <vt:lpstr>Calculate the Cost Avoidance Ratio</vt:lpstr>
      <vt:lpstr>Data for this Study</vt:lpstr>
      <vt:lpstr>National Cost Avoidance Ratios, 2015-2019 </vt:lpstr>
      <vt:lpstr>Cost Avoidance Ratios, 2015-2019 </vt:lpstr>
      <vt:lpstr>State Cost Avoidance Ratios</vt:lpstr>
      <vt:lpstr>Applying Cost Avoidance Ratios to OCSS Data</vt:lpstr>
      <vt:lpstr>Applying the Cost Avoidance Ratios to OCSS Data</vt:lpstr>
      <vt:lpstr>Why remove occasional/lump sum income?</vt:lpstr>
      <vt:lpstr>How do we remove irregular/lump sum child support?</vt:lpstr>
      <vt:lpstr>Why remove cash medical support assigned to Medicaid?</vt:lpstr>
      <vt:lpstr>How do we estimate what share of Medical support goes to Medicaid or the General Fund? </vt:lpstr>
      <vt:lpstr>How do we estimate what share of Medical support goes to Medicaid? (continued)</vt:lpstr>
      <vt:lpstr>National Cost Avoidance, FY 2023 (Thousands of dollars)</vt:lpstr>
      <vt:lpstr>State Cost Avoidance Estimates</vt:lpstr>
      <vt:lpstr>Cost Avoidance on Distributions Within State</vt:lpstr>
      <vt:lpstr>Cost Avoidance on Distributions Within State</vt:lpstr>
      <vt:lpstr>State Cost Avoidance Calculator</vt:lpstr>
      <vt:lpstr>What does the Calculator Do?</vt:lpstr>
      <vt:lpstr>Basic Calculator Applied to Massachusetts</vt:lpstr>
      <vt:lpstr>PowerPoint Presentation</vt:lpstr>
      <vt:lpstr>PowerPoint Presentation</vt:lpstr>
      <vt:lpstr>PowerPoint Presentation</vt:lpstr>
      <vt:lpstr>Enhanced Calculator Applied to Massachusetts</vt:lpstr>
      <vt:lpstr>PowerPoint Presentation</vt:lpstr>
      <vt:lpstr>PowerPoint Presentation</vt:lpstr>
      <vt:lpstr>PowerPoint Presentation</vt:lpstr>
      <vt:lpstr>Basic Calculator Applied to Massachusetts</vt:lpstr>
      <vt:lpstr>PowerPoint Presentation</vt:lpstr>
      <vt:lpstr>Going forward, and Questions?</vt:lpstr>
      <vt:lpstr>What does the future hold?</vt:lpstr>
      <vt:lpstr>Contact</vt:lpstr>
      <vt:lpstr>PowerPoint Presentation</vt:lpstr>
      <vt:lpstr>How Much does Child Support Reduce Child Poverty?</vt:lpstr>
      <vt:lpstr>We drill down further…</vt:lpstr>
      <vt:lpstr>Child Support reduces child poverty across subgroups:</vt:lpstr>
      <vt:lpstr>East South Central States have the largest reductions</vt:lpstr>
      <vt:lpstr>PowerPoint Presentation</vt:lpstr>
      <vt:lpstr>Why a scoping review?</vt:lpstr>
      <vt:lpstr>Scoping Review: Considerations and Steps</vt:lpstr>
      <vt:lpstr>Scoping Review: Study Factors &amp; Outcomes of Interest</vt:lpstr>
      <vt:lpstr>Scoping Review: Methodology</vt:lpstr>
      <vt:lpstr>Five Key Findings</vt:lpstr>
      <vt:lpstr>Gaps identified</vt:lpstr>
      <vt:lpstr>Next Steps for States</vt:lpstr>
      <vt:lpstr>What do states do with this valuable information?</vt:lpstr>
      <vt:lpstr>Closing Call to Action</vt:lpstr>
      <vt:lpstr>Final Message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Christina Sanchez</dc:creator>
  <cp:lastModifiedBy>Wheaton, Laura</cp:lastModifiedBy>
  <cp:revision>25</cp:revision>
  <dcterms:created xsi:type="dcterms:W3CDTF">2025-04-07T19:30:23Z</dcterms:created>
  <dcterms:modified xsi:type="dcterms:W3CDTF">2025-08-18T18:57:37Z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0x0101003A3B39BEE27A9B43B7BA1069317EAA39</vt:lpwstr>
  </property>
</Properties>
</file>